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60" r:id="rId4"/>
    <p:sldMasterId id="2147483679" r:id="rId5"/>
  </p:sldMasterIdLst>
  <p:notesMasterIdLst>
    <p:notesMasterId r:id="rId18"/>
  </p:notesMasterIdLst>
  <p:handoutMasterIdLst>
    <p:handoutMasterId r:id="rId19"/>
  </p:handoutMasterIdLst>
  <p:sldIdLst>
    <p:sldId id="286" r:id="rId6"/>
    <p:sldId id="309" r:id="rId7"/>
    <p:sldId id="358" r:id="rId8"/>
    <p:sldId id="360" r:id="rId9"/>
    <p:sldId id="361" r:id="rId10"/>
    <p:sldId id="362" r:id="rId11"/>
    <p:sldId id="363" r:id="rId12"/>
    <p:sldId id="368" r:id="rId13"/>
    <p:sldId id="367" r:id="rId14"/>
    <p:sldId id="364" r:id="rId15"/>
    <p:sldId id="365" r:id="rId16"/>
    <p:sldId id="357" r:id="rId17"/>
  </p:sldIdLst>
  <p:sldSz cx="9144000" cy="5143500" type="screen16x9"/>
  <p:notesSz cx="9144000" cy="6858000"/>
  <p:embeddedFontLst>
    <p:embeddedFont>
      <p:font typeface="FlandersArtSans-Bold" panose="00000800000000000000" pitchFamily="2" charset="0"/>
      <p:bold r:id="rId20"/>
    </p:embeddedFont>
    <p:embeddedFont>
      <p:font typeface="FlandersArtSans-Regular" panose="00000500000000000000" pitchFamily="2" charset="0"/>
      <p:regular r:id="rId21"/>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46464"/>
    <a:srgbClr val="EEEEE7"/>
    <a:srgbClr val="717171"/>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759CA-0FE4-4CD7-AC31-A5B2DBA9D27A}" v="6" dt="2026-02-10T12:57:06.7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87" autoAdjust="0"/>
  </p:normalViewPr>
  <p:slideViewPr>
    <p:cSldViewPr snapToGrid="0">
      <p:cViewPr varScale="1">
        <p:scale>
          <a:sx n="79" d="100"/>
          <a:sy n="79" d="100"/>
        </p:scale>
        <p:origin x="162" y="432"/>
      </p:cViewPr>
      <p:guideLst>
        <p:guide orient="horz" pos="2160"/>
        <p:guide pos="2880"/>
        <p:guide orient="horz" pos="1620"/>
        <p:guide pos="5581"/>
      </p:guideLst>
    </p:cSldViewPr>
  </p:slideViewPr>
  <p:notesTextViewPr>
    <p:cViewPr>
      <p:scale>
        <a:sx n="1" d="1"/>
        <a:sy n="1" d="1"/>
      </p:scale>
      <p:origin x="0" y="0"/>
    </p:cViewPr>
  </p:notesTextViewPr>
  <p:notesViewPr>
    <p:cSldViewPr snapToGrid="0">
      <p:cViewPr>
        <p:scale>
          <a:sx n="1" d="2"/>
          <a:sy n="1" d="2"/>
        </p:scale>
        <p:origin x="0" y="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9-2-2026</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9/02/2026</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Op 16 juli 2025 publiceerde de Europese Commissie een pakket voorstellen voor een nieuw Europees meerjarig financieel kader (MFK) 2028-2034.</a:t>
            </a:r>
          </a:p>
          <a:p>
            <a:pPr rtl="0" fontAlgn="base"/>
            <a:r>
              <a:rPr lang="nl-BE" sz="1200" b="0" i="0" kern="1200" dirty="0">
                <a:solidFill>
                  <a:schemeClr val="tx1"/>
                </a:solidFill>
                <a:effectLst/>
                <a:latin typeface="+mn-lt"/>
                <a:ea typeface="+mn-ea"/>
                <a:cs typeface="+mn-cs"/>
              </a:rPr>
              <a:t>-   De Europese Commissie stelt een nieuw MFK voor op basis van 4 rubrieken. </a:t>
            </a:r>
          </a:p>
          <a:p>
            <a:pPr rtl="0" fontAlgn="base"/>
            <a:r>
              <a:rPr lang="nl-BE" sz="1200" b="0" i="0" kern="1200" dirty="0">
                <a:solidFill>
                  <a:schemeClr val="tx1"/>
                </a:solidFill>
                <a:effectLst/>
                <a:latin typeface="+mn-lt"/>
                <a:ea typeface="+mn-ea"/>
                <a:cs typeface="+mn-cs"/>
              </a:rPr>
              <a:t> </a:t>
            </a:r>
          </a:p>
          <a:p>
            <a:pPr rtl="0" fontAlgn="base"/>
            <a:r>
              <a:rPr lang="nl-BE" sz="1200" b="0" i="1" kern="1200" dirty="0">
                <a:solidFill>
                  <a:schemeClr val="tx1"/>
                </a:solidFill>
                <a:effectLst/>
                <a:latin typeface="+mn-lt"/>
                <a:ea typeface="+mn-ea"/>
                <a:cs typeface="+mn-cs"/>
              </a:rPr>
              <a:t>Rubriek 1</a:t>
            </a:r>
            <a:r>
              <a:rPr lang="nl-BE" sz="1200" b="0" i="0" kern="1200" dirty="0">
                <a:solidFill>
                  <a:schemeClr val="tx1"/>
                </a:solidFill>
                <a:effectLst/>
                <a:latin typeface="+mn-lt"/>
                <a:ea typeface="+mn-ea"/>
                <a:cs typeface="+mn-cs"/>
              </a:rPr>
              <a:t>: Economische, sociale en territoriale cohesie, landbouw, rurale en maritieme welvaart en veiligheid (hieronder vallen de nationale en regionale partnerschapsplannen (</a:t>
            </a:r>
            <a:r>
              <a:rPr lang="nl-BE" sz="1200" b="0" i="0" kern="1200" dirty="0" err="1">
                <a:solidFill>
                  <a:schemeClr val="tx1"/>
                </a:solidFill>
                <a:effectLst/>
                <a:latin typeface="+mn-lt"/>
                <a:ea typeface="+mn-ea"/>
                <a:cs typeface="+mn-cs"/>
              </a:rPr>
              <a:t>NRPP’s</a:t>
            </a:r>
            <a:r>
              <a:rPr lang="nl-BE" sz="1200" b="0" i="0" kern="1200" dirty="0">
                <a:solidFill>
                  <a:schemeClr val="tx1"/>
                </a:solidFill>
                <a:effectLst/>
                <a:latin typeface="+mn-lt"/>
                <a:ea typeface="+mn-ea"/>
                <a:cs typeface="+mn-cs"/>
              </a:rPr>
              <a:t>) </a:t>
            </a:r>
          </a:p>
          <a:p>
            <a:pPr rtl="0" fontAlgn="base"/>
            <a:r>
              <a:rPr lang="nl-BE" sz="1200" b="0" i="1" kern="1200" dirty="0">
                <a:solidFill>
                  <a:schemeClr val="tx1"/>
                </a:solidFill>
                <a:effectLst/>
                <a:latin typeface="+mn-lt"/>
                <a:ea typeface="+mn-ea"/>
                <a:cs typeface="+mn-cs"/>
              </a:rPr>
              <a:t>Rubriek 2</a:t>
            </a:r>
            <a:r>
              <a:rPr lang="nl-BE" sz="1200" b="0" i="0" kern="1200" dirty="0">
                <a:solidFill>
                  <a:schemeClr val="tx1"/>
                </a:solidFill>
                <a:effectLst/>
                <a:latin typeface="+mn-lt"/>
                <a:ea typeface="+mn-ea"/>
                <a:cs typeface="+mn-cs"/>
              </a:rPr>
              <a:t>: Concurrentievermogen, welvaart en veiligheid (hieronder valt het Europees Competitiviteitsfonds, Horizon, Erasmus+, </a:t>
            </a:r>
            <a:r>
              <a:rPr lang="nl-BE" sz="1200" b="0" i="0" kern="1200" dirty="0" err="1">
                <a:solidFill>
                  <a:schemeClr val="tx1"/>
                </a:solidFill>
                <a:effectLst/>
                <a:latin typeface="+mn-lt"/>
                <a:ea typeface="+mn-ea"/>
                <a:cs typeface="+mn-cs"/>
              </a:rPr>
              <a:t>AgoraEU</a:t>
            </a:r>
            <a:r>
              <a:rPr lang="nl-BE" sz="1200" b="0" i="0" kern="1200" dirty="0">
                <a:solidFill>
                  <a:schemeClr val="tx1"/>
                </a:solidFill>
                <a:effectLst/>
                <a:latin typeface="+mn-lt"/>
                <a:ea typeface="+mn-ea"/>
                <a:cs typeface="+mn-cs"/>
              </a:rPr>
              <a:t>, …)  </a:t>
            </a:r>
          </a:p>
          <a:p>
            <a:pPr rtl="0" fontAlgn="base"/>
            <a:r>
              <a:rPr lang="nl-BE" sz="1200" b="0" i="1" kern="1200" dirty="0">
                <a:solidFill>
                  <a:schemeClr val="tx1"/>
                </a:solidFill>
                <a:effectLst/>
                <a:latin typeface="+mn-lt"/>
                <a:ea typeface="+mn-ea"/>
                <a:cs typeface="+mn-cs"/>
              </a:rPr>
              <a:t>Rubriek 3</a:t>
            </a:r>
            <a:r>
              <a:rPr lang="nl-BE" sz="1200" b="0" i="0" kern="1200" dirty="0">
                <a:solidFill>
                  <a:schemeClr val="tx1"/>
                </a:solidFill>
                <a:effectLst/>
                <a:latin typeface="+mn-lt"/>
                <a:ea typeface="+mn-ea"/>
                <a:cs typeface="+mn-cs"/>
              </a:rPr>
              <a:t>: Europa in de wereld (hieronder valt het Global Europe Instrument) </a:t>
            </a:r>
          </a:p>
          <a:p>
            <a:pPr rtl="0" fontAlgn="base"/>
            <a:r>
              <a:rPr lang="nl-BE" sz="1200" b="0" i="1" kern="1200" dirty="0">
                <a:solidFill>
                  <a:schemeClr val="tx1"/>
                </a:solidFill>
                <a:effectLst/>
                <a:latin typeface="+mn-lt"/>
                <a:ea typeface="+mn-ea"/>
                <a:cs typeface="+mn-cs"/>
              </a:rPr>
              <a:t>Rubriek 4</a:t>
            </a:r>
            <a:r>
              <a:rPr lang="nl-BE" sz="1200" b="0" i="0" kern="1200" dirty="0">
                <a:solidFill>
                  <a:schemeClr val="tx1"/>
                </a:solidFill>
                <a:effectLst/>
                <a:latin typeface="+mn-lt"/>
                <a:ea typeface="+mn-ea"/>
                <a:cs typeface="+mn-cs"/>
              </a:rPr>
              <a:t>: Administratie </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32683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Naast een vermindering van het aantal rubrieken (van 7 naar 4) vindt er ook een vermindering plaats van het aantal programma’s: van 52 naar 16. </a:t>
            </a:r>
          </a:p>
          <a:p>
            <a:pPr marL="171450" indent="-171450">
              <a:buFontTx/>
              <a:buChar char="-"/>
            </a:pPr>
            <a:r>
              <a:rPr lang="nl-NL" dirty="0"/>
              <a:t>Met deze vereenvoudigingsoefening hoopt de Commissie de flexibiliteit te verhogen en eenvoud te creëren voor begunstigden</a:t>
            </a:r>
          </a:p>
          <a:p>
            <a:pPr marL="171450" indent="-171450">
              <a:buFontTx/>
              <a:buChar char="-"/>
            </a:pPr>
            <a:r>
              <a:rPr lang="nl-NL" dirty="0"/>
              <a:t>Budgettair:</a:t>
            </a:r>
          </a:p>
          <a:p>
            <a:pPr marL="628650" lvl="1" indent="-171450">
              <a:buFontTx/>
              <a:buChar char="-"/>
            </a:pPr>
            <a:r>
              <a:rPr lang="nl-NL" dirty="0"/>
              <a:t>Er is </a:t>
            </a:r>
            <a:r>
              <a:rPr lang="nl-NL" dirty="0" err="1"/>
              <a:t>tov</a:t>
            </a:r>
            <a:r>
              <a:rPr lang="nl-NL" dirty="0"/>
              <a:t> 2021 – 2027 een versterking van het budget voor elementen uit Rubriek 2 (Concurrentievermogen, welvaart en veiligheid)</a:t>
            </a:r>
          </a:p>
          <a:p>
            <a:pPr marL="628650" lvl="1" indent="-171450">
              <a:buFontTx/>
              <a:buChar char="-"/>
            </a:pPr>
            <a:r>
              <a:rPr lang="nl-NL" dirty="0"/>
              <a:t>De COM beschouwt het budget voor traditionele prioriteiten (landbouw en cohesie) als ‘stabiel’</a:t>
            </a:r>
          </a:p>
          <a:p>
            <a:pPr marL="171450" lvl="0" indent="-171450">
              <a:buFontTx/>
              <a:buChar char="-"/>
            </a:pPr>
            <a:r>
              <a:rPr lang="nl-NL" dirty="0"/>
              <a:t>Algemeen: er is een significante toename van het budget </a:t>
            </a:r>
            <a:r>
              <a:rPr lang="nl-NL" dirty="0" err="1"/>
              <a:t>tov</a:t>
            </a:r>
            <a:r>
              <a:rPr lang="nl-NL" dirty="0"/>
              <a:t> 2021 – 2027</a:t>
            </a:r>
          </a:p>
          <a:p>
            <a:pPr marL="628650" lvl="1" indent="-171450">
              <a:buFontTx/>
              <a:buChar char="-"/>
            </a:pPr>
            <a:r>
              <a:rPr lang="nl-NL" dirty="0"/>
              <a:t>2021 – 2027= 1.074 </a:t>
            </a:r>
            <a:r>
              <a:rPr lang="nl-NL" dirty="0" err="1"/>
              <a:t>mia</a:t>
            </a:r>
            <a:r>
              <a:rPr lang="nl-NL" dirty="0"/>
              <a:t> EUR</a:t>
            </a:r>
          </a:p>
          <a:p>
            <a:pPr marL="628650" lvl="1" indent="-171450">
              <a:buFontTx/>
              <a:buChar char="-"/>
            </a:pPr>
            <a:r>
              <a:rPr lang="nl-NL" dirty="0"/>
              <a:t>2028 – 2034: 1.763 </a:t>
            </a:r>
            <a:r>
              <a:rPr lang="nl-NL" dirty="0" err="1"/>
              <a:t>mia</a:t>
            </a:r>
            <a:r>
              <a:rPr lang="nl-NL" dirty="0"/>
              <a:t> EUR</a:t>
            </a:r>
          </a:p>
          <a:p>
            <a:pPr marL="628650" lvl="1" indent="-171450">
              <a:buFontTx/>
              <a:buChar char="-"/>
            </a:pPr>
            <a:r>
              <a:rPr lang="nl-NL" dirty="0"/>
              <a:t>In het voorstel van de Commissie wordt deze stijging vooral opgevangen door nieuwe bronnen van Eigen Middelen (TEDOR, ETS, CBAM, CORE en E-waste)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27604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Het toekomstige cohesiebeleid wordt ondergebracht in het nieuwe ‘Fonds voor economische, sociale &amp; territoriale cohesie, landbouw &amp; platteland, visserij &amp; maritiem en welvaart &amp; veiligheid’. </a:t>
            </a:r>
          </a:p>
          <a:p>
            <a:pPr marL="171450" indent="-171450">
              <a:buFontTx/>
              <a:buChar char="-"/>
            </a:pPr>
            <a:r>
              <a:rPr lang="nl-NL" dirty="0"/>
              <a:t>Binnen dit Fonds vallen ook de Nationale en Regionale Partnerschapsplannen</a:t>
            </a:r>
          </a:p>
          <a:p>
            <a:pPr marL="171450" indent="-171450">
              <a:buFontTx/>
              <a:buChar char="-"/>
            </a:pPr>
            <a:r>
              <a:rPr lang="nl-NL" dirty="0">
                <a:latin typeface="FlandersArtSans-Regular"/>
              </a:rPr>
              <a:t>In essentie is dit Fonds een koepel van reeks bestaande EU fondsen (Home fondsen, EFRO, ESF+, EFMZVA en GLB-fondsen)</a:t>
            </a:r>
            <a:endParaRPr lang="nl-BE" dirty="0">
              <a:latin typeface="FlandersArtSans-Regular"/>
            </a:endParaRPr>
          </a:p>
          <a:p>
            <a:pPr marL="171450" indent="-171450">
              <a:buFontTx/>
              <a:buChar char="-"/>
            </a:pPr>
            <a:r>
              <a:rPr lang="nl-BE" dirty="0">
                <a:latin typeface="FlandersArtSans-Regular"/>
              </a:rPr>
              <a:t>Naar uitvoering toe zal er dus niet langer met aparte regionale en beleidsmatige programma’s worden gewerkt zoals we op heden gewoon zijn, maar zal er met één overkoepelend Nationaal en Regionaal Plan moeten worden gewerkt. Elke lidstaat moet dus één NRPP bij de Commissie indienen.</a:t>
            </a:r>
            <a:endParaRPr lang="nl-NL"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49886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Binnen elk NRPP moet men als lidstaat met enkele vereisten rekening houden, waaronder:</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Opnemen van investeringen en hervormingen (inspiratie uit het RRF)</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De Commissie legt de lidstaten enkele minimumvereisten op inzake financiële streefdoelen, waaronder:</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43% van elk Plan moet aan klimaat- en milieudoelstellingen worden toegewezen</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14% van elk Plan moet aan sociale doelstellingen worden toegewezen</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Voortgang en uitbetaling aan de lidstaten via een aanpak gebaseerd op </a:t>
            </a:r>
            <a:r>
              <a:rPr lang="nl-NL" sz="1200" kern="1200" dirty="0" err="1">
                <a:solidFill>
                  <a:schemeClr val="tx1"/>
                </a:solidFill>
                <a:effectLst/>
                <a:latin typeface="+mn-lt"/>
                <a:ea typeface="+mn-ea"/>
                <a:cs typeface="+mn-cs"/>
              </a:rPr>
              <a:t>performantie</a:t>
            </a:r>
            <a:r>
              <a:rPr lang="nl-NL" sz="1200" kern="1200" dirty="0">
                <a:solidFill>
                  <a:schemeClr val="tx1"/>
                </a:solidFill>
                <a:effectLst/>
                <a:latin typeface="+mn-lt"/>
                <a:ea typeface="+mn-ea"/>
                <a:cs typeface="+mn-cs"/>
              </a:rPr>
              <a:t>: enkel bij het bereiken van vooraf bepaalde mijlpalen (kwalitatief) en doelstellingen (kwantitatief) kan een lidstaat tussentijdse en finale uitbetalingen ontvangen. De uitbetalingen tussen lidstaten en begunstigden kunnen naar keuze door de lidstaat worden ingevuld (bv. werkelijke kosten, vereenvoudigde kostenopties, </a:t>
            </a:r>
            <a:r>
              <a:rPr lang="nl-NL" sz="1200" kern="1200" dirty="0" err="1">
                <a:solidFill>
                  <a:schemeClr val="tx1"/>
                </a:solidFill>
                <a:effectLst/>
                <a:latin typeface="+mn-lt"/>
                <a:ea typeface="+mn-ea"/>
                <a:cs typeface="+mn-cs"/>
              </a:rPr>
              <a:t>performantie</a:t>
            </a:r>
            <a:r>
              <a:rPr lang="nl-NL" sz="1200" kern="1200" dirty="0">
                <a:solidFill>
                  <a:schemeClr val="tx1"/>
                </a:solidFill>
                <a:effectLst/>
                <a:latin typeface="+mn-lt"/>
                <a:ea typeface="+mn-ea"/>
                <a:cs typeface="+mn-cs"/>
              </a:rPr>
              <a:t>, etc.)</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Elke lidstaat moet in haar Plan inzetten op 5 grote Europese prioriteiten:</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Duurzame regionale ontwikkeling</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Defensie &amp; veiligheid</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Sociale cohesie</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Levenskwaliteit, met focus op landbouw</a:t>
            </a: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Bescherming en versterking van fundamentele rechten, democratie, de rechtstaat en Uniewaarden. </a:t>
            </a:r>
            <a:endParaRPr lang="nl-BE"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193539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Ook de doelstellingen van het huidige EFRO-fonds zitten hierin dus vervat. Voornamelijk onder de eerste doelstelling: Steun voor duurzame welvaart in alle regio’s via o.a.:</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l-NL"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investeringen in het versterken van de </a:t>
            </a:r>
            <a:r>
              <a:rPr lang="nl-NL" sz="1200" kern="1200" dirty="0" err="1">
                <a:solidFill>
                  <a:schemeClr val="tx1"/>
                </a:solidFill>
                <a:effectLst/>
                <a:latin typeface="+mn-lt"/>
                <a:ea typeface="+mn-ea"/>
                <a:cs typeface="+mn-cs"/>
              </a:rPr>
              <a:t>industriele</a:t>
            </a:r>
            <a:r>
              <a:rPr lang="nl-NL" sz="1200" kern="1200" dirty="0">
                <a:solidFill>
                  <a:schemeClr val="tx1"/>
                </a:solidFill>
                <a:effectLst/>
                <a:latin typeface="+mn-lt"/>
                <a:ea typeface="+mn-ea"/>
                <a:cs typeface="+mn-cs"/>
              </a:rPr>
              <a:t> basis, weerbare </a:t>
            </a:r>
            <a:r>
              <a:rPr lang="nl-NL" sz="1200" kern="1200" dirty="0" err="1">
                <a:solidFill>
                  <a:schemeClr val="tx1"/>
                </a:solidFill>
                <a:effectLst/>
                <a:latin typeface="+mn-lt"/>
                <a:ea typeface="+mn-ea"/>
                <a:cs typeface="+mn-cs"/>
              </a:rPr>
              <a:t>waardeketsn</a:t>
            </a:r>
            <a:r>
              <a:rPr lang="nl-NL" sz="1200" kern="1200" dirty="0">
                <a:solidFill>
                  <a:schemeClr val="tx1"/>
                </a:solidFill>
                <a:effectLst/>
                <a:latin typeface="+mn-lt"/>
                <a:ea typeface="+mn-ea"/>
                <a:cs typeface="+mn-cs"/>
              </a:rPr>
              <a:t>, duurzame en concurrentiele manufacturing</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Digitale transformatie</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Een rechtvaardige transitie inzake energie en klimaat</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Steun aan onderzoek, ontwikkeling en innovatie</a:t>
            </a:r>
            <a:endParaRPr lang="nl-BE"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nl-NL" sz="1200" kern="1200" dirty="0">
                <a:solidFill>
                  <a:schemeClr val="tx1"/>
                </a:solidFill>
                <a:effectLst/>
                <a:latin typeface="+mn-lt"/>
                <a:ea typeface="+mn-ea"/>
                <a:cs typeface="+mn-cs"/>
              </a:rPr>
              <a:t>Etc. </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Daarnaast kan ook de nieuwe focus op defensie-capaciteit en veiligheid interessante mogelijkheden bieden.</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70130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Deze slide is een visuele samenvatting van de vorige</a:t>
            </a:r>
            <a:r>
              <a:rPr lang="nl-BE" dirty="0"/>
              <a:t> &amp; geeft de logica weer die de COM hanteert voor de onderbouwing van haar voorstel om te werken met Nationale en Regionale Partnerschapsplannen in plaats van via aparte beleidsmatige (en regionale) programma’s</a:t>
            </a:r>
          </a:p>
          <a:p>
            <a:pPr marL="171450" indent="-171450">
              <a:buFontTx/>
              <a:buChar char="-"/>
            </a:pPr>
            <a:r>
              <a:rPr lang="nl-BE" dirty="0"/>
              <a:t>De COM beschouwt deze aanpak als:</a:t>
            </a:r>
          </a:p>
          <a:p>
            <a:pPr marL="628650" lvl="1" indent="-171450">
              <a:buFontTx/>
              <a:buChar char="-"/>
            </a:pPr>
            <a:r>
              <a:rPr lang="nl-BE" dirty="0"/>
              <a:t>Krachtiger doordat complementariteit tussen de beleidsdomeinen versterkt wordt</a:t>
            </a:r>
          </a:p>
          <a:p>
            <a:pPr marL="628650" lvl="1" indent="-171450">
              <a:buFontTx/>
              <a:buChar char="-"/>
            </a:pPr>
            <a:r>
              <a:rPr lang="nl-BE" dirty="0"/>
              <a:t>Eenvoudiger doordat met één plan moet worden gewerkt in plaats van aparte programma’s</a:t>
            </a:r>
            <a:endParaRPr lang="nl-NL"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31304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dirty="0"/>
              <a:t>Hoewel het voorstel van de Commissie enkele financiële en beleidsmatige verplichting oplegt aan de lidstaten, zijn de lidstaten wel relatief vrij om hun budgetten intern te verdelen. </a:t>
            </a:r>
          </a:p>
          <a:p>
            <a:pPr marL="171450" indent="-171450">
              <a:buFontTx/>
              <a:buChar char="-"/>
            </a:pPr>
            <a:r>
              <a:rPr lang="nl-NL" dirty="0"/>
              <a:t>In tegenstelling tot 2021 – 2027 zijn er dus geen afgebakende budgetten meer voor het Cohesiebeleid (ESF+ en EFRO), maar zijn er enkel volgende </a:t>
            </a:r>
            <a:r>
              <a:rPr lang="nl-NL" dirty="0" err="1"/>
              <a:t>oormerkingen</a:t>
            </a:r>
            <a:r>
              <a:rPr lang="nl-NL" dirty="0"/>
              <a:t> (minimumbudgetten) voorzien:</a:t>
            </a:r>
          </a:p>
          <a:p>
            <a:pPr marL="628650" lvl="1" indent="-171450">
              <a:buFontTx/>
              <a:buChar char="-"/>
            </a:pPr>
            <a:r>
              <a:rPr lang="nl-NL" dirty="0"/>
              <a:t>Directe inkomenssteun landbouw (en visserij)</a:t>
            </a:r>
          </a:p>
          <a:p>
            <a:pPr marL="628650" lvl="1" indent="-171450">
              <a:buFontTx/>
              <a:buChar char="-"/>
            </a:pPr>
            <a:r>
              <a:rPr lang="nl-BE" dirty="0"/>
              <a:t>Steun voor minder ontwikkelde regio’s: binnen BE zijn er enkel in WAL 2 van dergelijke regio’s</a:t>
            </a:r>
          </a:p>
          <a:p>
            <a:pPr marL="628650" lvl="1" indent="-171450">
              <a:buFontTx/>
              <a:buChar char="-"/>
            </a:pPr>
            <a:r>
              <a:rPr lang="nl-BE" dirty="0"/>
              <a:t>Steun voor HOME fondsen (asiel, migratie, grensbeheer, etc.)</a:t>
            </a:r>
          </a:p>
          <a:p>
            <a:pPr marL="171450" lvl="0" indent="-171450">
              <a:buFontTx/>
              <a:buChar char="-"/>
            </a:pPr>
            <a:r>
              <a:rPr lang="nl-BE" dirty="0"/>
              <a:t>Naast de geoormerkte budgetten is er nog een groot gedeelte ‘niet-toegewezen’ budget. Het zal binnen BE een intern-Belgische en vervolgens intern-Vlaamse politieke discussie zijn om te besluiten op welke doelstellingen ze dit budget willen inzetten. </a:t>
            </a:r>
          </a:p>
          <a:p>
            <a:pPr marL="171450" lvl="0" indent="-171450">
              <a:buFontTx/>
              <a:buChar char="-"/>
            </a:pPr>
            <a:r>
              <a:rPr lang="nl-BE" dirty="0"/>
              <a:t>Het totale Belgische budget op basis van de Europese rekensleutel bedraagt 7,6 </a:t>
            </a:r>
            <a:r>
              <a:rPr lang="nl-BE" dirty="0" err="1"/>
              <a:t>mia</a:t>
            </a:r>
            <a:r>
              <a:rPr lang="nl-BE" dirty="0"/>
              <a:t> EUR. Op basis van de huidige verdelingen (2021 – 2027) zou ongeveer 3 </a:t>
            </a:r>
            <a:r>
              <a:rPr lang="nl-BE" dirty="0" err="1"/>
              <a:t>mia</a:t>
            </a:r>
            <a:r>
              <a:rPr lang="nl-BE" dirty="0"/>
              <a:t> EUR voor Vlaanderen bestemd zijn. Politiek kan echter beslist worden om een gedeelte van deze middelen in te zetten voor domeinen die onder federale bevoegdheid vallen, waardoor de regio’s minder middelen ontvangen.</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4001067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Voor </a:t>
            </a:r>
            <a:r>
              <a:rPr lang="nl-NL" sz="1200" kern="1200" dirty="0" err="1">
                <a:solidFill>
                  <a:schemeClr val="tx1"/>
                </a:solidFill>
                <a:effectLst/>
                <a:latin typeface="+mn-lt"/>
                <a:ea typeface="+mn-ea"/>
                <a:cs typeface="+mn-cs"/>
              </a:rPr>
              <a:t>Interreg</a:t>
            </a:r>
            <a:r>
              <a:rPr lang="nl-NL" sz="1200" kern="1200" dirty="0">
                <a:solidFill>
                  <a:schemeClr val="tx1"/>
                </a:solidFill>
                <a:effectLst/>
                <a:latin typeface="+mn-lt"/>
                <a:ea typeface="+mn-ea"/>
                <a:cs typeface="+mn-cs"/>
              </a:rPr>
              <a:t>: sterke verderzetting van huidige aanpak. </a:t>
            </a:r>
            <a:r>
              <a:rPr lang="nl-NL" sz="1200" kern="1200" dirty="0" err="1">
                <a:solidFill>
                  <a:schemeClr val="tx1"/>
                </a:solidFill>
                <a:effectLst/>
                <a:latin typeface="+mn-lt"/>
                <a:ea typeface="+mn-ea"/>
                <a:cs typeface="+mn-cs"/>
              </a:rPr>
              <a:t>Interreg</a:t>
            </a:r>
            <a:r>
              <a:rPr lang="nl-NL" sz="1200" kern="1200" dirty="0">
                <a:solidFill>
                  <a:schemeClr val="tx1"/>
                </a:solidFill>
                <a:effectLst/>
                <a:latin typeface="+mn-lt"/>
                <a:ea typeface="+mn-ea"/>
                <a:cs typeface="+mn-cs"/>
              </a:rPr>
              <a:t> staat buiten de nationale en regionale partnerschap plannen. De bestaande programma’s (bv. </a:t>
            </a:r>
            <a:r>
              <a:rPr lang="nl-NL" sz="1200" kern="1200" dirty="0" err="1">
                <a:solidFill>
                  <a:schemeClr val="tx1"/>
                </a:solidFill>
                <a:effectLst/>
                <a:latin typeface="+mn-lt"/>
                <a:ea typeface="+mn-ea"/>
                <a:cs typeface="+mn-cs"/>
              </a:rPr>
              <a:t>Interreg</a:t>
            </a:r>
            <a:r>
              <a:rPr lang="nl-NL" sz="1200" kern="1200" dirty="0">
                <a:solidFill>
                  <a:schemeClr val="tx1"/>
                </a:solidFill>
                <a:effectLst/>
                <a:latin typeface="+mn-lt"/>
                <a:ea typeface="+mn-ea"/>
                <a:cs typeface="+mn-cs"/>
              </a:rPr>
              <a:t> Vlaanderen-Nederland) en samenwerkingen zullen verdergezet kunnen worden als hoofdstukken onder het Europese </a:t>
            </a:r>
            <a:r>
              <a:rPr lang="nl-NL" sz="1200" kern="1200" dirty="0" err="1">
                <a:solidFill>
                  <a:schemeClr val="tx1"/>
                </a:solidFill>
                <a:effectLst/>
                <a:latin typeface="+mn-lt"/>
                <a:ea typeface="+mn-ea"/>
                <a:cs typeface="+mn-cs"/>
              </a:rPr>
              <a:t>Interregplan</a:t>
            </a:r>
            <a:r>
              <a:rPr lang="nl-NL" sz="1200" kern="1200" dirty="0">
                <a:solidFill>
                  <a:schemeClr val="tx1"/>
                </a:solidFill>
                <a:effectLst/>
                <a:latin typeface="+mn-lt"/>
                <a:ea typeface="+mn-ea"/>
                <a:cs typeface="+mn-cs"/>
              </a:rPr>
              <a:t>. </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Zoveel mogelijk continuïteit, met verschil: algemene regels ook verbonden aan NRPP.</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BE" sz="1200" kern="1200" dirty="0">
                <a:solidFill>
                  <a:schemeClr val="tx1"/>
                </a:solidFill>
                <a:effectLst/>
                <a:latin typeface="+mn-lt"/>
                <a:ea typeface="+mn-ea"/>
                <a:cs typeface="+mn-cs"/>
              </a:rPr>
              <a:t>Performance-</a:t>
            </a:r>
            <a:r>
              <a:rPr lang="nl-BE" sz="1200" kern="1200" dirty="0" err="1">
                <a:solidFill>
                  <a:schemeClr val="tx1"/>
                </a:solidFill>
                <a:effectLst/>
                <a:latin typeface="+mn-lt"/>
                <a:ea typeface="+mn-ea"/>
                <a:cs typeface="+mn-cs"/>
              </a:rPr>
              <a:t>based</a:t>
            </a:r>
            <a:r>
              <a:rPr lang="nl-BE" sz="1200" kern="1200" dirty="0">
                <a:solidFill>
                  <a:schemeClr val="tx1"/>
                </a:solidFill>
                <a:effectLst/>
                <a:latin typeface="+mn-lt"/>
                <a:ea typeface="+mn-ea"/>
                <a:cs typeface="+mn-cs"/>
              </a:rPr>
              <a:t> manier van werken voor de uitbetaling aan EULS (mijlpalen en doelstellingen) in plaats van op kosten gebaseerd. </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320337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200" kern="1200" dirty="0">
                <a:solidFill>
                  <a:schemeClr val="tx1"/>
                </a:solidFill>
                <a:effectLst/>
                <a:latin typeface="+mn-lt"/>
                <a:ea typeface="+mn-ea"/>
                <a:cs typeface="+mn-cs"/>
              </a:rPr>
              <a:t>Europese onderhandelingen zijn lopende: bedoeling om tegen eind 2026 een politiek akkoord te bereiken</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Vervolgens finaliseren van de wetgeving en opstart opmaak nationale en regionale plannen.</a:t>
            </a:r>
            <a:endParaRPr lang="nl-BE" sz="1200" kern="1200" dirty="0">
              <a:solidFill>
                <a:schemeClr val="tx1"/>
              </a:solidFill>
              <a:effectLst/>
              <a:latin typeface="+mn-lt"/>
              <a:ea typeface="+mn-ea"/>
              <a:cs typeface="+mn-cs"/>
            </a:endParaRPr>
          </a:p>
          <a:p>
            <a:pPr marL="171450" indent="-171450">
              <a:buFont typeface="Arial" panose="020B0604020202020204" pitchFamily="34" charset="0"/>
              <a:buChar char="•"/>
            </a:pPr>
            <a:r>
              <a:rPr lang="nl-NL" sz="1200" kern="1200" dirty="0">
                <a:solidFill>
                  <a:schemeClr val="tx1"/>
                </a:solidFill>
                <a:effectLst/>
                <a:latin typeface="+mn-lt"/>
                <a:ea typeface="+mn-ea"/>
                <a:cs typeface="+mn-cs"/>
              </a:rPr>
              <a:t>Start vanaf 2028.  </a:t>
            </a:r>
            <a:endParaRPr lang="nl-BE" sz="1200" kern="1200" dirty="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554731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288003" y="216001"/>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1917001"/>
            <a:ext cx="3816000" cy="1457999"/>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3" name="Ondertitel 2"/>
          <p:cNvSpPr>
            <a:spLocks noGrp="1"/>
          </p:cNvSpPr>
          <p:nvPr>
            <p:ph type="subTitle" idx="1"/>
          </p:nvPr>
        </p:nvSpPr>
        <p:spPr>
          <a:xfrm>
            <a:off x="1333577" y="3488229"/>
            <a:ext cx="3816000" cy="918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072" y="216000"/>
            <a:ext cx="1800000" cy="701014"/>
          </a:xfrm>
          <a:prstGeom prst="rect">
            <a:avLst/>
          </a:prstGeom>
        </p:spPr>
      </p:pic>
      <p:sp>
        <p:nvSpPr>
          <p:cNvPr id="14"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5B48A23E-874B-45DF-B53D-CEC7FB70A9ED}"/>
              </a:ext>
            </a:extLst>
          </p:cNvPr>
          <p:cNvSpPr/>
          <p:nvPr userDrawn="1"/>
        </p:nvSpPr>
        <p:spPr>
          <a:xfrm>
            <a:off x="7349824"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199660"/>
            <a:ext cx="6208830" cy="3216146"/>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424178"/>
            <a:ext cx="7416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36076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9">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CA1E1DA-11B3-41B8-9CC4-651F02C4C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pic>
        <p:nvPicPr>
          <p:cNvPr id="18" name="Afbeelding 17">
            <a:extLst>
              <a:ext uri="{FF2B5EF4-FFF2-40B4-BE49-F238E27FC236}">
                <a16:creationId xmlns:a16="http://schemas.microsoft.com/office/drawing/2014/main" id="{761BBA4B-93CD-45A0-B9AB-C45ABE27F6CD}"/>
              </a:ext>
            </a:extLst>
          </p:cNvPr>
          <p:cNvPicPr>
            <a:picLocks noChangeAspect="1"/>
          </p:cNvPicPr>
          <p:nvPr userDrawn="1"/>
        </p:nvPicPr>
        <p:blipFill>
          <a:blip r:embed="rId3"/>
          <a:stretch>
            <a:fillRect/>
          </a:stretch>
        </p:blipFill>
        <p:spPr>
          <a:xfrm>
            <a:off x="0" y="2925362"/>
            <a:ext cx="5005250" cy="2225233"/>
          </a:xfrm>
          <a:prstGeom prst="rect">
            <a:avLst/>
          </a:prstGeom>
        </p:spPr>
      </p:pic>
      <p:sp>
        <p:nvSpPr>
          <p:cNvPr id="10" name="Vrije vorm: vorm 9">
            <a:extLst>
              <a:ext uri="{FF2B5EF4-FFF2-40B4-BE49-F238E27FC236}">
                <a16:creationId xmlns:a16="http://schemas.microsoft.com/office/drawing/2014/main" id="{1C555B6E-9F87-4877-9196-88840523D596}"/>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543197" y="3188521"/>
            <a:ext cx="8174790" cy="1684979"/>
          </a:xfrm>
        </p:spPr>
        <p:txBody>
          <a:bodyPr anchor="b" anchorCtr="0">
            <a:noAutofit/>
          </a:bodyPr>
          <a:lstStyle>
            <a:lvl1pPr indent="0" algn="r">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720340" y="3188521"/>
            <a:ext cx="5991660" cy="1029149"/>
          </a:xfrm>
        </p:spPr>
        <p:txBody>
          <a:bodyPr bIns="0" anchor="b" anchorCtr="0">
            <a:noAutofit/>
          </a:bodyPr>
          <a:lstStyle>
            <a:lvl1pPr marL="0" indent="0" algn="r">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stijl te bewerken</a:t>
            </a:r>
            <a:endParaRPr lang="nl-BE"/>
          </a:p>
        </p:txBody>
      </p:sp>
    </p:spTree>
    <p:extLst>
      <p:ext uri="{BB962C8B-B14F-4D97-AF65-F5344CB8AC3E}">
        <p14:creationId xmlns:p14="http://schemas.microsoft.com/office/powerpoint/2010/main" val="374976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0">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CA1E1DA-11B3-41B8-9CC4-651F02C4C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pic>
        <p:nvPicPr>
          <p:cNvPr id="18" name="Afbeelding 17">
            <a:extLst>
              <a:ext uri="{FF2B5EF4-FFF2-40B4-BE49-F238E27FC236}">
                <a16:creationId xmlns:a16="http://schemas.microsoft.com/office/drawing/2014/main" id="{761BBA4B-93CD-45A0-B9AB-C45ABE27F6CD}"/>
              </a:ext>
            </a:extLst>
          </p:cNvPr>
          <p:cNvPicPr>
            <a:picLocks noChangeAspect="1"/>
          </p:cNvPicPr>
          <p:nvPr userDrawn="1"/>
        </p:nvPicPr>
        <p:blipFill>
          <a:blip r:embed="rId3"/>
          <a:stretch>
            <a:fillRect/>
          </a:stretch>
        </p:blipFill>
        <p:spPr>
          <a:xfrm>
            <a:off x="0" y="2925362"/>
            <a:ext cx="5005250" cy="2225233"/>
          </a:xfrm>
          <a:prstGeom prst="rect">
            <a:avLst/>
          </a:prstGeom>
        </p:spPr>
      </p:pic>
      <p:sp>
        <p:nvSpPr>
          <p:cNvPr id="10" name="Vrije vorm: vorm 9">
            <a:extLst>
              <a:ext uri="{FF2B5EF4-FFF2-40B4-BE49-F238E27FC236}">
                <a16:creationId xmlns:a16="http://schemas.microsoft.com/office/drawing/2014/main" id="{1C555B6E-9F87-4877-9196-88840523D596}"/>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537210" y="3188521"/>
            <a:ext cx="8174790" cy="1684979"/>
          </a:xfrm>
        </p:spPr>
        <p:txBody>
          <a:bodyPr anchor="b" anchorCtr="0">
            <a:noAutofit/>
          </a:bodyPr>
          <a:lstStyle>
            <a:lvl1pPr indent="0" algn="r">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720340" y="3188521"/>
            <a:ext cx="5991660" cy="1029149"/>
          </a:xfrm>
        </p:spPr>
        <p:txBody>
          <a:bodyPr bIns="0" anchor="b" anchorCtr="0">
            <a:noAutofit/>
          </a:bodyPr>
          <a:lstStyle>
            <a:lvl1pPr marL="0" indent="0" algn="r">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stijl te bewerken</a:t>
            </a:r>
            <a:endParaRPr lang="nl-BE"/>
          </a:p>
        </p:txBody>
      </p:sp>
    </p:spTree>
    <p:extLst>
      <p:ext uri="{BB962C8B-B14F-4D97-AF65-F5344CB8AC3E}">
        <p14:creationId xmlns:p14="http://schemas.microsoft.com/office/powerpoint/2010/main" val="1551144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C494C81-F5BE-4F64-9769-1258AC5A231D}"/>
              </a:ext>
            </a:extLst>
          </p:cNvPr>
          <p:cNvPicPr>
            <a:picLocks noChangeAspect="1"/>
          </p:cNvPicPr>
          <p:nvPr userDrawn="1"/>
        </p:nvPicPr>
        <p:blipFill>
          <a:blip r:embed="rId2"/>
          <a:stretch>
            <a:fillRect/>
          </a:stretch>
        </p:blipFill>
        <p:spPr>
          <a:xfrm>
            <a:off x="0" y="2872905"/>
            <a:ext cx="5005250" cy="2243522"/>
          </a:xfrm>
          <a:prstGeom prst="rect">
            <a:avLst/>
          </a:prstGeom>
        </p:spPr>
      </p:pic>
      <p:sp>
        <p:nvSpPr>
          <p:cNvPr id="5" name="Vrije vorm: vorm 4">
            <a:extLst>
              <a:ext uri="{FF2B5EF4-FFF2-40B4-BE49-F238E27FC236}">
                <a16:creationId xmlns:a16="http://schemas.microsoft.com/office/drawing/2014/main" id="{4C77D4AF-2EFE-4CF9-8D11-F193F87552D0}"/>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647170" y="1332000"/>
            <a:ext cx="6208830" cy="3216146"/>
          </a:xfrm>
        </p:spPr>
        <p:txBody>
          <a:bodyPr anchor="b" anchorCtr="0">
            <a:noAutofit/>
          </a:bodyPr>
          <a:lstStyle>
            <a:lvl1pPr indent="0" algn="r">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1440000" y="4572214"/>
            <a:ext cx="7416000" cy="496080"/>
          </a:xfrm>
        </p:spPr>
        <p:txBody>
          <a:bodyPr bIns="0">
            <a:noAutofit/>
          </a:bodyPr>
          <a:lstStyle>
            <a:lvl1pPr marL="0" indent="0" algn="r">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813959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stretch>
            <a:fillRect/>
          </a:stretch>
        </p:blipFill>
        <p:spPr>
          <a:xfrm>
            <a:off x="0" y="0"/>
            <a:ext cx="2945046" cy="5166000"/>
          </a:xfrm>
          <a:prstGeom prst="rect">
            <a:avLst/>
          </a:prstGeom>
        </p:spPr>
      </p:pic>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099677"/>
            <a:ext cx="7038886" cy="3216146"/>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823"/>
            <a:ext cx="6703350" cy="521645"/>
          </a:xfrm>
          <a:solidFill>
            <a:schemeClr val="accent1"/>
          </a:solidFill>
        </p:spPr>
        <p:txBody>
          <a:bodyPr wrap="square" lIns="144000" tIns="144000" rIns="144000" bIns="144000">
            <a:sp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615076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492369"/>
            <a:ext cx="6768000"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222957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368845" y="612360"/>
            <a:ext cx="6208830" cy="3216146"/>
          </a:xfrm>
        </p:spPr>
        <p:txBody>
          <a:bodyPr anchor="t" anchorCtr="0">
            <a:noAutofit/>
          </a:bodyPr>
          <a:lstStyle>
            <a:lvl1pPr indent="0" algn="l">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368845" y="270000"/>
            <a:ext cx="7416000" cy="49608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733467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45612"/>
            <a:ext cx="6208830" cy="3216146"/>
          </a:xfrm>
        </p:spPr>
        <p:txBody>
          <a:bodyPr anchor="t"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665250" cy="522000"/>
          </a:xfrm>
          <a:solidFill>
            <a:schemeClr val="accent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19473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dia_16">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45612"/>
            <a:ext cx="6208830" cy="3216146"/>
          </a:xfrm>
        </p:spPr>
        <p:txBody>
          <a:bodyPr anchor="t"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_17">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492369"/>
            <a:ext cx="6768000"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672225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14894"/>
            <a:ext cx="8553506" cy="4699106"/>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1890002"/>
            <a:ext cx="5342082" cy="1184783"/>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3" name="Ondertitel 2"/>
          <p:cNvSpPr>
            <a:spLocks noGrp="1"/>
          </p:cNvSpPr>
          <p:nvPr>
            <p:ph type="subTitle" idx="1"/>
          </p:nvPr>
        </p:nvSpPr>
        <p:spPr>
          <a:xfrm>
            <a:off x="2304000" y="3131027"/>
            <a:ext cx="5354606" cy="790281"/>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sp>
        <p:nvSpPr>
          <p:cNvPr id="13" name="Tijdelijke aanduiding voor tekst 2"/>
          <p:cNvSpPr>
            <a:spLocks noGrp="1"/>
          </p:cNvSpPr>
          <p:nvPr>
            <p:ph idx="12" hasCustomPrompt="1"/>
          </p:nvPr>
        </p:nvSpPr>
        <p:spPr>
          <a:xfrm>
            <a:off x="504001" y="4533079"/>
            <a:ext cx="4773240" cy="2646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401875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_18">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3" name="Ondertitel 2"/>
          <p:cNvSpPr>
            <a:spLocks noGrp="1"/>
          </p:cNvSpPr>
          <p:nvPr>
            <p:ph type="subTitle" idx="1" hasCustomPrompt="1"/>
          </p:nvPr>
        </p:nvSpPr>
        <p:spPr>
          <a:xfrm>
            <a:off x="288000" y="4315467"/>
            <a:ext cx="666525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492369"/>
            <a:ext cx="6768000"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88237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dia_19">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868885"/>
            <a:ext cx="6768000" cy="3935541"/>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a:t>KLIK OM DE STIJL </a:t>
            </a:r>
            <a:br>
              <a:rPr lang="nl-NL"/>
            </a:br>
            <a:r>
              <a:rPr lang="nl-NL"/>
              <a:t>TE BEWERKEN</a:t>
            </a:r>
            <a:endParaRPr lang="nl-BE"/>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432328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_20">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2" name="Titel 1"/>
          <p:cNvSpPr>
            <a:spLocks noGrp="1"/>
          </p:cNvSpPr>
          <p:nvPr>
            <p:ph type="ctrTitle" hasCustomPrompt="1"/>
          </p:nvPr>
        </p:nvSpPr>
        <p:spPr>
          <a:xfrm>
            <a:off x="288000" y="492369"/>
            <a:ext cx="6768000"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384893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spagina_1">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375840"/>
            <a:ext cx="4089870"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819868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pagina_1">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8029858"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2342200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ussentitelpagina_3">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8029858" cy="4391819"/>
          </a:xfrm>
        </p:spPr>
        <p:txBody>
          <a:bodyPr anchor="ctr" anchorCtr="0"/>
          <a:lstStyle>
            <a:lvl1pPr algn="r">
              <a:defRPr sz="5400">
                <a:solidFill>
                  <a:schemeClr val="tx1"/>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spagina_2">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514946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_21">
    <p:bg>
      <p:bgPr>
        <a:solidFill>
          <a:schemeClr val="accent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145612"/>
            <a:ext cx="6208830" cy="3216146"/>
          </a:xfrm>
        </p:spPr>
        <p:txBody>
          <a:bodyPr anchor="t"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596126"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2853257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spagina_3">
    <p:bg>
      <p:bgPr>
        <a:solidFill>
          <a:schemeClr val="bg1"/>
        </a:solidFill>
        <a:effectLst/>
      </p:bgPr>
    </p:bg>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589594" cy="522000"/>
          </a:xfrm>
          <a:solidFill>
            <a:schemeClr val="accent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8496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ussentitelpagina_8">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8029858" cy="4391819"/>
          </a:xfrm>
        </p:spPr>
        <p:txBody>
          <a:bodyPr anchor="ctr" anchorCtr="0"/>
          <a:lstStyle>
            <a:lvl1pPr algn="l">
              <a:defRPr sz="5400">
                <a:solidFill>
                  <a:schemeClr val="tx1"/>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Tree>
    <p:extLst>
      <p:ext uri="{BB962C8B-B14F-4D97-AF65-F5344CB8AC3E}">
        <p14:creationId xmlns:p14="http://schemas.microsoft.com/office/powerpoint/2010/main" val="3197993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3" y="216001"/>
            <a:ext cx="7379999" cy="4699106"/>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1578431"/>
            <a:ext cx="3816000" cy="1863000"/>
          </a:xfrm>
        </p:spPr>
        <p:txBody>
          <a:bodyPr anchor="t" anchorCtr="0">
            <a:noAutofit/>
          </a:bodyPr>
          <a:lstStyle>
            <a:lvl1pPr algn="l">
              <a:lnSpc>
                <a:spcPts val="5400"/>
              </a:lnSpc>
              <a:defRPr sz="5400"/>
            </a:lvl1pPr>
          </a:lstStyle>
          <a:p>
            <a:r>
              <a:rPr lang="en-US"/>
              <a:t>Click to edit Master title style</a:t>
            </a:r>
            <a:endParaRPr lang="nl-BE"/>
          </a:p>
        </p:txBody>
      </p:sp>
      <p:sp>
        <p:nvSpPr>
          <p:cNvPr id="3" name="Ondertitel 2"/>
          <p:cNvSpPr>
            <a:spLocks noGrp="1"/>
          </p:cNvSpPr>
          <p:nvPr>
            <p:ph type="subTitle" idx="1"/>
          </p:nvPr>
        </p:nvSpPr>
        <p:spPr>
          <a:xfrm>
            <a:off x="4000832" y="3473717"/>
            <a:ext cx="3816000" cy="918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000" y="216000"/>
            <a:ext cx="1800000" cy="701014"/>
          </a:xfrm>
          <a:prstGeom prst="rect">
            <a:avLst/>
          </a:prstGeom>
        </p:spPr>
      </p:pic>
      <p:sp>
        <p:nvSpPr>
          <p:cNvPr id="12" name="Tijdelijke aanduiding voor tekst 2"/>
          <p:cNvSpPr>
            <a:spLocks noGrp="1"/>
          </p:cNvSpPr>
          <p:nvPr>
            <p:ph idx="12" hasCustomPrompt="1"/>
          </p:nvPr>
        </p:nvSpPr>
        <p:spPr>
          <a:xfrm>
            <a:off x="3636022" y="4533079"/>
            <a:ext cx="4773240" cy="2646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ussentitelpagina_9">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8029858" cy="4391819"/>
          </a:xfrm>
        </p:spPr>
        <p:txBody>
          <a:bodyPr anchor="ctr" anchorCtr="0"/>
          <a:lstStyle>
            <a:lvl1pPr algn="l">
              <a:defRPr sz="5400">
                <a:solidFill>
                  <a:schemeClr val="tx1"/>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Tree>
    <p:extLst>
      <p:ext uri="{BB962C8B-B14F-4D97-AF65-F5344CB8AC3E}">
        <p14:creationId xmlns:p14="http://schemas.microsoft.com/office/powerpoint/2010/main" val="847204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spagina_4">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375840"/>
            <a:ext cx="4089870"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Tree>
    <p:extLst>
      <p:ext uri="{BB962C8B-B14F-4D97-AF65-F5344CB8AC3E}">
        <p14:creationId xmlns:p14="http://schemas.microsoft.com/office/powerpoint/2010/main" val="18340966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pagina_1">
    <p:bg>
      <p:bgPr>
        <a:solidFill>
          <a:schemeClr val="tx1">
            <a:alpha val="15000"/>
          </a:schemeClr>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741600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2013660"/>
            <a:ext cx="741600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05359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pagina_2">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spTree>
    <p:extLst>
      <p:ext uri="{BB962C8B-B14F-4D97-AF65-F5344CB8AC3E}">
        <p14:creationId xmlns:p14="http://schemas.microsoft.com/office/powerpoint/2010/main" val="3366913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pagina_3">
    <p:bg>
      <p:bgPr>
        <a:solidFill>
          <a:schemeClr val="tx1">
            <a:alpha val="15000"/>
          </a:schemeClr>
        </a:solidFill>
        <a:effectLst/>
      </p:bgPr>
    </p:bg>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419274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2013660"/>
            <a:ext cx="419274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540000"/>
            <a:ext cx="3816000" cy="4068000"/>
          </a:xfrm>
        </p:spPr>
        <p:txBody>
          <a:bodyPr/>
          <a:lstStyle/>
          <a:p>
            <a:endParaRPr lang="nl-NL"/>
          </a:p>
        </p:txBody>
      </p:sp>
    </p:spTree>
    <p:extLst>
      <p:ext uri="{BB962C8B-B14F-4D97-AF65-F5344CB8AC3E}">
        <p14:creationId xmlns:p14="http://schemas.microsoft.com/office/powerpoint/2010/main" val="3937094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pagina_4">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2013660"/>
            <a:ext cx="741600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1144260"/>
            <a:ext cx="741600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605725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pagina_5">
    <p:bg>
      <p:bgPr>
        <a:solidFill>
          <a:schemeClr val="accent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4210405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pagina_6">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376631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pagina_7">
    <p:bg>
      <p:bgPr>
        <a:solidFill>
          <a:schemeClr val="tx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28245285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pagina_8">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177170"/>
            <a:ext cx="6589594" cy="522000"/>
          </a:xfrm>
          <a:solidFill>
            <a:schemeClr val="accent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805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6228000" cy="51435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7" y="4746210"/>
            <a:ext cx="2141621" cy="273844"/>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9/02/2026</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332003" y="567635"/>
            <a:ext cx="3456131" cy="135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en-US"/>
              <a:t>Click to edit Master title style</a:t>
            </a:r>
            <a:endParaRPr lang="nl-BE"/>
          </a:p>
        </p:txBody>
      </p:sp>
      <p:sp>
        <p:nvSpPr>
          <p:cNvPr id="5" name="Tijdelijke aanduiding voor inhoud 4"/>
          <p:cNvSpPr>
            <a:spLocks noGrp="1"/>
          </p:cNvSpPr>
          <p:nvPr>
            <p:ph sz="quarter" idx="13"/>
          </p:nvPr>
        </p:nvSpPr>
        <p:spPr>
          <a:xfrm>
            <a:off x="1332000" y="2240587"/>
            <a:ext cx="3112678" cy="2077574"/>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066" y="216000"/>
            <a:ext cx="1800000" cy="701014"/>
          </a:xfrm>
          <a:prstGeom prst="rect">
            <a:avLst/>
          </a:prstGeom>
        </p:spPr>
      </p:pic>
    </p:spTree>
    <p:extLst>
      <p:ext uri="{BB962C8B-B14F-4D97-AF65-F5344CB8AC3E}">
        <p14:creationId xmlns:p14="http://schemas.microsoft.com/office/powerpoint/2010/main" val="3210186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pagina_10">
    <p:bg>
      <p:bgPr>
        <a:solidFill>
          <a:schemeClr val="bg1">
            <a:alpha val="15000"/>
          </a:schemeClr>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2013660"/>
            <a:ext cx="5975820" cy="2754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540000"/>
            <a:ext cx="2016000" cy="4068000"/>
          </a:xfrm>
        </p:spPr>
        <p:txBody>
          <a:bodyPr/>
          <a:lstStyle/>
          <a:p>
            <a:endParaRPr lang="nl-NL"/>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flipV="1">
            <a:off x="-26127" y="0"/>
            <a:ext cx="923110" cy="177927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flipV="1">
            <a:off x="0" y="180056"/>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el 1"/>
          <p:cNvSpPr>
            <a:spLocks noGrp="1"/>
          </p:cNvSpPr>
          <p:nvPr>
            <p:ph type="title"/>
          </p:nvPr>
        </p:nvSpPr>
        <p:spPr>
          <a:xfrm>
            <a:off x="482130" y="1144260"/>
            <a:ext cx="5975820" cy="837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36409713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pagina_2-kolom_1">
    <p:bg>
      <p:bgPr>
        <a:solidFill>
          <a:schemeClr val="tx1">
            <a:alpha val="15000"/>
          </a:schemeClr>
        </a:solidFill>
        <a:effectLst/>
      </p:bgPr>
    </p:bg>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1144800"/>
            <a:ext cx="8154000" cy="837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482400" y="1981800"/>
            <a:ext cx="3960000" cy="2835000"/>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4676400" y="1981800"/>
            <a:ext cx="3960000" cy="2835000"/>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8088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1C555B6E-9F87-4877-9196-88840523D596}"/>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537210" y="3188521"/>
            <a:ext cx="8174790" cy="1684979"/>
          </a:xfrm>
        </p:spPr>
        <p:txBody>
          <a:bodyPr anchor="b" anchorCtr="0">
            <a:noAutofit/>
          </a:bodyPr>
          <a:lstStyle>
            <a:lvl1pPr indent="0" algn="r">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720340" y="3188521"/>
            <a:ext cx="5991660" cy="1029149"/>
          </a:xfrm>
        </p:spPr>
        <p:txBody>
          <a:bodyPr bIns="0" anchor="b" anchorCtr="0">
            <a:noAutofit/>
          </a:bodyPr>
          <a:lstStyle>
            <a:lvl1pPr marL="0" indent="0" algn="r">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5" name="Afbeelding 4">
            <a:extLst>
              <a:ext uri="{FF2B5EF4-FFF2-40B4-BE49-F238E27FC236}">
                <a16:creationId xmlns:a16="http://schemas.microsoft.com/office/drawing/2014/main" id="{BCA1E1DA-11B3-41B8-9CC4-651F02C4C6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Tree>
    <p:extLst>
      <p:ext uri="{BB962C8B-B14F-4D97-AF65-F5344CB8AC3E}">
        <p14:creationId xmlns:p14="http://schemas.microsoft.com/office/powerpoint/2010/main" val="85465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sp>
        <p:nvSpPr>
          <p:cNvPr id="5" name="Vrije vorm: vorm 4">
            <a:extLst>
              <a:ext uri="{FF2B5EF4-FFF2-40B4-BE49-F238E27FC236}">
                <a16:creationId xmlns:a16="http://schemas.microsoft.com/office/drawing/2014/main" id="{4C77D4AF-2EFE-4CF9-8D11-F193F87552D0}"/>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647170" y="1152000"/>
            <a:ext cx="6208830" cy="3216146"/>
          </a:xfrm>
        </p:spPr>
        <p:txBody>
          <a:bodyPr anchor="b" anchorCtr="0">
            <a:noAutofit/>
          </a:bodyPr>
          <a:lstStyle>
            <a:lvl1pPr indent="0" algn="r">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1440000" y="4320000"/>
            <a:ext cx="7416000" cy="496080"/>
          </a:xfrm>
        </p:spPr>
        <p:txBody>
          <a:bodyPr bIns="0">
            <a:noAutofit/>
          </a:bodyPr>
          <a:lstStyle>
            <a:lvl1pPr marL="0" indent="0" algn="r">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2611913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C77D4AF-2EFE-4CF9-8D11-F193F87552D0}"/>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439644"/>
            <a:ext cx="6208830" cy="3216146"/>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44000"/>
            <a:ext cx="7416000" cy="49608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27500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EC373D21-8D77-443A-B9F0-AD7B7A1E3EBC}"/>
              </a:ext>
            </a:extLst>
          </p:cNvPr>
          <p:cNvSpPr/>
          <p:nvPr userDrawn="1"/>
        </p:nvSpPr>
        <p:spPr>
          <a:xfrm>
            <a:off x="-33749" y="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8370"/>
            <a:ext cx="6208830" cy="36807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3680719"/>
            <a:ext cx="3812052" cy="1192781"/>
          </a:xfrm>
        </p:spPr>
        <p:txBody>
          <a:bodyPr bIns="0" anchor="b" anchorCtr="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2390327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sp>
        <p:nvSpPr>
          <p:cNvPr id="15" name="Vrije vorm: vorm 14">
            <a:extLst>
              <a:ext uri="{FF2B5EF4-FFF2-40B4-BE49-F238E27FC236}">
                <a16:creationId xmlns:a16="http://schemas.microsoft.com/office/drawing/2014/main" id="{C8993703-78C8-4357-94E6-F443E03B826B}"/>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443F7F12-BB7E-4CC8-A857-439A6A194C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270000"/>
            <a:ext cx="1800000" cy="701014"/>
          </a:xfrm>
          <a:prstGeom prst="rect">
            <a:avLst/>
          </a:prstGeom>
        </p:spPr>
      </p:pic>
      <p:sp>
        <p:nvSpPr>
          <p:cNvPr id="2" name="Titel 1"/>
          <p:cNvSpPr>
            <a:spLocks noGrp="1"/>
          </p:cNvSpPr>
          <p:nvPr>
            <p:ph type="ctrTitle" hasCustomPrompt="1"/>
          </p:nvPr>
        </p:nvSpPr>
        <p:spPr>
          <a:xfrm>
            <a:off x="288000" y="1439644"/>
            <a:ext cx="6208830" cy="3216146"/>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44000"/>
            <a:ext cx="7416000" cy="496080"/>
          </a:xfrm>
        </p:spPr>
        <p:txBody>
          <a:bodyPr bIns="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264996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image" Target="../media/image1.png"/><Relationship Id="rId21" Type="http://schemas.openxmlformats.org/officeDocument/2006/relationships/slideLayout" Target="../slideLayouts/slideLayout25.xml"/><Relationship Id="rId34" Type="http://schemas.openxmlformats.org/officeDocument/2006/relationships/slideLayout" Target="../slideLayouts/slideLayout38.xml"/><Relationship Id="rId42" Type="http://schemas.openxmlformats.org/officeDocument/2006/relationships/image" Target="../media/image4.png"/><Relationship Id="rId7" Type="http://schemas.openxmlformats.org/officeDocument/2006/relationships/slideLayout" Target="../slideLayouts/slideLayout1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41"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40" Type="http://schemas.openxmlformats.org/officeDocument/2006/relationships/image" Target="../media/image2.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 Id="rId8" Type="http://schemas.openxmlformats.org/officeDocument/2006/relationships/slideLayout" Target="../slideLayouts/slideLayout12.xml"/><Relationship Id="rId3" Type="http://schemas.openxmlformats.org/officeDocument/2006/relationships/slideLayout" Target="../slideLayouts/slideLayout7.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567000"/>
            <a:ext cx="7416000" cy="837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a:p>
        </p:txBody>
      </p:sp>
      <p:sp>
        <p:nvSpPr>
          <p:cNvPr id="8" name="Tijdelijke aanduiding voor voettekst 4"/>
          <p:cNvSpPr>
            <a:spLocks noGrp="1"/>
          </p:cNvSpPr>
          <p:nvPr>
            <p:ph type="ftr" sz="quarter" idx="3"/>
          </p:nvPr>
        </p:nvSpPr>
        <p:spPr>
          <a:xfrm>
            <a:off x="3993393" y="4754700"/>
            <a:ext cx="1890000"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436400"/>
            <a:ext cx="7444800" cy="32643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Lst>
  <p:hf hdr="0" ftr="0" dt="0"/>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6"/>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7"/>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8"/>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9"/>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6"/>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7416000" cy="837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468000" y="1908000"/>
            <a:ext cx="7416000" cy="2754000"/>
          </a:xfrm>
          <a:prstGeom prst="rect">
            <a:avLst/>
          </a:prstGeom>
        </p:spPr>
        <p:txBody>
          <a:bodyPr vert="horz" lIns="0" tIns="0" rIns="0" bIns="0" rtlCol="0" anchor="t" anchorCtr="0">
            <a:noAutofit/>
          </a:body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0" r:id="rId3"/>
    <p:sldLayoutId id="2147483700" r:id="rId4"/>
    <p:sldLayoutId id="2147483691" r:id="rId5"/>
    <p:sldLayoutId id="2147483692" r:id="rId6"/>
    <p:sldLayoutId id="2147483696" r:id="rId7"/>
    <p:sldLayoutId id="2147483697" r:id="rId8"/>
    <p:sldLayoutId id="2147483701" r:id="rId9"/>
    <p:sldLayoutId id="2147483702" r:id="rId10"/>
    <p:sldLayoutId id="2147483703" r:id="rId11"/>
    <p:sldLayoutId id="2147483698" r:id="rId12"/>
    <p:sldLayoutId id="2147483704" r:id="rId13"/>
    <p:sldLayoutId id="2147483705" r:id="rId14"/>
    <p:sldLayoutId id="2147483706" r:id="rId15"/>
    <p:sldLayoutId id="2147483707" r:id="rId16"/>
    <p:sldLayoutId id="2147483708" r:id="rId17"/>
    <p:sldLayoutId id="2147483720" r:id="rId18"/>
    <p:sldLayoutId id="2147483686" r:id="rId19"/>
    <p:sldLayoutId id="2147483710" r:id="rId20"/>
    <p:sldLayoutId id="2147483712" r:id="rId21"/>
    <p:sldLayoutId id="2147483716" r:id="rId22"/>
    <p:sldLayoutId id="2147483717" r:id="rId23"/>
    <p:sldLayoutId id="2147483719" r:id="rId24"/>
    <p:sldLayoutId id="2147483722" r:id="rId25"/>
    <p:sldLayoutId id="2147483723" r:id="rId26"/>
    <p:sldLayoutId id="2147483725" r:id="rId27"/>
    <p:sldLayoutId id="2147483709" r:id="rId28"/>
    <p:sldLayoutId id="2147483688" r:id="rId29"/>
    <p:sldLayoutId id="2147483687" r:id="rId30"/>
    <p:sldLayoutId id="2147483726" r:id="rId31"/>
    <p:sldLayoutId id="2147483727" r:id="rId32"/>
    <p:sldLayoutId id="2147483728" r:id="rId33"/>
    <p:sldLayoutId id="2147483732" r:id="rId34"/>
    <p:sldLayoutId id="2147483729" r:id="rId35"/>
    <p:sldLayoutId id="2147483731" r:id="rId36"/>
    <p:sldLayoutId id="2147483685" r:id="rId37"/>
  </p:sldLayoutIdLst>
  <p:hf hdr="0" ftr="0" dt="0"/>
  <p:txStyles>
    <p:titleStyle>
      <a:lvl1pPr algn="l" defTabSz="914400" rtl="0" eaLnBrk="1" latinLnBrk="0" hangingPunct="1">
        <a:lnSpc>
          <a:spcPct val="90000"/>
        </a:lnSpc>
        <a:spcBef>
          <a:spcPts val="0"/>
        </a:spcBef>
        <a:buNone/>
        <a:defRPr sz="25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39"/>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40"/>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41"/>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42"/>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39"/>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CDCA-63A4-1544-9D9A-156A0AB68BF7}"/>
              </a:ext>
            </a:extLst>
          </p:cNvPr>
          <p:cNvSpPr>
            <a:spLocks noGrp="1"/>
          </p:cNvSpPr>
          <p:nvPr>
            <p:ph type="ctrTitle"/>
          </p:nvPr>
        </p:nvSpPr>
        <p:spPr>
          <a:xfrm>
            <a:off x="-495060" y="1735046"/>
            <a:ext cx="8979824" cy="1673407"/>
          </a:xfrm>
        </p:spPr>
        <p:txBody>
          <a:bodyPr/>
          <a:lstStyle/>
          <a:p>
            <a:pPr>
              <a:lnSpc>
                <a:spcPct val="150000"/>
              </a:lnSpc>
            </a:pPr>
            <a:r>
              <a:rPr lang="en-US" sz="2800" dirty="0">
                <a:latin typeface="FlandersArtSans-Bold"/>
              </a:rPr>
              <a:t>De </a:t>
            </a:r>
            <a:r>
              <a:rPr lang="en-US" sz="2800" dirty="0" err="1">
                <a:latin typeface="FlandersArtSans-Bold"/>
              </a:rPr>
              <a:t>toekomst</a:t>
            </a:r>
            <a:r>
              <a:rPr lang="en-US" sz="2800" dirty="0">
                <a:latin typeface="FlandersArtSans-Bold"/>
              </a:rPr>
              <a:t> van het </a:t>
            </a:r>
            <a:r>
              <a:rPr lang="en-US" sz="2800" dirty="0" err="1">
                <a:latin typeface="FlandersArtSans-Bold"/>
              </a:rPr>
              <a:t>Europees</a:t>
            </a:r>
            <a:r>
              <a:rPr lang="en-US" sz="2800" dirty="0">
                <a:latin typeface="FlandersArtSans-Bold"/>
              </a:rPr>
              <a:t> </a:t>
            </a:r>
            <a:r>
              <a:rPr lang="en-US" sz="2800" dirty="0" err="1">
                <a:latin typeface="FlandersArtSans-Bold"/>
              </a:rPr>
              <a:t>Cohesiebeleid</a:t>
            </a:r>
            <a:br>
              <a:rPr lang="en-US" sz="2400" dirty="0">
                <a:latin typeface="FlandersArtSans-Bold"/>
              </a:rPr>
            </a:br>
            <a:br>
              <a:rPr lang="en-US" sz="2800" dirty="0">
                <a:latin typeface="FlandersArtSans-Bold"/>
              </a:rPr>
            </a:br>
            <a:endParaRPr lang="en-US" sz="2800" dirty="0"/>
          </a:p>
        </p:txBody>
      </p:sp>
      <p:sp>
        <p:nvSpPr>
          <p:cNvPr id="3" name="Subtitle 2">
            <a:extLst>
              <a:ext uri="{FF2B5EF4-FFF2-40B4-BE49-F238E27FC236}">
                <a16:creationId xmlns:a16="http://schemas.microsoft.com/office/drawing/2014/main" id="{E6E4988E-D229-F140-9323-507B3F598DF5}"/>
              </a:ext>
            </a:extLst>
          </p:cNvPr>
          <p:cNvSpPr>
            <a:spLocks noGrp="1"/>
          </p:cNvSpPr>
          <p:nvPr>
            <p:ph type="subTitle" idx="1"/>
          </p:nvPr>
        </p:nvSpPr>
        <p:spPr/>
        <p:txBody>
          <a:bodyPr/>
          <a:lstStyle/>
          <a:p>
            <a:r>
              <a:rPr lang="en-US" dirty="0">
                <a:latin typeface="FlandersArtSans-Regular"/>
              </a:rPr>
              <a:t>EFRO en Interreg Vlaanderen </a:t>
            </a:r>
            <a:r>
              <a:rPr lang="en-US" dirty="0" err="1">
                <a:latin typeface="FlandersArtSans-Regular"/>
              </a:rPr>
              <a:t>Netwerkevent</a:t>
            </a:r>
            <a:r>
              <a:rPr lang="en-US" dirty="0">
                <a:latin typeface="FlandersArtSans-Regular"/>
              </a:rPr>
              <a:t> 11/02/2026</a:t>
            </a:r>
            <a:endParaRPr lang="en-US" dirty="0"/>
          </a:p>
        </p:txBody>
      </p:sp>
      <p:pic>
        <p:nvPicPr>
          <p:cNvPr id="4" name="Afbeelding 3" descr="Afbeelding met tekst, buiten&#10;&#10;Automatisch gegenereerde beschrijving">
            <a:extLst>
              <a:ext uri="{FF2B5EF4-FFF2-40B4-BE49-F238E27FC236}">
                <a16:creationId xmlns:a16="http://schemas.microsoft.com/office/drawing/2014/main" id="{9DDFF339-66BD-476A-A096-367788139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25" y="277144"/>
            <a:ext cx="2371349" cy="627889"/>
          </a:xfrm>
          <a:prstGeom prst="rect">
            <a:avLst/>
          </a:prstGeom>
        </p:spPr>
      </p:pic>
    </p:spTree>
    <p:extLst>
      <p:ext uri="{BB962C8B-B14F-4D97-AF65-F5344CB8AC3E}">
        <p14:creationId xmlns:p14="http://schemas.microsoft.com/office/powerpoint/2010/main" val="287582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10CE87A-125D-71EB-C947-22C815B6CAA8}"/>
              </a:ext>
            </a:extLst>
          </p:cNvPr>
          <p:cNvSpPr>
            <a:spLocks noGrp="1"/>
          </p:cNvSpPr>
          <p:nvPr>
            <p:ph sz="half" idx="1"/>
          </p:nvPr>
        </p:nvSpPr>
        <p:spPr>
          <a:xfrm>
            <a:off x="482129" y="1698171"/>
            <a:ext cx="8372621" cy="3069489"/>
          </a:xfrm>
        </p:spPr>
        <p:txBody>
          <a:bodyPr/>
          <a:lstStyle/>
          <a:p>
            <a:r>
              <a:rPr lang="nl-NL" dirty="0"/>
              <a:t>Apart van </a:t>
            </a:r>
            <a:r>
              <a:rPr lang="nl-NL" dirty="0" err="1"/>
              <a:t>NRPP’s</a:t>
            </a:r>
            <a:r>
              <a:rPr lang="nl-NL" dirty="0"/>
              <a:t>: één </a:t>
            </a:r>
            <a:r>
              <a:rPr lang="nl-NL" dirty="0" err="1"/>
              <a:t>Interreg</a:t>
            </a:r>
            <a:r>
              <a:rPr lang="nl-NL" dirty="0"/>
              <a:t>-plan op EU-niveau</a:t>
            </a:r>
          </a:p>
          <a:p>
            <a:r>
              <a:rPr lang="nl-NL" dirty="0"/>
              <a:t>Doelstelling: continuïteit</a:t>
            </a:r>
          </a:p>
          <a:p>
            <a:r>
              <a:rPr lang="nl-NL" dirty="0"/>
              <a:t>Programma’s als ‘hoofdstukken’</a:t>
            </a:r>
          </a:p>
          <a:p>
            <a:r>
              <a:rPr lang="nl-NL" dirty="0"/>
              <a:t>Nieuwigheid: </a:t>
            </a:r>
            <a:r>
              <a:rPr lang="nl-NL" dirty="0" err="1"/>
              <a:t>performantie</a:t>
            </a:r>
            <a:r>
              <a:rPr lang="nl-NL" dirty="0"/>
              <a:t>-gebaseerde aanpak</a:t>
            </a:r>
          </a:p>
          <a:p>
            <a:r>
              <a:rPr lang="nl-NL" dirty="0"/>
              <a:t>Totale EU-budget: 10,2 </a:t>
            </a:r>
            <a:r>
              <a:rPr lang="nl-NL" dirty="0" err="1"/>
              <a:t>mia</a:t>
            </a:r>
            <a:r>
              <a:rPr lang="nl-NL" dirty="0"/>
              <a:t> EUR</a:t>
            </a:r>
          </a:p>
          <a:p>
            <a:pPr lvl="1"/>
            <a:r>
              <a:rPr lang="nl-NL" dirty="0"/>
              <a:t>+-480 </a:t>
            </a:r>
            <a:r>
              <a:rPr lang="nl-NL" dirty="0" err="1"/>
              <a:t>mio</a:t>
            </a:r>
            <a:r>
              <a:rPr lang="nl-NL" dirty="0"/>
              <a:t> voor BE</a:t>
            </a:r>
            <a:endParaRPr lang="nl-BE" dirty="0"/>
          </a:p>
        </p:txBody>
      </p:sp>
      <p:sp>
        <p:nvSpPr>
          <p:cNvPr id="3" name="Titel 2">
            <a:extLst>
              <a:ext uri="{FF2B5EF4-FFF2-40B4-BE49-F238E27FC236}">
                <a16:creationId xmlns:a16="http://schemas.microsoft.com/office/drawing/2014/main" id="{C56FB4A4-7DDF-98A0-0D19-4815D4414768}"/>
              </a:ext>
            </a:extLst>
          </p:cNvPr>
          <p:cNvSpPr>
            <a:spLocks noGrp="1"/>
          </p:cNvSpPr>
          <p:nvPr>
            <p:ph type="title"/>
          </p:nvPr>
        </p:nvSpPr>
        <p:spPr>
          <a:xfrm>
            <a:off x="482130" y="502910"/>
            <a:ext cx="7416000" cy="837000"/>
          </a:xfrm>
        </p:spPr>
        <p:txBody>
          <a:bodyPr/>
          <a:lstStyle/>
          <a:p>
            <a:r>
              <a:rPr lang="nl-NL" dirty="0" err="1"/>
              <a:t>Interreg</a:t>
            </a:r>
            <a:endParaRPr lang="nl-BE" dirty="0"/>
          </a:p>
        </p:txBody>
      </p:sp>
    </p:spTree>
    <p:extLst>
      <p:ext uri="{BB962C8B-B14F-4D97-AF65-F5344CB8AC3E}">
        <p14:creationId xmlns:p14="http://schemas.microsoft.com/office/powerpoint/2010/main" val="650787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897CDE-F547-3330-E47B-852E76B4BC3E}"/>
              </a:ext>
            </a:extLst>
          </p:cNvPr>
          <p:cNvSpPr>
            <a:spLocks noGrp="1"/>
          </p:cNvSpPr>
          <p:nvPr>
            <p:ph sz="half" idx="1"/>
          </p:nvPr>
        </p:nvSpPr>
        <p:spPr>
          <a:xfrm>
            <a:off x="501180" y="1810460"/>
            <a:ext cx="7416000" cy="2754000"/>
          </a:xfrm>
        </p:spPr>
        <p:txBody>
          <a:bodyPr/>
          <a:lstStyle/>
          <a:p>
            <a:r>
              <a:rPr lang="nl-NL" dirty="0"/>
              <a:t>Eind 2026: Politiek akkoord MFK</a:t>
            </a:r>
          </a:p>
          <a:p>
            <a:r>
              <a:rPr lang="nl-NL" dirty="0">
                <a:latin typeface="FlandersArtSans-Regular"/>
              </a:rPr>
              <a:t>2027: afronden (sectorale) wetteksten</a:t>
            </a:r>
          </a:p>
          <a:p>
            <a:r>
              <a:rPr lang="nl-NL" dirty="0">
                <a:latin typeface="FlandersArtSans-Regular"/>
              </a:rPr>
              <a:t>31 januari 2028: deadline indiening NRPP door lidstaten</a:t>
            </a:r>
            <a:endParaRPr lang="nl-BE" dirty="0">
              <a:latin typeface="FlandersArtSans-Regular"/>
            </a:endParaRPr>
          </a:p>
        </p:txBody>
      </p:sp>
      <p:sp>
        <p:nvSpPr>
          <p:cNvPr id="3" name="Titel 2">
            <a:extLst>
              <a:ext uri="{FF2B5EF4-FFF2-40B4-BE49-F238E27FC236}">
                <a16:creationId xmlns:a16="http://schemas.microsoft.com/office/drawing/2014/main" id="{ABBBD1F5-A982-D32F-3B50-BAD5C62D788E}"/>
              </a:ext>
            </a:extLst>
          </p:cNvPr>
          <p:cNvSpPr>
            <a:spLocks noGrp="1"/>
          </p:cNvSpPr>
          <p:nvPr>
            <p:ph type="title"/>
          </p:nvPr>
        </p:nvSpPr>
        <p:spPr>
          <a:xfrm>
            <a:off x="444030" y="572760"/>
            <a:ext cx="7416000" cy="837000"/>
          </a:xfrm>
        </p:spPr>
        <p:txBody>
          <a:bodyPr/>
          <a:lstStyle/>
          <a:p>
            <a:r>
              <a:rPr lang="nl-NL" dirty="0"/>
              <a:t>Europese tijdslijn</a:t>
            </a:r>
            <a:endParaRPr lang="nl-BE" dirty="0"/>
          </a:p>
        </p:txBody>
      </p:sp>
    </p:spTree>
    <p:extLst>
      <p:ext uri="{BB962C8B-B14F-4D97-AF65-F5344CB8AC3E}">
        <p14:creationId xmlns:p14="http://schemas.microsoft.com/office/powerpoint/2010/main" val="322932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F7B32-F0EA-6C2D-9311-0DE9009CC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9AC32-451D-CEBB-6AA9-823C37A981F7}"/>
              </a:ext>
            </a:extLst>
          </p:cNvPr>
          <p:cNvSpPr>
            <a:spLocks noGrp="1"/>
          </p:cNvSpPr>
          <p:nvPr>
            <p:ph type="ctrTitle"/>
          </p:nvPr>
        </p:nvSpPr>
        <p:spPr>
          <a:xfrm>
            <a:off x="-495060" y="1735046"/>
            <a:ext cx="8979824" cy="1673407"/>
          </a:xfrm>
        </p:spPr>
        <p:txBody>
          <a:bodyPr/>
          <a:lstStyle/>
          <a:p>
            <a:pPr>
              <a:lnSpc>
                <a:spcPct val="150000"/>
              </a:lnSpc>
            </a:pPr>
            <a:r>
              <a:rPr lang="en-US" sz="2800" dirty="0">
                <a:latin typeface="FlandersArtSans-Bold"/>
              </a:rPr>
              <a:t>De </a:t>
            </a:r>
            <a:r>
              <a:rPr lang="en-US" sz="2800" dirty="0" err="1">
                <a:latin typeface="FlandersArtSans-Bold"/>
              </a:rPr>
              <a:t>toekomst</a:t>
            </a:r>
            <a:r>
              <a:rPr lang="en-US" sz="2800" dirty="0">
                <a:latin typeface="FlandersArtSans-Bold"/>
              </a:rPr>
              <a:t> van het </a:t>
            </a:r>
            <a:r>
              <a:rPr lang="en-US" sz="2800" dirty="0" err="1">
                <a:latin typeface="FlandersArtSans-Bold"/>
              </a:rPr>
              <a:t>Europees</a:t>
            </a:r>
            <a:r>
              <a:rPr lang="en-US" sz="2800" dirty="0">
                <a:latin typeface="FlandersArtSans-Bold"/>
              </a:rPr>
              <a:t> </a:t>
            </a:r>
            <a:r>
              <a:rPr lang="en-US" sz="2800" dirty="0" err="1">
                <a:latin typeface="FlandersArtSans-Bold"/>
              </a:rPr>
              <a:t>Cohesiebeleid</a:t>
            </a:r>
            <a:br>
              <a:rPr lang="en-US" sz="2400" dirty="0">
                <a:latin typeface="FlandersArtSans-Bold"/>
              </a:rPr>
            </a:br>
            <a:br>
              <a:rPr lang="en-US" sz="2800" dirty="0">
                <a:latin typeface="FlandersArtSans-Bold"/>
              </a:rPr>
            </a:br>
            <a:endParaRPr lang="en-US" sz="2800" dirty="0"/>
          </a:p>
        </p:txBody>
      </p:sp>
      <p:sp>
        <p:nvSpPr>
          <p:cNvPr id="3" name="Subtitle 2">
            <a:extLst>
              <a:ext uri="{FF2B5EF4-FFF2-40B4-BE49-F238E27FC236}">
                <a16:creationId xmlns:a16="http://schemas.microsoft.com/office/drawing/2014/main" id="{B83CB9A4-46F3-CE94-8343-C3A99A45D3F5}"/>
              </a:ext>
            </a:extLst>
          </p:cNvPr>
          <p:cNvSpPr>
            <a:spLocks noGrp="1"/>
          </p:cNvSpPr>
          <p:nvPr>
            <p:ph type="subTitle" idx="1"/>
          </p:nvPr>
        </p:nvSpPr>
        <p:spPr/>
        <p:txBody>
          <a:bodyPr/>
          <a:lstStyle/>
          <a:p>
            <a:r>
              <a:rPr lang="en-US" dirty="0">
                <a:latin typeface="FlandersArtSans-Regular"/>
              </a:rPr>
              <a:t>EFRO en Interreg Vlaanderen </a:t>
            </a:r>
            <a:r>
              <a:rPr lang="en-US" dirty="0" err="1">
                <a:latin typeface="FlandersArtSans-Regular"/>
              </a:rPr>
              <a:t>Netwerkevent</a:t>
            </a:r>
            <a:r>
              <a:rPr lang="en-US" dirty="0">
                <a:latin typeface="FlandersArtSans-Regular"/>
              </a:rPr>
              <a:t> 11/02/2026</a:t>
            </a:r>
            <a:endParaRPr lang="en-US" dirty="0"/>
          </a:p>
        </p:txBody>
      </p:sp>
      <p:pic>
        <p:nvPicPr>
          <p:cNvPr id="4" name="Afbeelding 3" descr="Afbeelding met tekst, buiten&#10;&#10;Automatisch gegenereerde beschrijving">
            <a:extLst>
              <a:ext uri="{FF2B5EF4-FFF2-40B4-BE49-F238E27FC236}">
                <a16:creationId xmlns:a16="http://schemas.microsoft.com/office/drawing/2014/main" id="{0392CAB3-07E8-28AB-8D6A-9EBC29313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25" y="277144"/>
            <a:ext cx="2371349" cy="627889"/>
          </a:xfrm>
          <a:prstGeom prst="rect">
            <a:avLst/>
          </a:prstGeom>
        </p:spPr>
      </p:pic>
    </p:spTree>
    <p:extLst>
      <p:ext uri="{BB962C8B-B14F-4D97-AF65-F5344CB8AC3E}">
        <p14:creationId xmlns:p14="http://schemas.microsoft.com/office/powerpoint/2010/main" val="27974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4812-9E20-6A4F-ADB7-0BCB56D587D7}"/>
              </a:ext>
            </a:extLst>
          </p:cNvPr>
          <p:cNvSpPr>
            <a:spLocks noGrp="1"/>
          </p:cNvSpPr>
          <p:nvPr>
            <p:ph type="title"/>
          </p:nvPr>
        </p:nvSpPr>
        <p:spPr>
          <a:xfrm>
            <a:off x="482130" y="595314"/>
            <a:ext cx="7416000" cy="514350"/>
          </a:xfrm>
        </p:spPr>
        <p:txBody>
          <a:bodyPr/>
          <a:lstStyle/>
          <a:p>
            <a:r>
              <a:rPr lang="en-US" dirty="0">
                <a:latin typeface="FlandersArtSans-Bold"/>
              </a:rPr>
              <a:t>Agenda</a:t>
            </a:r>
          </a:p>
        </p:txBody>
      </p:sp>
      <p:sp>
        <p:nvSpPr>
          <p:cNvPr id="3" name="Content Placeholder 2">
            <a:extLst>
              <a:ext uri="{FF2B5EF4-FFF2-40B4-BE49-F238E27FC236}">
                <a16:creationId xmlns:a16="http://schemas.microsoft.com/office/drawing/2014/main" id="{2742B4BD-695B-2C44-9C88-95AC22DCA4ED}"/>
              </a:ext>
            </a:extLst>
          </p:cNvPr>
          <p:cNvSpPr>
            <a:spLocks noGrp="1"/>
          </p:cNvSpPr>
          <p:nvPr>
            <p:ph sz="half" idx="1"/>
          </p:nvPr>
        </p:nvSpPr>
        <p:spPr>
          <a:xfrm>
            <a:off x="482130" y="1632857"/>
            <a:ext cx="7416000" cy="1999622"/>
          </a:xfrm>
        </p:spPr>
        <p:txBody>
          <a:bodyPr/>
          <a:lstStyle/>
          <a:p>
            <a:pPr marL="514350" indent="-514350">
              <a:buFont typeface="+mj-lt"/>
              <a:buAutoNum type="arabicPeriod"/>
            </a:pPr>
            <a:r>
              <a:rPr lang="en-US" sz="2800" dirty="0">
                <a:latin typeface="FlandersArtSans-Regular"/>
              </a:rPr>
              <a:t>Een </a:t>
            </a:r>
            <a:r>
              <a:rPr lang="en-US" sz="2800" dirty="0" err="1">
                <a:latin typeface="FlandersArtSans-Regular"/>
              </a:rPr>
              <a:t>gemoderniseerd</a:t>
            </a:r>
            <a:r>
              <a:rPr lang="en-US" sz="2800" dirty="0">
                <a:latin typeface="FlandersArtSans-Regular"/>
              </a:rPr>
              <a:t> MFK (2028 – 2034)</a:t>
            </a:r>
          </a:p>
          <a:p>
            <a:pPr marL="514350" indent="-514350">
              <a:buFont typeface="+mj-lt"/>
              <a:buAutoNum type="arabicPeriod"/>
            </a:pPr>
            <a:r>
              <a:rPr lang="en-US" sz="2800" dirty="0">
                <a:latin typeface="FlandersArtSans-Regular"/>
              </a:rPr>
              <a:t>Het </a:t>
            </a:r>
            <a:r>
              <a:rPr lang="en-US" sz="2800" dirty="0" err="1">
                <a:latin typeface="FlandersArtSans-Regular"/>
              </a:rPr>
              <a:t>toekomstig</a:t>
            </a:r>
            <a:r>
              <a:rPr lang="en-US" sz="2800" dirty="0">
                <a:latin typeface="FlandersArtSans-Regular"/>
              </a:rPr>
              <a:t> </a:t>
            </a:r>
            <a:r>
              <a:rPr lang="en-US" sz="2800" dirty="0" err="1">
                <a:latin typeface="FlandersArtSans-Regular"/>
              </a:rPr>
              <a:t>Cohesiebeleid</a:t>
            </a:r>
            <a:endParaRPr lang="en-US" sz="2800" dirty="0">
              <a:latin typeface="FlandersArtSans-Regular"/>
            </a:endParaRPr>
          </a:p>
          <a:p>
            <a:pPr marL="514350" indent="-514350">
              <a:buFont typeface="+mj-lt"/>
              <a:buAutoNum type="arabicPeriod"/>
            </a:pPr>
            <a:r>
              <a:rPr lang="en-US" sz="2800" dirty="0" err="1">
                <a:latin typeface="FlandersArtSans-Regular"/>
              </a:rPr>
              <a:t>Tijdslijn</a:t>
            </a:r>
            <a:endParaRPr lang="en-US" sz="2800" dirty="0">
              <a:latin typeface="FlandersArtSans-Regular"/>
            </a:endParaRPr>
          </a:p>
          <a:p>
            <a:pPr marL="342900" indent="-342900">
              <a:buFont typeface="Arial" panose="020B0604020202020204" pitchFamily="34" charset="0"/>
              <a:buChar char="•"/>
            </a:pPr>
            <a:endParaRPr lang="en-US" sz="1600" dirty="0">
              <a:solidFill>
                <a:schemeClr val="tx1"/>
              </a:solidFill>
            </a:endParaRPr>
          </a:p>
          <a:p>
            <a:pPr>
              <a:buNone/>
            </a:pPr>
            <a:endParaRPr lang="en-US" sz="1600" dirty="0"/>
          </a:p>
          <a:p>
            <a:pPr>
              <a:buNone/>
            </a:pPr>
            <a:endParaRPr lang="en-US" sz="2000" dirty="0"/>
          </a:p>
          <a:p>
            <a:pPr>
              <a:buNone/>
            </a:pPr>
            <a:endParaRPr lang="en-US" sz="2000" dirty="0">
              <a:solidFill>
                <a:schemeClr val="tx1"/>
              </a:solidFill>
            </a:endParaRPr>
          </a:p>
        </p:txBody>
      </p:sp>
    </p:spTree>
    <p:extLst>
      <p:ext uri="{BB962C8B-B14F-4D97-AF65-F5344CB8AC3E}">
        <p14:creationId xmlns:p14="http://schemas.microsoft.com/office/powerpoint/2010/main" val="196579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B05363-E75F-63E2-F72A-D252307EDD6C}"/>
              </a:ext>
            </a:extLst>
          </p:cNvPr>
          <p:cNvSpPr>
            <a:spLocks noGrp="1"/>
          </p:cNvSpPr>
          <p:nvPr>
            <p:ph type="title"/>
          </p:nvPr>
        </p:nvSpPr>
        <p:spPr>
          <a:xfrm>
            <a:off x="482130" y="473700"/>
            <a:ext cx="7416000" cy="837000"/>
          </a:xfrm>
        </p:spPr>
        <p:txBody>
          <a:bodyPr/>
          <a:lstStyle/>
          <a:p>
            <a:r>
              <a:rPr lang="nl-NL" dirty="0"/>
              <a:t>Een gemoderniseerd MFK: architectuur </a:t>
            </a:r>
            <a:endParaRPr lang="nl-BE" dirty="0"/>
          </a:p>
        </p:txBody>
      </p:sp>
      <p:pic>
        <p:nvPicPr>
          <p:cNvPr id="5" name="Afbeelding 4" descr="Afbeelding met tekst, schermopname, Lettertype&#10;&#10;Door AI gegenereerde inhoud is mogelijk onjuist.">
            <a:extLst>
              <a:ext uri="{FF2B5EF4-FFF2-40B4-BE49-F238E27FC236}">
                <a16:creationId xmlns:a16="http://schemas.microsoft.com/office/drawing/2014/main" id="{47C1A108-6D3F-FB49-27DA-E1E0E879EC24}"/>
              </a:ext>
            </a:extLst>
          </p:cNvPr>
          <p:cNvPicPr>
            <a:picLocks noChangeAspect="1"/>
          </p:cNvPicPr>
          <p:nvPr/>
        </p:nvPicPr>
        <p:blipFill>
          <a:blip r:embed="rId3"/>
          <a:stretch>
            <a:fillRect/>
          </a:stretch>
        </p:blipFill>
        <p:spPr>
          <a:xfrm>
            <a:off x="1037732" y="1049199"/>
            <a:ext cx="7068536" cy="3801005"/>
          </a:xfrm>
          <a:prstGeom prst="rect">
            <a:avLst/>
          </a:prstGeom>
        </p:spPr>
      </p:pic>
    </p:spTree>
    <p:extLst>
      <p:ext uri="{BB962C8B-B14F-4D97-AF65-F5344CB8AC3E}">
        <p14:creationId xmlns:p14="http://schemas.microsoft.com/office/powerpoint/2010/main" val="291409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F79CEC6-D61A-64A7-9FE9-FF3737D6EA26}"/>
              </a:ext>
            </a:extLst>
          </p:cNvPr>
          <p:cNvSpPr>
            <a:spLocks noGrp="1"/>
          </p:cNvSpPr>
          <p:nvPr>
            <p:ph type="title"/>
          </p:nvPr>
        </p:nvSpPr>
        <p:spPr>
          <a:xfrm>
            <a:off x="482130" y="546852"/>
            <a:ext cx="7416000" cy="837000"/>
          </a:xfrm>
        </p:spPr>
        <p:txBody>
          <a:bodyPr/>
          <a:lstStyle/>
          <a:p>
            <a:r>
              <a:rPr lang="nl-NL" dirty="0"/>
              <a:t>Een gemoderniseerd MFK: budget</a:t>
            </a:r>
            <a:endParaRPr lang="nl-BE" dirty="0"/>
          </a:p>
        </p:txBody>
      </p:sp>
      <p:pic>
        <p:nvPicPr>
          <p:cNvPr id="5" name="Afbeelding 4" descr="Afbeelding met tekst, schermopname, Lettertype, cirkel&#10;&#10;Door AI gegenereerde inhoud is mogelijk onjuist.">
            <a:extLst>
              <a:ext uri="{FF2B5EF4-FFF2-40B4-BE49-F238E27FC236}">
                <a16:creationId xmlns:a16="http://schemas.microsoft.com/office/drawing/2014/main" id="{74982C26-91F3-DB4E-B084-38BC2996867C}"/>
              </a:ext>
            </a:extLst>
          </p:cNvPr>
          <p:cNvPicPr>
            <a:picLocks noChangeAspect="1"/>
          </p:cNvPicPr>
          <p:nvPr/>
        </p:nvPicPr>
        <p:blipFill>
          <a:blip r:embed="rId3"/>
          <a:stretch>
            <a:fillRect/>
          </a:stretch>
        </p:blipFill>
        <p:spPr>
          <a:xfrm>
            <a:off x="943910" y="1161986"/>
            <a:ext cx="6954220" cy="3648584"/>
          </a:xfrm>
          <a:prstGeom prst="rect">
            <a:avLst/>
          </a:prstGeom>
        </p:spPr>
      </p:pic>
    </p:spTree>
    <p:extLst>
      <p:ext uri="{BB962C8B-B14F-4D97-AF65-F5344CB8AC3E}">
        <p14:creationId xmlns:p14="http://schemas.microsoft.com/office/powerpoint/2010/main" val="148655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2A8B897-FBEF-DBF6-4A40-DFA17F17F58D}"/>
              </a:ext>
            </a:extLst>
          </p:cNvPr>
          <p:cNvSpPr>
            <a:spLocks noGrp="1"/>
          </p:cNvSpPr>
          <p:nvPr>
            <p:ph sz="half" idx="1"/>
          </p:nvPr>
        </p:nvSpPr>
        <p:spPr>
          <a:xfrm>
            <a:off x="494322" y="1818588"/>
            <a:ext cx="7416000" cy="2754000"/>
          </a:xfrm>
        </p:spPr>
        <p:txBody>
          <a:bodyPr/>
          <a:lstStyle/>
          <a:p>
            <a:r>
              <a:rPr lang="nl-NL" dirty="0"/>
              <a:t>Ondergebracht in het nieuwe ‘Fonds voor economische, sociale &amp; territoriale cohesie, landbouw &amp; platteland, visserij &amp; maritiem en welvaart &amp; veiligheid’</a:t>
            </a:r>
          </a:p>
          <a:p>
            <a:r>
              <a:rPr lang="nl-NL" dirty="0">
                <a:latin typeface="FlandersArtSans-Regular"/>
              </a:rPr>
              <a:t>Koepel van reeks bestaande EU fondsen (Home fondsen, EFRO, ESF+, EFMZVA en GLB-fondsen)</a:t>
            </a:r>
            <a:endParaRPr lang="nl-NL" dirty="0"/>
          </a:p>
          <a:p>
            <a:r>
              <a:rPr lang="nl-NL" dirty="0">
                <a:latin typeface="FlandersArtSans-Regular"/>
              </a:rPr>
              <a:t>Opmaak Nationale &amp; Regionale Partnerschap Plannen</a:t>
            </a:r>
            <a:endParaRPr lang="nl-BE" dirty="0">
              <a:latin typeface="FlandersArtSans-Regular"/>
            </a:endParaRPr>
          </a:p>
          <a:p>
            <a:pPr>
              <a:buNone/>
            </a:pPr>
            <a:br>
              <a:rPr lang="nl-NL" dirty="0"/>
            </a:br>
            <a:endParaRPr lang="nl-BE" dirty="0"/>
          </a:p>
        </p:txBody>
      </p:sp>
      <p:sp>
        <p:nvSpPr>
          <p:cNvPr id="3" name="Titel 2">
            <a:extLst>
              <a:ext uri="{FF2B5EF4-FFF2-40B4-BE49-F238E27FC236}">
                <a16:creationId xmlns:a16="http://schemas.microsoft.com/office/drawing/2014/main" id="{5B371E1B-2D83-25A0-0F1E-CADF0309E248}"/>
              </a:ext>
            </a:extLst>
          </p:cNvPr>
          <p:cNvSpPr>
            <a:spLocks noGrp="1"/>
          </p:cNvSpPr>
          <p:nvPr>
            <p:ph type="title"/>
          </p:nvPr>
        </p:nvSpPr>
        <p:spPr>
          <a:xfrm>
            <a:off x="335826" y="375840"/>
            <a:ext cx="7416000" cy="837000"/>
          </a:xfrm>
        </p:spPr>
        <p:txBody>
          <a:bodyPr/>
          <a:lstStyle/>
          <a:p>
            <a:r>
              <a:rPr lang="nl-NL" dirty="0"/>
              <a:t>Het toekomstig cohesiebeleid:</a:t>
            </a:r>
            <a:endParaRPr lang="nl-BE" dirty="0"/>
          </a:p>
        </p:txBody>
      </p:sp>
    </p:spTree>
    <p:extLst>
      <p:ext uri="{BB962C8B-B14F-4D97-AF65-F5344CB8AC3E}">
        <p14:creationId xmlns:p14="http://schemas.microsoft.com/office/powerpoint/2010/main" val="254540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8A530D-A9E1-AEB9-2CC1-F4E28C83E07A}"/>
              </a:ext>
            </a:extLst>
          </p:cNvPr>
          <p:cNvSpPr>
            <a:spLocks noGrp="1"/>
          </p:cNvSpPr>
          <p:nvPr>
            <p:ph sz="half" idx="1"/>
          </p:nvPr>
        </p:nvSpPr>
        <p:spPr>
          <a:xfrm>
            <a:off x="482130" y="1412554"/>
            <a:ext cx="7416000" cy="2754000"/>
          </a:xfrm>
        </p:spPr>
        <p:txBody>
          <a:bodyPr/>
          <a:lstStyle/>
          <a:p>
            <a:r>
              <a:rPr lang="nl-NL" sz="2000" dirty="0"/>
              <a:t>Investeringen &amp; hervormingen</a:t>
            </a:r>
          </a:p>
          <a:p>
            <a:r>
              <a:rPr lang="nl-NL" sz="2000" dirty="0" err="1"/>
              <a:t>Performantie</a:t>
            </a:r>
            <a:r>
              <a:rPr lang="nl-NL" sz="2000" dirty="0"/>
              <a:t>-gebaseerd: Via mijlpalen &amp; targets</a:t>
            </a:r>
          </a:p>
          <a:p>
            <a:r>
              <a:rPr lang="nl-NL" sz="2000" dirty="0"/>
              <a:t>Financiële streefdoelen:</a:t>
            </a:r>
          </a:p>
          <a:p>
            <a:pPr lvl="1"/>
            <a:r>
              <a:rPr lang="nl-NL" sz="2000" dirty="0"/>
              <a:t>43% aan klimaat- en milieu</a:t>
            </a:r>
          </a:p>
          <a:p>
            <a:pPr lvl="1"/>
            <a:r>
              <a:rPr lang="nl-NL" sz="2000" dirty="0"/>
              <a:t>14% aan sociale doelstellingen</a:t>
            </a:r>
          </a:p>
          <a:p>
            <a:r>
              <a:rPr lang="nl-NL" sz="2000" dirty="0"/>
              <a:t>Doelstellingen:</a:t>
            </a:r>
          </a:p>
          <a:p>
            <a:pPr lvl="1"/>
            <a:r>
              <a:rPr lang="nl-NL" sz="2000" dirty="0">
                <a:solidFill>
                  <a:srgbClr val="00B050"/>
                </a:solidFill>
              </a:rPr>
              <a:t>Duurzame regionale ontwikkeling</a:t>
            </a:r>
          </a:p>
          <a:p>
            <a:pPr lvl="1"/>
            <a:r>
              <a:rPr lang="nl-NL" sz="2000" dirty="0"/>
              <a:t>Defensie &amp; veiligheid</a:t>
            </a:r>
          </a:p>
          <a:p>
            <a:pPr lvl="1"/>
            <a:r>
              <a:rPr lang="nl-NL" sz="2000" dirty="0"/>
              <a:t>Sociale cohesie</a:t>
            </a:r>
          </a:p>
          <a:p>
            <a:pPr lvl="1"/>
            <a:r>
              <a:rPr lang="nl-NL" sz="2000" dirty="0"/>
              <a:t>Levenskwaliteit – landbouw</a:t>
            </a:r>
          </a:p>
          <a:p>
            <a:pPr lvl="1"/>
            <a:r>
              <a:rPr lang="nl-NL" sz="2000" dirty="0"/>
              <a:t>Fundamentele rechten, democratie, rechtstaat &amp; waarden</a:t>
            </a:r>
          </a:p>
        </p:txBody>
      </p:sp>
      <p:sp>
        <p:nvSpPr>
          <p:cNvPr id="3" name="Titel 2">
            <a:extLst>
              <a:ext uri="{FF2B5EF4-FFF2-40B4-BE49-F238E27FC236}">
                <a16:creationId xmlns:a16="http://schemas.microsoft.com/office/drawing/2014/main" id="{891D2008-0125-E945-E577-3AE53EF188ED}"/>
              </a:ext>
            </a:extLst>
          </p:cNvPr>
          <p:cNvSpPr>
            <a:spLocks noGrp="1"/>
          </p:cNvSpPr>
          <p:nvPr>
            <p:ph type="title"/>
          </p:nvPr>
        </p:nvSpPr>
        <p:spPr>
          <a:xfrm>
            <a:off x="482130" y="368290"/>
            <a:ext cx="8190700" cy="837000"/>
          </a:xfrm>
        </p:spPr>
        <p:txBody>
          <a:bodyPr/>
          <a:lstStyle/>
          <a:p>
            <a:r>
              <a:rPr lang="nl-NL" dirty="0">
                <a:latin typeface="FlandersArtSans-Bold"/>
              </a:rPr>
              <a:t>Nationale en Regionale Partnerschap Plannen: beleidsmatig</a:t>
            </a:r>
            <a:endParaRPr lang="nl-BE" dirty="0"/>
          </a:p>
        </p:txBody>
      </p:sp>
    </p:spTree>
    <p:extLst>
      <p:ext uri="{BB962C8B-B14F-4D97-AF65-F5344CB8AC3E}">
        <p14:creationId xmlns:p14="http://schemas.microsoft.com/office/powerpoint/2010/main" val="96688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1C9404C-3D7C-4196-F81A-C824F90CF583}"/>
              </a:ext>
            </a:extLst>
          </p:cNvPr>
          <p:cNvSpPr>
            <a:spLocks noGrp="1"/>
          </p:cNvSpPr>
          <p:nvPr>
            <p:ph sz="half" idx="1"/>
          </p:nvPr>
        </p:nvSpPr>
        <p:spPr>
          <a:xfrm>
            <a:off x="482130" y="1619960"/>
            <a:ext cx="7416000" cy="2754000"/>
          </a:xfrm>
        </p:spPr>
        <p:txBody>
          <a:bodyPr/>
          <a:lstStyle/>
          <a:p>
            <a:pPr>
              <a:buNone/>
            </a:pPr>
            <a:r>
              <a:rPr lang="nl-NL" dirty="0"/>
              <a:t>Verderzetting bestaande EFRO-doelstellingen.</a:t>
            </a:r>
          </a:p>
          <a:p>
            <a:r>
              <a:rPr lang="nl-NL" dirty="0"/>
              <a:t>Industriële basis, </a:t>
            </a:r>
            <a:r>
              <a:rPr lang="nl-NL" dirty="0" err="1"/>
              <a:t>waardeketens</a:t>
            </a:r>
            <a:r>
              <a:rPr lang="nl-NL" dirty="0"/>
              <a:t>, manufacturing</a:t>
            </a:r>
          </a:p>
          <a:p>
            <a:r>
              <a:rPr lang="nl-NL" dirty="0"/>
              <a:t>Digitale transformatie</a:t>
            </a:r>
          </a:p>
          <a:p>
            <a:r>
              <a:rPr lang="nl-NL" dirty="0"/>
              <a:t>Rechtvaardige energie- en klimaattransitie</a:t>
            </a:r>
          </a:p>
          <a:p>
            <a:r>
              <a:rPr lang="nl-NL" dirty="0"/>
              <a:t>Onderzoek, ontwikkeling &amp; innovatie</a:t>
            </a:r>
          </a:p>
          <a:p>
            <a:r>
              <a:rPr lang="nl-BE" dirty="0"/>
              <a:t>…</a:t>
            </a:r>
          </a:p>
          <a:p>
            <a:endParaRPr lang="nl-BE" dirty="0"/>
          </a:p>
          <a:p>
            <a:pPr>
              <a:buNone/>
            </a:pPr>
            <a:r>
              <a:rPr lang="nl-BE" dirty="0"/>
              <a:t>Nieuwe opportuniteiten: defensie &amp; veiligheid?</a:t>
            </a:r>
          </a:p>
        </p:txBody>
      </p:sp>
      <p:sp>
        <p:nvSpPr>
          <p:cNvPr id="3" name="Titel 2">
            <a:extLst>
              <a:ext uri="{FF2B5EF4-FFF2-40B4-BE49-F238E27FC236}">
                <a16:creationId xmlns:a16="http://schemas.microsoft.com/office/drawing/2014/main" id="{AA134A30-753C-A16A-DA89-CD1D374DC112}"/>
              </a:ext>
            </a:extLst>
          </p:cNvPr>
          <p:cNvSpPr>
            <a:spLocks noGrp="1"/>
          </p:cNvSpPr>
          <p:nvPr>
            <p:ph type="title"/>
          </p:nvPr>
        </p:nvSpPr>
        <p:spPr>
          <a:xfrm>
            <a:off x="482130" y="534660"/>
            <a:ext cx="7416000" cy="837000"/>
          </a:xfrm>
        </p:spPr>
        <p:txBody>
          <a:bodyPr/>
          <a:lstStyle/>
          <a:p>
            <a:r>
              <a:rPr lang="nl-NL" dirty="0"/>
              <a:t>Doelstelling: duurzame regionale ontwikkeling</a:t>
            </a:r>
            <a:endParaRPr lang="nl-BE" dirty="0"/>
          </a:p>
        </p:txBody>
      </p:sp>
    </p:spTree>
    <p:extLst>
      <p:ext uri="{BB962C8B-B14F-4D97-AF65-F5344CB8AC3E}">
        <p14:creationId xmlns:p14="http://schemas.microsoft.com/office/powerpoint/2010/main" val="214679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3A89670-4EAB-A5AE-95DF-2D30EAE4BFF2}"/>
              </a:ext>
            </a:extLst>
          </p:cNvPr>
          <p:cNvSpPr>
            <a:spLocks noGrp="1"/>
          </p:cNvSpPr>
          <p:nvPr>
            <p:ph type="title"/>
          </p:nvPr>
        </p:nvSpPr>
        <p:spPr>
          <a:xfrm>
            <a:off x="421170" y="462326"/>
            <a:ext cx="7416000" cy="837000"/>
          </a:xfrm>
        </p:spPr>
        <p:txBody>
          <a:bodyPr/>
          <a:lstStyle/>
          <a:p>
            <a:r>
              <a:rPr lang="nl-NL" dirty="0">
                <a:latin typeface="FlandersArtSans-Bold"/>
              </a:rPr>
              <a:t>Nationale en Regionale Partnerschap Plannen: beleidsmatig</a:t>
            </a:r>
            <a:endParaRPr lang="nl-BE" dirty="0"/>
          </a:p>
        </p:txBody>
      </p:sp>
      <p:pic>
        <p:nvPicPr>
          <p:cNvPr id="5" name="Afbeelding 4" descr="Afbeelding met tekst, schermopname, Lettertype, ontwerp&#10;&#10;Door AI gegenereerde inhoud is mogelijk onjuist.">
            <a:extLst>
              <a:ext uri="{FF2B5EF4-FFF2-40B4-BE49-F238E27FC236}">
                <a16:creationId xmlns:a16="http://schemas.microsoft.com/office/drawing/2014/main" id="{A574E69B-BD32-7B8E-CD8A-43BFCB727C2A}"/>
              </a:ext>
            </a:extLst>
          </p:cNvPr>
          <p:cNvPicPr>
            <a:picLocks noChangeAspect="1"/>
          </p:cNvPicPr>
          <p:nvPr/>
        </p:nvPicPr>
        <p:blipFill>
          <a:blip r:embed="rId3"/>
          <a:stretch>
            <a:fillRect/>
          </a:stretch>
        </p:blipFill>
        <p:spPr>
          <a:xfrm>
            <a:off x="1037732" y="1299327"/>
            <a:ext cx="7068536" cy="3381847"/>
          </a:xfrm>
          <a:prstGeom prst="rect">
            <a:avLst/>
          </a:prstGeom>
        </p:spPr>
      </p:pic>
    </p:spTree>
    <p:extLst>
      <p:ext uri="{BB962C8B-B14F-4D97-AF65-F5344CB8AC3E}">
        <p14:creationId xmlns:p14="http://schemas.microsoft.com/office/powerpoint/2010/main" val="24640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DD3DCA-B001-6C51-8762-931FBC3C33C4}"/>
              </a:ext>
            </a:extLst>
          </p:cNvPr>
          <p:cNvSpPr>
            <a:spLocks noGrp="1"/>
          </p:cNvSpPr>
          <p:nvPr>
            <p:ph sz="half" idx="1"/>
          </p:nvPr>
        </p:nvSpPr>
        <p:spPr>
          <a:xfrm>
            <a:off x="482129" y="1467560"/>
            <a:ext cx="8158017" cy="3300100"/>
          </a:xfrm>
        </p:spPr>
        <p:txBody>
          <a:bodyPr/>
          <a:lstStyle/>
          <a:p>
            <a:r>
              <a:rPr lang="en-US" dirty="0"/>
              <a:t>NRPP’s: 783 mia EUR</a:t>
            </a:r>
          </a:p>
          <a:p>
            <a:pPr lvl="1"/>
            <a:r>
              <a:rPr lang="en-US" dirty="0"/>
              <a:t>218 mia </a:t>
            </a:r>
            <a:r>
              <a:rPr lang="en-US" dirty="0" err="1"/>
              <a:t>voor</a:t>
            </a:r>
            <a:r>
              <a:rPr lang="en-US" dirty="0"/>
              <a:t> minder </a:t>
            </a:r>
            <a:r>
              <a:rPr lang="en-US" dirty="0" err="1"/>
              <a:t>ontwikkelde</a:t>
            </a:r>
            <a:r>
              <a:rPr lang="en-US" dirty="0"/>
              <a:t> regio’s</a:t>
            </a:r>
          </a:p>
          <a:p>
            <a:pPr lvl="1"/>
            <a:r>
              <a:rPr lang="en-US" dirty="0"/>
              <a:t>295 mia </a:t>
            </a:r>
            <a:r>
              <a:rPr lang="en-US" dirty="0" err="1"/>
              <a:t>voor</a:t>
            </a:r>
            <a:r>
              <a:rPr lang="en-US" dirty="0"/>
              <a:t> GLB</a:t>
            </a:r>
          </a:p>
          <a:p>
            <a:pPr lvl="1"/>
            <a:r>
              <a:rPr lang="en-US" dirty="0"/>
              <a:t>34 mia </a:t>
            </a:r>
            <a:r>
              <a:rPr lang="en-US" dirty="0" err="1"/>
              <a:t>voor</a:t>
            </a:r>
            <a:r>
              <a:rPr lang="en-US" dirty="0"/>
              <a:t> HOME</a:t>
            </a:r>
          </a:p>
          <a:p>
            <a:pPr lvl="1"/>
            <a:r>
              <a:rPr lang="en-US" dirty="0"/>
              <a:t>235 mia </a:t>
            </a:r>
            <a:r>
              <a:rPr lang="en-US" dirty="0" err="1"/>
              <a:t>niet-toegewezen</a:t>
            </a:r>
            <a:endParaRPr lang="en-US" dirty="0"/>
          </a:p>
          <a:p>
            <a:r>
              <a:rPr lang="en-US" dirty="0"/>
              <a:t>Geen </a:t>
            </a:r>
            <a:r>
              <a:rPr lang="en-US" dirty="0" err="1"/>
              <a:t>afgebakend</a:t>
            </a:r>
            <a:r>
              <a:rPr lang="en-US" dirty="0"/>
              <a:t> budget </a:t>
            </a:r>
            <a:r>
              <a:rPr lang="en-US" dirty="0" err="1"/>
              <a:t>voor</a:t>
            </a:r>
            <a:r>
              <a:rPr lang="en-US" dirty="0"/>
              <a:t> </a:t>
            </a:r>
            <a:r>
              <a:rPr lang="en-US" dirty="0" err="1"/>
              <a:t>cohesiebeleid</a:t>
            </a:r>
            <a:endParaRPr lang="en-US" dirty="0"/>
          </a:p>
          <a:p>
            <a:r>
              <a:rPr lang="en-US" dirty="0"/>
              <a:t>EULS </a:t>
            </a:r>
            <a:r>
              <a:rPr lang="en-US" dirty="0" err="1"/>
              <a:t>krijgen</a:t>
            </a:r>
            <a:r>
              <a:rPr lang="en-US" dirty="0"/>
              <a:t> </a:t>
            </a:r>
            <a:r>
              <a:rPr lang="en-US" dirty="0" err="1"/>
              <a:t>vrijheid</a:t>
            </a:r>
            <a:r>
              <a:rPr lang="en-US" dirty="0"/>
              <a:t> om </a:t>
            </a:r>
            <a:r>
              <a:rPr lang="en-US" dirty="0" err="1"/>
              <a:t>niet-toegewezen</a:t>
            </a:r>
            <a:r>
              <a:rPr lang="en-US" dirty="0"/>
              <a:t> budget intern </a:t>
            </a:r>
            <a:r>
              <a:rPr lang="en-US" dirty="0" err="1"/>
              <a:t>te</a:t>
            </a:r>
            <a:r>
              <a:rPr lang="en-US" dirty="0"/>
              <a:t> </a:t>
            </a:r>
            <a:r>
              <a:rPr lang="en-US" dirty="0" err="1"/>
              <a:t>verdelen</a:t>
            </a:r>
            <a:endParaRPr lang="en-US" dirty="0"/>
          </a:p>
          <a:p>
            <a:r>
              <a:rPr lang="en-US" dirty="0"/>
              <a:t>BE budget NRPP: +- 7,6 mia EUR (7 mia excl. HOME)</a:t>
            </a:r>
          </a:p>
        </p:txBody>
      </p:sp>
      <p:sp>
        <p:nvSpPr>
          <p:cNvPr id="3" name="Title 2">
            <a:extLst>
              <a:ext uri="{FF2B5EF4-FFF2-40B4-BE49-F238E27FC236}">
                <a16:creationId xmlns:a16="http://schemas.microsoft.com/office/drawing/2014/main" id="{183EF892-0D28-12F4-3B61-CB15290E1EB9}"/>
              </a:ext>
            </a:extLst>
          </p:cNvPr>
          <p:cNvSpPr>
            <a:spLocks noGrp="1"/>
          </p:cNvSpPr>
          <p:nvPr>
            <p:ph type="title"/>
          </p:nvPr>
        </p:nvSpPr>
        <p:spPr>
          <a:xfrm>
            <a:off x="482130" y="521960"/>
            <a:ext cx="7416000" cy="837000"/>
          </a:xfrm>
        </p:spPr>
        <p:txBody>
          <a:bodyPr/>
          <a:lstStyle/>
          <a:p>
            <a:r>
              <a:rPr lang="nl-NL" dirty="0">
                <a:latin typeface="FlandersArtSans-Bold"/>
              </a:rPr>
              <a:t>Nationale en Regionale Partnerschap Plannen: budgettair</a:t>
            </a:r>
            <a:endParaRPr lang="en-US" dirty="0">
              <a:solidFill>
                <a:srgbClr val="000000"/>
              </a:solidFill>
            </a:endParaRPr>
          </a:p>
          <a:p>
            <a:endParaRPr lang="en-US" dirty="0"/>
          </a:p>
        </p:txBody>
      </p:sp>
    </p:spTree>
    <p:extLst>
      <p:ext uri="{BB962C8B-B14F-4D97-AF65-F5344CB8AC3E}">
        <p14:creationId xmlns:p14="http://schemas.microsoft.com/office/powerpoint/2010/main" val="1953712212"/>
      </p:ext>
    </p:extLst>
  </p:cSld>
  <p:clrMapOvr>
    <a:masterClrMapping/>
  </p:clrMapOvr>
</p:sld>
</file>

<file path=ppt/theme/theme1.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erbeeldingwerkt_basic_breedbeeld_16.9_TheOvalOffice" id="{87726B69-36B5-4C66-B0C5-3714EAEEFA60}" vid="{FC3BC4E1-5230-462B-9644-F5FE68A86286}"/>
    </a:ext>
  </a:extLst>
</a:theme>
</file>

<file path=ppt/theme/theme2.xml><?xml version="1.0" encoding="utf-8"?>
<a:theme xmlns:a="http://schemas.openxmlformats.org/drawingml/2006/main" name="1_Presentatie_VO_V6">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erbeeldingwerkt_basic_breedbeeld_16.9_TheOvalOffice" id="{87726B69-36B5-4C66-B0C5-3714EAEEFA60}" vid="{1F295A0D-BF33-4BBB-830F-CB48A3C7952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a9ec0f0-7796-43d0-ac1f-4c8c46ee0bd1" xsi:nil="true"/>
    <lcf76f155ced4ddcb4097134ff3c332f xmlns="fae3d88b-084b-42df-ba39-0c3aea34b8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172F38C4591E4B91BAC1C0D67061A3" ma:contentTypeVersion="18" ma:contentTypeDescription="Een nieuw document maken." ma:contentTypeScope="" ma:versionID="458cc0318a4116fe60c4dc6ab1204f2f">
  <xsd:schema xmlns:xsd="http://www.w3.org/2001/XMLSchema" xmlns:xs="http://www.w3.org/2001/XMLSchema" xmlns:p="http://schemas.microsoft.com/office/2006/metadata/properties" xmlns:ns2="fae3d88b-084b-42df-ba39-0c3aea34b837" xmlns:ns3="a9b46482-fcb7-48d3-a8a4-de9a75da1b43" xmlns:ns4="9a9ec0f0-7796-43d0-ac1f-4c8c46ee0bd1" targetNamespace="http://schemas.microsoft.com/office/2006/metadata/properties" ma:root="true" ma:fieldsID="bcc959c5f80b0325cc8566b00639ca5e" ns2:_="" ns3:_="" ns4:_="">
    <xsd:import namespace="fae3d88b-084b-42df-ba39-0c3aea34b837"/>
    <xsd:import namespace="a9b46482-fcb7-48d3-a8a4-de9a75da1b43"/>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3d88b-084b-42df-ba39-0c3aea34b8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b46482-fcb7-48d3-a8a4-de9a75da1b4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758c124-9b2c-462b-a960-d997106f3ee1}" ma:internalName="TaxCatchAll" ma:showField="CatchAllData" ma:web="a9b46482-fcb7-48d3-a8a4-de9a75da1b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F51BD-931C-487D-A907-A4A17478AF89}">
  <ds:schemaRefs>
    <ds:schemaRef ds:uri="fae3d88b-084b-42df-ba39-0c3aea34b837"/>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a9b46482-fcb7-48d3-a8a4-de9a75da1b43"/>
    <ds:schemaRef ds:uri="9a9ec0f0-7796-43d0-ac1f-4c8c46ee0bd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EFBE451E-B83B-4B61-A4AD-1E7EBEE499FA}">
  <ds:schemaRefs>
    <ds:schemaRef ds:uri="9a9ec0f0-7796-43d0-ac1f-4c8c46ee0bd1"/>
    <ds:schemaRef ds:uri="a9b46482-fcb7-48d3-a8a4-de9a75da1b43"/>
    <ds:schemaRef ds:uri="fae3d88b-084b-42df-ba39-0c3aea34b8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B2DD036-90B0-42FF-BD4F-978408743199}">
  <ds:schemaRefs>
    <ds:schemaRef ds:uri="http://schemas.microsoft.com/sharepoint/v3/contenttype/forms"/>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Aangepast ontwerp</Template>
  <TotalTime>2842</TotalTime>
  <Words>1315</Words>
  <Application>Microsoft Office PowerPoint</Application>
  <PresentationFormat>Diavoorstelling (16:9)</PresentationFormat>
  <Paragraphs>127</Paragraphs>
  <Slides>12</Slides>
  <Notes>9</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12</vt:i4>
      </vt:variant>
    </vt:vector>
  </HeadingPairs>
  <TitlesOfParts>
    <vt:vector size="19" baseType="lpstr">
      <vt:lpstr>Arial</vt:lpstr>
      <vt:lpstr>Flanders Art Sans</vt:lpstr>
      <vt:lpstr>FlandersArtSans-Bold</vt:lpstr>
      <vt:lpstr>FlandersArtSans-Regular</vt:lpstr>
      <vt:lpstr>Calibri</vt:lpstr>
      <vt:lpstr>Aangepast ontwerp</vt:lpstr>
      <vt:lpstr>1_Presentatie_VO_V6</vt:lpstr>
      <vt:lpstr>De toekomst van het Europees Cohesiebeleid  </vt:lpstr>
      <vt:lpstr>Agenda</vt:lpstr>
      <vt:lpstr>Een gemoderniseerd MFK: architectuur </vt:lpstr>
      <vt:lpstr>Een gemoderniseerd MFK: budget</vt:lpstr>
      <vt:lpstr>Het toekomstig cohesiebeleid:</vt:lpstr>
      <vt:lpstr>Nationale en Regionale Partnerschap Plannen: beleidsmatig</vt:lpstr>
      <vt:lpstr>Doelstelling: duurzame regionale ontwikkeling</vt:lpstr>
      <vt:lpstr>Nationale en Regionale Partnerschap Plannen: beleidsmatig</vt:lpstr>
      <vt:lpstr>Nationale en Regionale Partnerschap Plannen: budgettair </vt:lpstr>
      <vt:lpstr>Interreg</vt:lpstr>
      <vt:lpstr>Europese tijdslijn</vt:lpstr>
      <vt:lpstr>De toekomst van het Europees Cohesiebeleid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Vanhulle Karel</cp:lastModifiedBy>
  <cp:revision>128</cp:revision>
  <cp:lastPrinted>2020-01-08T11:25:46Z</cp:lastPrinted>
  <dcterms:created xsi:type="dcterms:W3CDTF">2019-10-22T11:39:42Z</dcterms:created>
  <dcterms:modified xsi:type="dcterms:W3CDTF">2026-02-10T13:17:26Z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0x010100EC172F38C4591E4B91BAC1C0D67061A3</vt:lpwstr>
  </property>
  <property fmtid="{D5CDD505-2E9C-101B-9397-08002B2CF9AE}" pid="3" name="MediaServiceImageTags">
    <vt:lpwstr/>
  </property>
</Properties>
</file>