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84" r:id="rId5"/>
    <p:sldId id="256" r:id="rId6"/>
    <p:sldId id="276" r:id="rId7"/>
    <p:sldId id="257" r:id="rId8"/>
    <p:sldId id="258" r:id="rId9"/>
    <p:sldId id="261" r:id="rId10"/>
    <p:sldId id="320" r:id="rId11"/>
    <p:sldId id="263" r:id="rId12"/>
    <p:sldId id="293" r:id="rId13"/>
    <p:sldId id="321" r:id="rId14"/>
    <p:sldId id="299" r:id="rId15"/>
    <p:sldId id="296" r:id="rId16"/>
    <p:sldId id="297" r:id="rId17"/>
    <p:sldId id="298" r:id="rId18"/>
    <p:sldId id="311" r:id="rId19"/>
    <p:sldId id="295" r:id="rId20"/>
    <p:sldId id="300" r:id="rId21"/>
    <p:sldId id="301" r:id="rId22"/>
    <p:sldId id="302" r:id="rId23"/>
    <p:sldId id="315" r:id="rId24"/>
    <p:sldId id="303" r:id="rId25"/>
    <p:sldId id="304" r:id="rId26"/>
    <p:sldId id="305" r:id="rId27"/>
    <p:sldId id="306" r:id="rId28"/>
    <p:sldId id="316" r:id="rId29"/>
    <p:sldId id="307" r:id="rId30"/>
    <p:sldId id="308" r:id="rId31"/>
    <p:sldId id="310" r:id="rId32"/>
    <p:sldId id="317" r:id="rId33"/>
    <p:sldId id="318" r:id="rId34"/>
  </p:sldIdLst>
  <p:sldSz cx="12192000" cy="6480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8B35D4-E280-A131-0863-96EAA853B9A7}" name="Swyngedouw Caroline" initials="SC" userId="S::caroline.swyngedouw@vlaio.be::6096e855-e35d-4654-813f-fb87359201c7" providerId="AD"/>
  <p188:author id="{ECE471E0-AA22-74DD-CECD-B1987F1C20C3}" name="Lippens Amber" initials="LA" userId="S::amber.lippens@vlaio.be::50ee3770-ee8e-4424-abd3-b565f8e3cf8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FD6E7"/>
    <a:srgbClr val="82DBE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70BC46-BAAD-4EE6-9F9E-6E6FBB367632}" type="datetimeFigureOut">
              <a:rPr lang="nl-BE" smtClean="0"/>
              <a:t>23/09/2025</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70FB8D-6E2F-4E1D-BA68-793890098CE9}" type="slidenum">
              <a:rPr lang="nl-BE" smtClean="0"/>
              <a:t>‹nr.›</a:t>
            </a:fld>
            <a:endParaRPr lang="nl-BE"/>
          </a:p>
        </p:txBody>
      </p:sp>
    </p:spTree>
    <p:extLst>
      <p:ext uri="{BB962C8B-B14F-4D97-AF65-F5344CB8AC3E}">
        <p14:creationId xmlns:p14="http://schemas.microsoft.com/office/powerpoint/2010/main" val="380158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2A1EB-85A6-402C-80C5-5F54D824F049}" type="datetimeFigureOut">
              <a:rPr lang="nl-BE" smtClean="0"/>
              <a:t>23/09/2025</a:t>
            </a:fld>
            <a:endParaRPr lang="nl-BE"/>
          </a:p>
        </p:txBody>
      </p:sp>
      <p:sp>
        <p:nvSpPr>
          <p:cNvPr id="4" name="Tijdelijke aanduiding voor dia-afbeelding 3"/>
          <p:cNvSpPr>
            <a:spLocks noGrp="1" noRot="1" noChangeAspect="1"/>
          </p:cNvSpPr>
          <p:nvPr>
            <p:ph type="sldImg" idx="2"/>
          </p:nvPr>
        </p:nvSpPr>
        <p:spPr>
          <a:xfrm>
            <a:off x="527050" y="1143000"/>
            <a:ext cx="58039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1DE18-8EA5-4902-A0B9-C534076E128F}" type="slidenum">
              <a:rPr lang="nl-BE" smtClean="0"/>
              <a:t>‹nr.›</a:t>
            </a:fld>
            <a:endParaRPr lang="nl-BE"/>
          </a:p>
        </p:txBody>
      </p:sp>
    </p:spTree>
    <p:extLst>
      <p:ext uri="{BB962C8B-B14F-4D97-AF65-F5344CB8AC3E}">
        <p14:creationId xmlns:p14="http://schemas.microsoft.com/office/powerpoint/2010/main" val="47268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0529"/>
            <a:ext cx="9144000" cy="2256061"/>
          </a:xfrm>
        </p:spPr>
        <p:txBody>
          <a:bodyPr anchor="b"/>
          <a:lstStyle>
            <a:lvl1pPr algn="ctr">
              <a:defRPr sz="5669"/>
            </a:lvl1pPr>
          </a:lstStyle>
          <a:p>
            <a:r>
              <a:rPr lang="nl-NL"/>
              <a:t>Klik om stijl te bewerken</a:t>
            </a:r>
            <a:endParaRPr lang="en-US"/>
          </a:p>
        </p:txBody>
      </p:sp>
      <p:sp>
        <p:nvSpPr>
          <p:cNvPr id="3" name="Subtitle 2"/>
          <p:cNvSpPr>
            <a:spLocks noGrp="1"/>
          </p:cNvSpPr>
          <p:nvPr>
            <p:ph type="subTitle" idx="1"/>
          </p:nvPr>
        </p:nvSpPr>
        <p:spPr>
          <a:xfrm>
            <a:off x="1524000" y="3403592"/>
            <a:ext cx="9144000" cy="1564542"/>
          </a:xfrm>
        </p:spPr>
        <p:txBody>
          <a:bodyPr/>
          <a:lstStyle>
            <a:lvl1pPr marL="0" indent="0" algn="ctr">
              <a:buNone/>
              <a:defRPr sz="2268"/>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CCB3E698-1C65-409B-853D-17EB81A72128}" type="datetime1">
              <a:rPr lang="nl-BE" smtClean="0"/>
              <a:t>23/09/2025</a:t>
            </a:fld>
            <a:endParaRPr lang="nl-BE"/>
          </a:p>
        </p:txBody>
      </p:sp>
      <p:sp>
        <p:nvSpPr>
          <p:cNvPr id="5" name="Footer Placeholder 4"/>
          <p:cNvSpPr>
            <a:spLocks noGrp="1"/>
          </p:cNvSpPr>
          <p:nvPr>
            <p:ph type="ftr" sz="quarter" idx="11"/>
          </p:nvPr>
        </p:nvSpPr>
        <p:spPr/>
        <p:txBody>
          <a:bodyPr/>
          <a:lstStyle/>
          <a:p>
            <a:r>
              <a:rPr lang="nl-BE"/>
              <a:t>Ecologiepremie Plus - demo aanvraag</a:t>
            </a:r>
          </a:p>
        </p:txBody>
      </p:sp>
      <p:sp>
        <p:nvSpPr>
          <p:cNvPr id="6" name="Slide Number Placeholder 5"/>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55433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748531A-4212-474B-860E-1F219E98D3E8}" type="datetime1">
              <a:rPr lang="nl-BE" smtClean="0"/>
              <a:t>23/09/2025</a:t>
            </a:fld>
            <a:endParaRPr lang="nl-BE"/>
          </a:p>
        </p:txBody>
      </p:sp>
      <p:sp>
        <p:nvSpPr>
          <p:cNvPr id="5" name="Footer Placeholder 4"/>
          <p:cNvSpPr>
            <a:spLocks noGrp="1"/>
          </p:cNvSpPr>
          <p:nvPr>
            <p:ph type="ftr" sz="quarter" idx="11"/>
          </p:nvPr>
        </p:nvSpPr>
        <p:spPr/>
        <p:txBody>
          <a:bodyPr/>
          <a:lstStyle/>
          <a:p>
            <a:r>
              <a:rPr lang="nl-BE"/>
              <a:t>Ecologiepremie Plus - demo aanvraag</a:t>
            </a:r>
          </a:p>
        </p:txBody>
      </p:sp>
      <p:sp>
        <p:nvSpPr>
          <p:cNvPr id="6" name="Slide Number Placeholder 5"/>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301645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45009"/>
            <a:ext cx="2628900" cy="5491649"/>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45009"/>
            <a:ext cx="7734300" cy="549164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F9493B9-3FCC-4EA5-B9DE-5E31D8F412AA}" type="datetime1">
              <a:rPr lang="nl-BE" smtClean="0"/>
              <a:t>23/09/2025</a:t>
            </a:fld>
            <a:endParaRPr lang="nl-BE"/>
          </a:p>
        </p:txBody>
      </p:sp>
      <p:sp>
        <p:nvSpPr>
          <p:cNvPr id="5" name="Footer Placeholder 4"/>
          <p:cNvSpPr>
            <a:spLocks noGrp="1"/>
          </p:cNvSpPr>
          <p:nvPr>
            <p:ph type="ftr" sz="quarter" idx="11"/>
          </p:nvPr>
        </p:nvSpPr>
        <p:spPr/>
        <p:txBody>
          <a:bodyPr/>
          <a:lstStyle/>
          <a:p>
            <a:r>
              <a:rPr lang="nl-BE"/>
              <a:t>Ecologiepremie Plus - demo aanvraag</a:t>
            </a:r>
          </a:p>
        </p:txBody>
      </p:sp>
      <p:sp>
        <p:nvSpPr>
          <p:cNvPr id="6" name="Slide Number Placeholder 5"/>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180018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B30B676-C67D-4A7C-8461-3244118B95A3}" type="datetime1">
              <a:rPr lang="nl-BE" smtClean="0"/>
              <a:t>23/09/2025</a:t>
            </a:fld>
            <a:endParaRPr lang="nl-BE"/>
          </a:p>
        </p:txBody>
      </p:sp>
      <p:sp>
        <p:nvSpPr>
          <p:cNvPr id="5" name="Footer Placeholder 4"/>
          <p:cNvSpPr>
            <a:spLocks noGrp="1"/>
          </p:cNvSpPr>
          <p:nvPr>
            <p:ph type="ftr" sz="quarter" idx="11"/>
          </p:nvPr>
        </p:nvSpPr>
        <p:spPr/>
        <p:txBody>
          <a:bodyPr/>
          <a:lstStyle/>
          <a:p>
            <a:r>
              <a:rPr lang="nl-BE"/>
              <a:t>Ecologiepremie Plus - demo aanvraag</a:t>
            </a:r>
          </a:p>
        </p:txBody>
      </p:sp>
      <p:sp>
        <p:nvSpPr>
          <p:cNvPr id="6" name="Slide Number Placeholder 5"/>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272290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615545"/>
            <a:ext cx="10515600" cy="2695572"/>
          </a:xfrm>
        </p:spPr>
        <p:txBody>
          <a:bodyPr anchor="b"/>
          <a:lstStyle>
            <a:lvl1pPr>
              <a:defRPr sz="5669"/>
            </a:lvl1pPr>
          </a:lstStyle>
          <a:p>
            <a:r>
              <a:rPr lang="nl-NL"/>
              <a:t>Klik om stijl te bewerken</a:t>
            </a:r>
            <a:endParaRPr lang="en-US"/>
          </a:p>
        </p:txBody>
      </p:sp>
      <p:sp>
        <p:nvSpPr>
          <p:cNvPr id="3" name="Text Placeholder 2"/>
          <p:cNvSpPr>
            <a:spLocks noGrp="1"/>
          </p:cNvSpPr>
          <p:nvPr>
            <p:ph type="body" idx="1"/>
          </p:nvPr>
        </p:nvSpPr>
        <p:spPr>
          <a:xfrm>
            <a:off x="831850" y="4336618"/>
            <a:ext cx="10515600" cy="1417538"/>
          </a:xfrm>
        </p:spPr>
        <p:txBody>
          <a:bodyPr/>
          <a:lstStyle>
            <a:lvl1pPr marL="0" indent="0">
              <a:buNone/>
              <a:defRPr sz="2268">
                <a:solidFill>
                  <a:schemeClr val="tx1">
                    <a:tint val="75000"/>
                  </a:schemeClr>
                </a:solidFill>
              </a:defRPr>
            </a:lvl1pPr>
            <a:lvl2pPr marL="432008" indent="0">
              <a:buNone/>
              <a:defRPr sz="1890">
                <a:solidFill>
                  <a:schemeClr val="tx1">
                    <a:tint val="75000"/>
                  </a:schemeClr>
                </a:solidFill>
              </a:defRPr>
            </a:lvl2pPr>
            <a:lvl3pPr marL="864017" indent="0">
              <a:buNone/>
              <a:defRPr sz="1701">
                <a:solidFill>
                  <a:schemeClr val="tx1">
                    <a:tint val="75000"/>
                  </a:schemeClr>
                </a:solidFill>
              </a:defRPr>
            </a:lvl3pPr>
            <a:lvl4pPr marL="1296025" indent="0">
              <a:buNone/>
              <a:defRPr sz="1512">
                <a:solidFill>
                  <a:schemeClr val="tx1">
                    <a:tint val="75000"/>
                  </a:schemeClr>
                </a:solidFill>
              </a:defRPr>
            </a:lvl4pPr>
            <a:lvl5pPr marL="1728033" indent="0">
              <a:buNone/>
              <a:defRPr sz="1512">
                <a:solidFill>
                  <a:schemeClr val="tx1">
                    <a:tint val="75000"/>
                  </a:schemeClr>
                </a:solidFill>
              </a:defRPr>
            </a:lvl5pPr>
            <a:lvl6pPr marL="2160041" indent="0">
              <a:buNone/>
              <a:defRPr sz="1512">
                <a:solidFill>
                  <a:schemeClr val="tx1">
                    <a:tint val="75000"/>
                  </a:schemeClr>
                </a:solidFill>
              </a:defRPr>
            </a:lvl6pPr>
            <a:lvl7pPr marL="2592050" indent="0">
              <a:buNone/>
              <a:defRPr sz="1512">
                <a:solidFill>
                  <a:schemeClr val="tx1">
                    <a:tint val="75000"/>
                  </a:schemeClr>
                </a:solidFill>
              </a:defRPr>
            </a:lvl7pPr>
            <a:lvl8pPr marL="3024058" indent="0">
              <a:buNone/>
              <a:defRPr sz="1512">
                <a:solidFill>
                  <a:schemeClr val="tx1">
                    <a:tint val="75000"/>
                  </a:schemeClr>
                </a:solidFill>
              </a:defRPr>
            </a:lvl8pPr>
            <a:lvl9pPr marL="3456066" indent="0">
              <a:buNone/>
              <a:defRPr sz="151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8A679D0-85CF-45C0-B7F3-DE2C4B22FEA4}" type="datetime1">
              <a:rPr lang="nl-BE" smtClean="0"/>
              <a:t>23/09/2025</a:t>
            </a:fld>
            <a:endParaRPr lang="nl-BE"/>
          </a:p>
        </p:txBody>
      </p:sp>
      <p:sp>
        <p:nvSpPr>
          <p:cNvPr id="5" name="Footer Placeholder 4"/>
          <p:cNvSpPr>
            <a:spLocks noGrp="1"/>
          </p:cNvSpPr>
          <p:nvPr>
            <p:ph type="ftr" sz="quarter" idx="11"/>
          </p:nvPr>
        </p:nvSpPr>
        <p:spPr/>
        <p:txBody>
          <a:bodyPr/>
          <a:lstStyle/>
          <a:p>
            <a:r>
              <a:rPr lang="nl-BE"/>
              <a:t>Ecologiepremie Plus - demo aanvraag</a:t>
            </a:r>
          </a:p>
        </p:txBody>
      </p:sp>
      <p:sp>
        <p:nvSpPr>
          <p:cNvPr id="6" name="Slide Number Placeholder 5"/>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338106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725046"/>
            <a:ext cx="5181600" cy="41116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725046"/>
            <a:ext cx="5181600" cy="41116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CBAC3E6-1E16-42DE-80D7-10A364AE27F3}" type="datetime1">
              <a:rPr lang="nl-BE" smtClean="0"/>
              <a:t>23/09/2025</a:t>
            </a:fld>
            <a:endParaRPr lang="nl-BE"/>
          </a:p>
        </p:txBody>
      </p:sp>
      <p:sp>
        <p:nvSpPr>
          <p:cNvPr id="6" name="Footer Placeholder 5"/>
          <p:cNvSpPr>
            <a:spLocks noGrp="1"/>
          </p:cNvSpPr>
          <p:nvPr>
            <p:ph type="ftr" sz="quarter" idx="11"/>
          </p:nvPr>
        </p:nvSpPr>
        <p:spPr/>
        <p:txBody>
          <a:bodyPr/>
          <a:lstStyle/>
          <a:p>
            <a:r>
              <a:rPr lang="nl-BE"/>
              <a:t>Ecologiepremie Plus - demo aanvraag</a:t>
            </a:r>
          </a:p>
        </p:txBody>
      </p:sp>
      <p:sp>
        <p:nvSpPr>
          <p:cNvPr id="7" name="Slide Number Placeholder 6"/>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163127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45010"/>
            <a:ext cx="10515600" cy="1252534"/>
          </a:xfrm>
        </p:spPr>
        <p:txBody>
          <a:bodyPr/>
          <a:lstStyle/>
          <a:p>
            <a:r>
              <a:rPr lang="nl-NL"/>
              <a:t>Klik om stijl te bewerken</a:t>
            </a:r>
            <a:endParaRPr lang="en-US"/>
          </a:p>
        </p:txBody>
      </p:sp>
      <p:sp>
        <p:nvSpPr>
          <p:cNvPr id="3" name="Text Placeholder 2"/>
          <p:cNvSpPr>
            <a:spLocks noGrp="1"/>
          </p:cNvSpPr>
          <p:nvPr>
            <p:ph type="body" idx="1"/>
          </p:nvPr>
        </p:nvSpPr>
        <p:spPr>
          <a:xfrm>
            <a:off x="839789" y="1588543"/>
            <a:ext cx="5157787"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nl-NL"/>
              <a:t>Klikken om de tekststijl van het model te bewerken</a:t>
            </a:r>
          </a:p>
        </p:txBody>
      </p:sp>
      <p:sp>
        <p:nvSpPr>
          <p:cNvPr id="4" name="Content Placeholder 3"/>
          <p:cNvSpPr>
            <a:spLocks noGrp="1"/>
          </p:cNvSpPr>
          <p:nvPr>
            <p:ph sz="half" idx="2"/>
          </p:nvPr>
        </p:nvSpPr>
        <p:spPr>
          <a:xfrm>
            <a:off x="839789" y="2367064"/>
            <a:ext cx="5157787" cy="348159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588543"/>
            <a:ext cx="5183188"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nl-NL"/>
              <a:t>Klikken om de tekststijl van het model te bewerken</a:t>
            </a:r>
          </a:p>
        </p:txBody>
      </p:sp>
      <p:sp>
        <p:nvSpPr>
          <p:cNvPr id="6" name="Content Placeholder 5"/>
          <p:cNvSpPr>
            <a:spLocks noGrp="1"/>
          </p:cNvSpPr>
          <p:nvPr>
            <p:ph sz="quarter" idx="4"/>
          </p:nvPr>
        </p:nvSpPr>
        <p:spPr>
          <a:xfrm>
            <a:off x="6172200" y="2367064"/>
            <a:ext cx="5183188" cy="348159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06CDF6F6-8582-4296-B707-9B8AB6D93991}" type="datetime1">
              <a:rPr lang="nl-BE" smtClean="0"/>
              <a:t>23/09/2025</a:t>
            </a:fld>
            <a:endParaRPr lang="nl-BE"/>
          </a:p>
        </p:txBody>
      </p:sp>
      <p:sp>
        <p:nvSpPr>
          <p:cNvPr id="8" name="Footer Placeholder 7"/>
          <p:cNvSpPr>
            <a:spLocks noGrp="1"/>
          </p:cNvSpPr>
          <p:nvPr>
            <p:ph type="ftr" sz="quarter" idx="11"/>
          </p:nvPr>
        </p:nvSpPr>
        <p:spPr/>
        <p:txBody>
          <a:bodyPr/>
          <a:lstStyle/>
          <a:p>
            <a:r>
              <a:rPr lang="nl-BE"/>
              <a:t>Ecologiepremie Plus - demo aanvraag</a:t>
            </a:r>
          </a:p>
        </p:txBody>
      </p:sp>
      <p:sp>
        <p:nvSpPr>
          <p:cNvPr id="9" name="Slide Number Placeholder 8"/>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354221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DECB90D6-382D-4485-81E3-6536A6C1521C}" type="datetime1">
              <a:rPr lang="nl-BE" smtClean="0"/>
              <a:t>23/09/2025</a:t>
            </a:fld>
            <a:endParaRPr lang="nl-BE"/>
          </a:p>
        </p:txBody>
      </p:sp>
      <p:sp>
        <p:nvSpPr>
          <p:cNvPr id="4" name="Footer Placeholder 3"/>
          <p:cNvSpPr>
            <a:spLocks noGrp="1"/>
          </p:cNvSpPr>
          <p:nvPr>
            <p:ph type="ftr" sz="quarter" idx="11"/>
          </p:nvPr>
        </p:nvSpPr>
        <p:spPr/>
        <p:txBody>
          <a:bodyPr/>
          <a:lstStyle/>
          <a:p>
            <a:r>
              <a:rPr lang="nl-BE"/>
              <a:t>Ecologiepremie Plus - demo aanvraag</a:t>
            </a:r>
          </a:p>
        </p:txBody>
      </p:sp>
      <p:sp>
        <p:nvSpPr>
          <p:cNvPr id="5" name="Slide Number Placeholder 4"/>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102880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084544"/>
            <a:ext cx="2743200" cy="345009"/>
          </a:xfrm>
        </p:spPr>
        <p:txBody>
          <a:bodyPr/>
          <a:lstStyle/>
          <a:p>
            <a:fld id="{7F1AE762-F3BF-4D1E-8CD6-A230D4AF74BA}" type="datetime1">
              <a:rPr lang="nl-BE" smtClean="0"/>
              <a:t>23/09/2025</a:t>
            </a:fld>
            <a:endParaRPr lang="nl-BE"/>
          </a:p>
        </p:txBody>
      </p:sp>
      <p:sp>
        <p:nvSpPr>
          <p:cNvPr id="3" name="Footer Placeholder 2"/>
          <p:cNvSpPr>
            <a:spLocks noGrp="1"/>
          </p:cNvSpPr>
          <p:nvPr>
            <p:ph type="ftr" sz="quarter" idx="11"/>
          </p:nvPr>
        </p:nvSpPr>
        <p:spPr>
          <a:xfrm>
            <a:off x="4038600" y="6084544"/>
            <a:ext cx="4114800" cy="345009"/>
          </a:xfrm>
        </p:spPr>
        <p:txBody>
          <a:bodyPr/>
          <a:lstStyle>
            <a:lvl1pPr>
              <a:defRPr sz="1000"/>
            </a:lvl1pPr>
          </a:lstStyle>
          <a:p>
            <a:r>
              <a:rPr lang="nl-BE"/>
              <a:t>Ecologiepremie Plus - demo aanvraag</a:t>
            </a:r>
          </a:p>
        </p:txBody>
      </p:sp>
      <p:sp>
        <p:nvSpPr>
          <p:cNvPr id="4" name="Slide Number Placeholder 3"/>
          <p:cNvSpPr>
            <a:spLocks noGrp="1"/>
          </p:cNvSpPr>
          <p:nvPr>
            <p:ph type="sldNum" sz="quarter" idx="12"/>
          </p:nvPr>
        </p:nvSpPr>
        <p:spPr>
          <a:xfrm>
            <a:off x="8610600" y="6084544"/>
            <a:ext cx="2743200" cy="345009"/>
          </a:xfrm>
        </p:spPr>
        <p:txBody>
          <a:bodyPr/>
          <a:lstStyle>
            <a:lvl1pPr>
              <a:defRPr sz="1000"/>
            </a:lvl1pPr>
          </a:lstStyle>
          <a:p>
            <a:fld id="{07F1D4BE-9B7E-47D8-BF8B-FB5BDC49B24D}" type="slidenum">
              <a:rPr lang="nl-BE" smtClean="0"/>
              <a:pPr/>
              <a:t>‹nr.›</a:t>
            </a:fld>
            <a:endParaRPr lang="nl-BE"/>
          </a:p>
        </p:txBody>
      </p:sp>
    </p:spTree>
    <p:extLst>
      <p:ext uri="{BB962C8B-B14F-4D97-AF65-F5344CB8AC3E}">
        <p14:creationId xmlns:p14="http://schemas.microsoft.com/office/powerpoint/2010/main" val="13097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32012"/>
            <a:ext cx="3932237" cy="1512041"/>
          </a:xfrm>
        </p:spPr>
        <p:txBody>
          <a:bodyPr anchor="b"/>
          <a:lstStyle>
            <a:lvl1pPr>
              <a:defRPr sz="3024"/>
            </a:lvl1pPr>
          </a:lstStyle>
          <a:p>
            <a:r>
              <a:rPr lang="nl-NL"/>
              <a:t>Klik om stijl te bewerken</a:t>
            </a:r>
            <a:endParaRPr lang="en-US"/>
          </a:p>
        </p:txBody>
      </p:sp>
      <p:sp>
        <p:nvSpPr>
          <p:cNvPr id="3" name="Content Placeholder 2"/>
          <p:cNvSpPr>
            <a:spLocks noGrp="1"/>
          </p:cNvSpPr>
          <p:nvPr>
            <p:ph idx="1"/>
          </p:nvPr>
        </p:nvSpPr>
        <p:spPr>
          <a:xfrm>
            <a:off x="5183188" y="933026"/>
            <a:ext cx="6172200" cy="4605124"/>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9" y="1944052"/>
            <a:ext cx="3932237"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83C5B77-A0CB-423D-B9DB-76E602B53DF6}" type="datetime1">
              <a:rPr lang="nl-BE" smtClean="0"/>
              <a:t>23/09/2025</a:t>
            </a:fld>
            <a:endParaRPr lang="nl-BE"/>
          </a:p>
        </p:txBody>
      </p:sp>
      <p:sp>
        <p:nvSpPr>
          <p:cNvPr id="6" name="Footer Placeholder 5"/>
          <p:cNvSpPr>
            <a:spLocks noGrp="1"/>
          </p:cNvSpPr>
          <p:nvPr>
            <p:ph type="ftr" sz="quarter" idx="11"/>
          </p:nvPr>
        </p:nvSpPr>
        <p:spPr/>
        <p:txBody>
          <a:bodyPr/>
          <a:lstStyle/>
          <a:p>
            <a:r>
              <a:rPr lang="nl-BE"/>
              <a:t>Ecologiepremie Plus - demo aanvraag</a:t>
            </a:r>
          </a:p>
        </p:txBody>
      </p:sp>
      <p:sp>
        <p:nvSpPr>
          <p:cNvPr id="7" name="Slide Number Placeholder 6"/>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32903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9" y="432012"/>
            <a:ext cx="3932237" cy="1512041"/>
          </a:xfrm>
        </p:spPr>
        <p:txBody>
          <a:bodyPr anchor="b"/>
          <a:lstStyle>
            <a:lvl1pPr>
              <a:defRPr sz="3024"/>
            </a:lvl1pPr>
          </a:lstStyle>
          <a:p>
            <a:r>
              <a:rPr lang="nl-NL"/>
              <a:t>Klik om stijl te bewerken</a:t>
            </a:r>
            <a:endParaRPr lang="en-US"/>
          </a:p>
        </p:txBody>
      </p:sp>
      <p:sp>
        <p:nvSpPr>
          <p:cNvPr id="3" name="Picture Placeholder 2"/>
          <p:cNvSpPr>
            <a:spLocks noGrp="1" noChangeAspect="1"/>
          </p:cNvSpPr>
          <p:nvPr>
            <p:ph type="pic" idx="1"/>
          </p:nvPr>
        </p:nvSpPr>
        <p:spPr>
          <a:xfrm>
            <a:off x="5183188" y="933026"/>
            <a:ext cx="6172200" cy="4605124"/>
          </a:xfrm>
        </p:spPr>
        <p:txBody>
          <a:bodyPr anchor="t"/>
          <a:lstStyle>
            <a:lvl1pPr marL="0" indent="0">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9" y="1944052"/>
            <a:ext cx="3932237"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5DA0695-D6D7-41A8-B90F-881E528C11D2}" type="datetime1">
              <a:rPr lang="nl-BE" smtClean="0"/>
              <a:t>23/09/2025</a:t>
            </a:fld>
            <a:endParaRPr lang="nl-BE"/>
          </a:p>
        </p:txBody>
      </p:sp>
      <p:sp>
        <p:nvSpPr>
          <p:cNvPr id="6" name="Footer Placeholder 5"/>
          <p:cNvSpPr>
            <a:spLocks noGrp="1"/>
          </p:cNvSpPr>
          <p:nvPr>
            <p:ph type="ftr" sz="quarter" idx="11"/>
          </p:nvPr>
        </p:nvSpPr>
        <p:spPr/>
        <p:txBody>
          <a:bodyPr/>
          <a:lstStyle/>
          <a:p>
            <a:r>
              <a:rPr lang="nl-BE"/>
              <a:t>Ecologiepremie Plus - demo aanvraag</a:t>
            </a:r>
          </a:p>
        </p:txBody>
      </p:sp>
      <p:sp>
        <p:nvSpPr>
          <p:cNvPr id="7" name="Slide Number Placeholder 6"/>
          <p:cNvSpPr>
            <a:spLocks noGrp="1"/>
          </p:cNvSpPr>
          <p:nvPr>
            <p:ph type="sldNum" sz="quarter" idx="12"/>
          </p:nvPr>
        </p:nvSpPr>
        <p:spPr/>
        <p:txBody>
          <a:bodyPr/>
          <a:lstStyle/>
          <a:p>
            <a:fld id="{07F1D4BE-9B7E-47D8-BF8B-FB5BDC49B24D}" type="slidenum">
              <a:rPr lang="nl-BE" smtClean="0"/>
              <a:t>‹nr.›</a:t>
            </a:fld>
            <a:endParaRPr lang="nl-BE"/>
          </a:p>
        </p:txBody>
      </p:sp>
    </p:spTree>
    <p:extLst>
      <p:ext uri="{BB962C8B-B14F-4D97-AF65-F5344CB8AC3E}">
        <p14:creationId xmlns:p14="http://schemas.microsoft.com/office/powerpoint/2010/main" val="398792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45010"/>
            <a:ext cx="10515600" cy="1252534"/>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725046"/>
            <a:ext cx="10515600" cy="41116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006163"/>
            <a:ext cx="2743200" cy="345009"/>
          </a:xfrm>
          <a:prstGeom prst="rect">
            <a:avLst/>
          </a:prstGeom>
        </p:spPr>
        <p:txBody>
          <a:bodyPr vert="horz" lIns="91440" tIns="45720" rIns="91440" bIns="45720" rtlCol="0" anchor="ctr"/>
          <a:lstStyle>
            <a:lvl1pPr algn="l">
              <a:defRPr sz="1134">
                <a:solidFill>
                  <a:schemeClr val="tx1">
                    <a:tint val="75000"/>
                  </a:schemeClr>
                </a:solidFill>
              </a:defRPr>
            </a:lvl1pPr>
          </a:lstStyle>
          <a:p>
            <a:fld id="{91C2312C-2114-4297-A409-43D571F3E936}" type="datetime1">
              <a:rPr lang="nl-BE" smtClean="0"/>
              <a:t>23/09/2025</a:t>
            </a:fld>
            <a:endParaRPr lang="nl-BE"/>
          </a:p>
        </p:txBody>
      </p:sp>
      <p:sp>
        <p:nvSpPr>
          <p:cNvPr id="5" name="Footer Placeholder 4"/>
          <p:cNvSpPr>
            <a:spLocks noGrp="1"/>
          </p:cNvSpPr>
          <p:nvPr>
            <p:ph type="ftr" sz="quarter" idx="3"/>
          </p:nvPr>
        </p:nvSpPr>
        <p:spPr>
          <a:xfrm>
            <a:off x="4038600" y="6006163"/>
            <a:ext cx="4114800" cy="345009"/>
          </a:xfrm>
          <a:prstGeom prst="rect">
            <a:avLst/>
          </a:prstGeom>
        </p:spPr>
        <p:txBody>
          <a:bodyPr vert="horz" lIns="91440" tIns="45720" rIns="91440" bIns="45720" rtlCol="0" anchor="ctr"/>
          <a:lstStyle>
            <a:lvl1pPr algn="ctr">
              <a:defRPr sz="1134">
                <a:solidFill>
                  <a:schemeClr val="tx1">
                    <a:tint val="75000"/>
                  </a:schemeClr>
                </a:solidFill>
              </a:defRPr>
            </a:lvl1pPr>
          </a:lstStyle>
          <a:p>
            <a:r>
              <a:rPr lang="nl-BE"/>
              <a:t>Ecologiepremie Plus - demo aanvraag</a:t>
            </a:r>
          </a:p>
        </p:txBody>
      </p:sp>
      <p:sp>
        <p:nvSpPr>
          <p:cNvPr id="6" name="Slide Number Placeholder 5"/>
          <p:cNvSpPr>
            <a:spLocks noGrp="1"/>
          </p:cNvSpPr>
          <p:nvPr>
            <p:ph type="sldNum" sz="quarter" idx="4"/>
          </p:nvPr>
        </p:nvSpPr>
        <p:spPr>
          <a:xfrm>
            <a:off x="8610600" y="6006163"/>
            <a:ext cx="2743200" cy="345009"/>
          </a:xfrm>
          <a:prstGeom prst="rect">
            <a:avLst/>
          </a:prstGeom>
        </p:spPr>
        <p:txBody>
          <a:bodyPr vert="horz" lIns="91440" tIns="45720" rIns="91440" bIns="45720" rtlCol="0" anchor="ctr"/>
          <a:lstStyle>
            <a:lvl1pPr algn="r">
              <a:defRPr sz="1134">
                <a:solidFill>
                  <a:schemeClr val="tx1">
                    <a:tint val="75000"/>
                  </a:schemeClr>
                </a:solidFill>
              </a:defRPr>
            </a:lvl1pPr>
          </a:lstStyle>
          <a:p>
            <a:fld id="{07F1D4BE-9B7E-47D8-BF8B-FB5BDC49B24D}" type="slidenum">
              <a:rPr lang="nl-BE" smtClean="0"/>
              <a:t>‹nr.›</a:t>
            </a:fld>
            <a:endParaRPr lang="nl-BE"/>
          </a:p>
        </p:txBody>
      </p:sp>
    </p:spTree>
    <p:extLst>
      <p:ext uri="{BB962C8B-B14F-4D97-AF65-F5344CB8AC3E}">
        <p14:creationId xmlns:p14="http://schemas.microsoft.com/office/powerpoint/2010/main" val="110444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864017"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laamseoverheid.sharepoint.com/sites/VLAIO-SP-Ecologiepremie_plus/1Communicatie/Handleiding/vlaio.be/ecologiepremie"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1.xml"/><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21.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747DD84-8D95-DFC2-E7D8-CFB5B67EEB5A}"/>
              </a:ext>
            </a:extLst>
          </p:cNvPr>
          <p:cNvPicPr>
            <a:picLocks noChangeAspect="1"/>
          </p:cNvPicPr>
          <p:nvPr/>
        </p:nvPicPr>
        <p:blipFill>
          <a:blip r:embed="rId2"/>
          <a:stretch>
            <a:fillRect/>
          </a:stretch>
        </p:blipFill>
        <p:spPr>
          <a:xfrm>
            <a:off x="0" y="192506"/>
            <a:ext cx="12192000" cy="5863108"/>
          </a:xfrm>
          <a:prstGeom prst="rect">
            <a:avLst/>
          </a:prstGeom>
        </p:spPr>
      </p:pic>
      <p:sp>
        <p:nvSpPr>
          <p:cNvPr id="3" name="AutoShape 4"/>
          <p:cNvSpPr>
            <a:spLocks noChangeArrowheads="1"/>
          </p:cNvSpPr>
          <p:nvPr/>
        </p:nvSpPr>
        <p:spPr bwMode="auto">
          <a:xfrm>
            <a:off x="7159690" y="2406316"/>
            <a:ext cx="2692800" cy="712269"/>
          </a:xfrm>
          <a:prstGeom prst="wedgeRoundRectCallout">
            <a:avLst>
              <a:gd name="adj1" fmla="val 35228"/>
              <a:gd name="adj2" fmla="val 93999"/>
              <a:gd name="adj3" fmla="val 16667"/>
            </a:avLst>
          </a:prstGeom>
          <a:solidFill>
            <a:schemeClr val="accent6">
              <a:lumMod val="40000"/>
              <a:lumOff val="60000"/>
            </a:schemeClr>
          </a:solidFill>
          <a:ln w="9525">
            <a:solidFill>
              <a:schemeClr val="tx1"/>
            </a:solidFill>
            <a:miter lim="800000"/>
            <a:headEnd/>
            <a:tailEnd/>
          </a:ln>
          <a:effectLst/>
        </p:spPr>
        <p:txBody>
          <a:bodyPr lIns="91440" tIns="45720" rIns="91440" bIns="45720" anchor="ctr"/>
          <a:lstStyle/>
          <a:p>
            <a:r>
              <a:rPr lang="nl-NL" sz="1100" dirty="0">
                <a:latin typeface="FlandersArtSans-Regular"/>
              </a:rPr>
              <a:t>Je vraagt de uitbetaling van de ecologiepremie+ aan via de roze knop op </a:t>
            </a:r>
            <a:r>
              <a:rPr lang="nl-NL" sz="1100" dirty="0">
                <a:latin typeface="FlandersArtSans-Regular"/>
                <a:hlinkClick r:id="rId3"/>
              </a:rPr>
              <a:t>vlaio.be/ecologiepremie</a:t>
            </a:r>
            <a:r>
              <a:rPr lang="nl-NL" sz="1100" dirty="0">
                <a:latin typeface="FlandersArtSans-Regular"/>
              </a:rPr>
              <a:t>.</a:t>
            </a:r>
          </a:p>
        </p:txBody>
      </p:sp>
      <p:sp>
        <p:nvSpPr>
          <p:cNvPr id="7" name="Tijdelijke aanduiding voor voettekst 6">
            <a:extLst>
              <a:ext uri="{FF2B5EF4-FFF2-40B4-BE49-F238E27FC236}">
                <a16:creationId xmlns:a16="http://schemas.microsoft.com/office/drawing/2014/main" id="{81A640FB-210A-DF13-CBB3-B1D5291D36D5}"/>
              </a:ext>
            </a:extLst>
          </p:cNvPr>
          <p:cNvSpPr>
            <a:spLocks noGrp="1"/>
          </p:cNvSpPr>
          <p:nvPr>
            <p:ph type="ftr" sz="quarter" idx="11"/>
          </p:nvPr>
        </p:nvSpPr>
        <p:spPr/>
        <p:txBody>
          <a:bodyPr/>
          <a:lstStyle/>
          <a:p>
            <a:r>
              <a:rPr lang="nl-BE"/>
              <a:t>Ecologiepremie Plus - demo aanvraag</a:t>
            </a:r>
          </a:p>
        </p:txBody>
      </p:sp>
      <p:sp>
        <p:nvSpPr>
          <p:cNvPr id="6" name="Tijdelijke aanduiding voor dianummer 5">
            <a:extLst>
              <a:ext uri="{FF2B5EF4-FFF2-40B4-BE49-F238E27FC236}">
                <a16:creationId xmlns:a16="http://schemas.microsoft.com/office/drawing/2014/main" id="{DA219B5B-87BC-CEA8-89F6-4BA93CDABC87}"/>
              </a:ext>
            </a:extLst>
          </p:cNvPr>
          <p:cNvSpPr>
            <a:spLocks noGrp="1"/>
          </p:cNvSpPr>
          <p:nvPr>
            <p:ph type="sldNum" sz="quarter" idx="12"/>
          </p:nvPr>
        </p:nvSpPr>
        <p:spPr/>
        <p:txBody>
          <a:bodyPr/>
          <a:lstStyle/>
          <a:p>
            <a:fld id="{07F1D4BE-9B7E-47D8-BF8B-FB5BDC49B24D}" type="slidenum">
              <a:rPr lang="nl-BE" smtClean="0"/>
              <a:t>1</a:t>
            </a:fld>
            <a:endParaRPr lang="nl-BE"/>
          </a:p>
        </p:txBody>
      </p:sp>
    </p:spTree>
    <p:extLst>
      <p:ext uri="{BB962C8B-B14F-4D97-AF65-F5344CB8AC3E}">
        <p14:creationId xmlns:p14="http://schemas.microsoft.com/office/powerpoint/2010/main" val="1945884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DB511E9-2574-AFB4-A460-5DF2E4F37407}"/>
              </a:ext>
            </a:extLst>
          </p:cNvPr>
          <p:cNvPicPr>
            <a:picLocks noChangeAspect="1"/>
          </p:cNvPicPr>
          <p:nvPr/>
        </p:nvPicPr>
        <p:blipFill>
          <a:blip r:embed="rId2"/>
          <a:stretch>
            <a:fillRect/>
          </a:stretch>
        </p:blipFill>
        <p:spPr>
          <a:xfrm>
            <a:off x="179169" y="0"/>
            <a:ext cx="11583404" cy="4854361"/>
          </a:xfrm>
          <a:prstGeom prst="rect">
            <a:avLst/>
          </a:prstGeom>
        </p:spPr>
      </p:pic>
      <p:sp>
        <p:nvSpPr>
          <p:cNvPr id="2" name="Tijdelijke aanduiding voor voettekst 1">
            <a:extLst>
              <a:ext uri="{FF2B5EF4-FFF2-40B4-BE49-F238E27FC236}">
                <a16:creationId xmlns:a16="http://schemas.microsoft.com/office/drawing/2014/main" id="{946C66C7-BD67-8D1B-4DA8-2C1C2657EF9E}"/>
              </a:ext>
            </a:extLst>
          </p:cNvPr>
          <p:cNvSpPr>
            <a:spLocks noGrp="1"/>
          </p:cNvSpPr>
          <p:nvPr>
            <p:ph type="ftr" sz="quarter" idx="11"/>
          </p:nvPr>
        </p:nvSpPr>
        <p:spPr/>
        <p:txBody>
          <a:bodyPr/>
          <a:lstStyle/>
          <a:p>
            <a:r>
              <a:rPr lang="nl-BE"/>
              <a:t>Ecologiepremie Plus - demo aanvraag</a:t>
            </a:r>
          </a:p>
        </p:txBody>
      </p:sp>
      <p:sp>
        <p:nvSpPr>
          <p:cNvPr id="3" name="Tijdelijke aanduiding voor dianummer 2">
            <a:extLst>
              <a:ext uri="{FF2B5EF4-FFF2-40B4-BE49-F238E27FC236}">
                <a16:creationId xmlns:a16="http://schemas.microsoft.com/office/drawing/2014/main" id="{4C183168-2DDF-075B-BC30-187F5241518F}"/>
              </a:ext>
            </a:extLst>
          </p:cNvPr>
          <p:cNvSpPr>
            <a:spLocks noGrp="1"/>
          </p:cNvSpPr>
          <p:nvPr>
            <p:ph type="sldNum" sz="quarter" idx="12"/>
          </p:nvPr>
        </p:nvSpPr>
        <p:spPr/>
        <p:txBody>
          <a:bodyPr/>
          <a:lstStyle/>
          <a:p>
            <a:fld id="{07F1D4BE-9B7E-47D8-BF8B-FB5BDC49B24D}" type="slidenum">
              <a:rPr lang="nl-BE" smtClean="0"/>
              <a:pPr/>
              <a:t>10</a:t>
            </a:fld>
            <a:endParaRPr lang="nl-BE"/>
          </a:p>
        </p:txBody>
      </p:sp>
      <p:sp>
        <p:nvSpPr>
          <p:cNvPr id="6" name="Tekstballon: rechthoek met afgeronde hoeken 5">
            <a:extLst>
              <a:ext uri="{FF2B5EF4-FFF2-40B4-BE49-F238E27FC236}">
                <a16:creationId xmlns:a16="http://schemas.microsoft.com/office/drawing/2014/main" id="{B16B0E44-508A-CA6E-2BF5-72E4EA267C01}"/>
              </a:ext>
            </a:extLst>
          </p:cNvPr>
          <p:cNvSpPr/>
          <p:nvPr/>
        </p:nvSpPr>
        <p:spPr>
          <a:xfrm>
            <a:off x="603316" y="3240086"/>
            <a:ext cx="2224726" cy="1001975"/>
          </a:xfrm>
          <a:prstGeom prst="wedgeRoundRectCallout">
            <a:avLst>
              <a:gd name="adj1" fmla="val 60575"/>
              <a:gd name="adj2" fmla="val -43592"/>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200" dirty="0">
                <a:solidFill>
                  <a:schemeClr val="tx1"/>
                </a:solidFill>
                <a:latin typeface="FlandersArtSans-Regular" panose="00000500000000000000" pitchFamily="2" charset="0"/>
              </a:rPr>
              <a:t>Volg de instructies om het rekeningnummer te wijzigen. Hierna kan u de uitbetalingsprocedure hervatten.</a:t>
            </a:r>
            <a:endParaRPr lang="nl-BE" sz="1200" dirty="0">
              <a:solidFill>
                <a:schemeClr val="tx1"/>
              </a:solidFill>
              <a:latin typeface="FlandersArtSans-Regular" panose="00000500000000000000" pitchFamily="2" charset="0"/>
            </a:endParaRPr>
          </a:p>
        </p:txBody>
      </p:sp>
    </p:spTree>
    <p:extLst>
      <p:ext uri="{BB962C8B-B14F-4D97-AF65-F5344CB8AC3E}">
        <p14:creationId xmlns:p14="http://schemas.microsoft.com/office/powerpoint/2010/main" val="13526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3835164" y="1499748"/>
            <a:ext cx="1811650" cy="204777"/>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11</a:t>
            </a:fld>
            <a:endParaRPr lang="nl-BE"/>
          </a:p>
        </p:txBody>
      </p:sp>
      <p:pic>
        <p:nvPicPr>
          <p:cNvPr id="19" name="Afbeelding 18">
            <a:extLst>
              <a:ext uri="{FF2B5EF4-FFF2-40B4-BE49-F238E27FC236}">
                <a16:creationId xmlns:a16="http://schemas.microsoft.com/office/drawing/2014/main" id="{AF18F6C5-F035-30BE-C654-2A93A2E573FD}"/>
              </a:ext>
            </a:extLst>
          </p:cNvPr>
          <p:cNvPicPr>
            <a:picLocks noChangeAspect="1"/>
          </p:cNvPicPr>
          <p:nvPr/>
        </p:nvPicPr>
        <p:blipFill>
          <a:blip r:embed="rId2"/>
          <a:stretch>
            <a:fillRect/>
          </a:stretch>
        </p:blipFill>
        <p:spPr>
          <a:xfrm>
            <a:off x="3002455" y="1824749"/>
            <a:ext cx="2674840" cy="250978"/>
          </a:xfrm>
          <a:prstGeom prst="rect">
            <a:avLst/>
          </a:prstGeom>
        </p:spPr>
      </p:pic>
      <p:pic>
        <p:nvPicPr>
          <p:cNvPr id="21" name="Afbeelding 20">
            <a:extLst>
              <a:ext uri="{FF2B5EF4-FFF2-40B4-BE49-F238E27FC236}">
                <a16:creationId xmlns:a16="http://schemas.microsoft.com/office/drawing/2014/main" id="{535BC904-4BAB-6F23-AD2F-1BAC2C667F81}"/>
              </a:ext>
            </a:extLst>
          </p:cNvPr>
          <p:cNvPicPr>
            <a:picLocks/>
          </p:cNvPicPr>
          <p:nvPr/>
        </p:nvPicPr>
        <p:blipFill>
          <a:blip r:embed="rId2"/>
          <a:stretch>
            <a:fillRect/>
          </a:stretch>
        </p:blipFill>
        <p:spPr>
          <a:xfrm>
            <a:off x="5514606" y="3565609"/>
            <a:ext cx="828000" cy="162288"/>
          </a:xfrm>
          <a:prstGeom prst="rect">
            <a:avLst/>
          </a:prstGeom>
        </p:spPr>
      </p:pic>
      <p:sp>
        <p:nvSpPr>
          <p:cNvPr id="23" name="AutoShape 6">
            <a:extLst>
              <a:ext uri="{FF2B5EF4-FFF2-40B4-BE49-F238E27FC236}">
                <a16:creationId xmlns:a16="http://schemas.microsoft.com/office/drawing/2014/main" id="{B75F034A-F97F-B865-8E93-F9650617F949}"/>
              </a:ext>
            </a:extLst>
          </p:cNvPr>
          <p:cNvSpPr>
            <a:spLocks noChangeArrowheads="1"/>
          </p:cNvSpPr>
          <p:nvPr/>
        </p:nvSpPr>
        <p:spPr bwMode="auto">
          <a:xfrm>
            <a:off x="3128453" y="3401312"/>
            <a:ext cx="6410961" cy="2402103"/>
          </a:xfrm>
          <a:prstGeom prst="wedgeRoundRectCallout">
            <a:avLst>
              <a:gd name="adj1" fmla="val -49641"/>
              <a:gd name="adj2" fmla="val 29684"/>
              <a:gd name="adj3" fmla="val 16667"/>
            </a:avLst>
          </a:prstGeom>
          <a:solidFill>
            <a:schemeClr val="accent6">
              <a:lumMod val="40000"/>
              <a:lumOff val="60000"/>
            </a:schemeClr>
          </a:solidFill>
          <a:ln w="9525">
            <a:solidFill>
              <a:schemeClr val="tx1"/>
            </a:solidFill>
            <a:miter lim="800000"/>
            <a:headEnd/>
            <a:tailEnd/>
          </a:ln>
          <a:effectLst/>
        </p:spPr>
        <p:txBody>
          <a:bodyPr lIns="91440" tIns="45720" rIns="91440" bIns="45720" anchor="ctr"/>
          <a:lstStyle/>
          <a:p>
            <a:r>
              <a:rPr lang="nl-NL" sz="1400" b="1" dirty="0">
                <a:latin typeface="FlandersArtSans-Regular" panose="00000500000000000000" pitchFamily="2" charset="0"/>
              </a:rPr>
              <a:t>Optie 1: de investeringen zijn voor minstens 30% uitgevoerd.</a:t>
            </a:r>
          </a:p>
          <a:p>
            <a:endParaRPr lang="nl-NL" sz="1400" dirty="0">
              <a:latin typeface="FlandersArtSans-Regular" panose="00000500000000000000" pitchFamily="2" charset="0"/>
            </a:endParaRPr>
          </a:p>
          <a:p>
            <a:r>
              <a:rPr lang="nl-NL" sz="1400" dirty="0">
                <a:latin typeface="FlandersArtSans-Regular"/>
              </a:rPr>
              <a:t>Het  investeringsprogramma is gedeeltelijk gerealiseerd. De eerste schijf van 30% kan worden uitbetaald nadat er voor 30% van de gesteunde investeringen werden aangetoond. Deze investeringen moeten worden aangetoond op basis van volgende documenten:</a:t>
            </a:r>
          </a:p>
          <a:p>
            <a:pPr marL="285750" indent="-285750">
              <a:buFont typeface="FlandersArtSans-Regular" panose="00000500000000000000" pitchFamily="2" charset="0"/>
              <a:buChar char="−"/>
            </a:pPr>
            <a:r>
              <a:rPr lang="nl-NL" sz="1400" dirty="0">
                <a:latin typeface="FlandersArtSans-Regular" panose="00000500000000000000" pitchFamily="2" charset="0"/>
              </a:rPr>
              <a:t>de facturen voor de aankopen </a:t>
            </a:r>
          </a:p>
          <a:p>
            <a:pPr marL="285750" indent="-285750">
              <a:buFont typeface="FlandersArtSans-Regular" panose="00000500000000000000" pitchFamily="2" charset="0"/>
              <a:buChar char="−"/>
            </a:pPr>
            <a:r>
              <a:rPr lang="nl-NL" sz="1400" dirty="0">
                <a:latin typeface="FlandersArtSans-Regular" panose="00000500000000000000" pitchFamily="2" charset="0"/>
              </a:rPr>
              <a:t>bij financiële leasing de getekende leasingovereenkomst</a:t>
            </a:r>
          </a:p>
          <a:p>
            <a:pPr marL="285750" indent="-285750">
              <a:buFont typeface="FlandersArtSans-Regular" panose="00000500000000000000" pitchFamily="2" charset="0"/>
              <a:buChar char="−"/>
            </a:pPr>
            <a:r>
              <a:rPr lang="nl-NL" sz="1400" dirty="0">
                <a:latin typeface="FlandersArtSans-Regular" panose="00000500000000000000" pitchFamily="2" charset="0"/>
              </a:rPr>
              <a:t>het bewijs van activering: de afschrijvingstabellen of een uittreksel uit de grootboekrekeningen.</a:t>
            </a:r>
          </a:p>
        </p:txBody>
      </p:sp>
      <p:sp>
        <p:nvSpPr>
          <p:cNvPr id="24" name="AutoShape 6">
            <a:extLst>
              <a:ext uri="{FF2B5EF4-FFF2-40B4-BE49-F238E27FC236}">
                <a16:creationId xmlns:a16="http://schemas.microsoft.com/office/drawing/2014/main" id="{7B735FAD-DCD5-4999-0AD2-85EBFDAD4D3D}"/>
              </a:ext>
            </a:extLst>
          </p:cNvPr>
          <p:cNvSpPr>
            <a:spLocks noChangeArrowheads="1"/>
          </p:cNvSpPr>
          <p:nvPr/>
        </p:nvSpPr>
        <p:spPr bwMode="auto">
          <a:xfrm>
            <a:off x="3128453" y="2286893"/>
            <a:ext cx="6410961" cy="934585"/>
          </a:xfrm>
          <a:prstGeom prst="wedgeRoundRectCallout">
            <a:avLst>
              <a:gd name="adj1" fmla="val -43247"/>
              <a:gd name="adj2" fmla="val 15064"/>
              <a:gd name="adj3" fmla="val 16667"/>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prstClr val="black"/>
                </a:solidFill>
                <a:latin typeface="FlandersArtSans-Regular" panose="00000500000000000000" pitchFamily="2" charset="0"/>
              </a:rPr>
              <a:t>Opgelet! </a:t>
            </a:r>
            <a:r>
              <a:rPr lang="nl-NL" sz="1400" dirty="0">
                <a:solidFill>
                  <a:prstClr val="black"/>
                </a:solidFill>
                <a:latin typeface="FlandersArtSans-Regular" panose="00000500000000000000" pitchFamily="2" charset="0"/>
              </a:rPr>
              <a:t>– Zijn de investeringen reeds voor 60% gerealiseerd, dan kan je meteen de uitbetaling van de eerste en tweede schijf samen aanvragen. Ga hiervoor naar </a:t>
            </a:r>
            <a:r>
              <a:rPr lang="nl-NL" sz="1400" dirty="0">
                <a:solidFill>
                  <a:prstClr val="black"/>
                </a:solidFill>
                <a:latin typeface="FlandersArtSans-Regular" panose="00000500000000000000" pitchFamily="2" charset="0"/>
                <a:hlinkClick r:id="rId3" action="ppaction://hlinksldjump"/>
              </a:rPr>
              <a:t>dia 16</a:t>
            </a:r>
            <a:r>
              <a:rPr lang="nl-NL" sz="1400" dirty="0">
                <a:solidFill>
                  <a:prstClr val="black"/>
                </a:solidFill>
                <a:latin typeface="FlandersArtSans-Regular" panose="00000500000000000000" pitchFamily="2" charset="0"/>
              </a:rPr>
              <a:t>.</a:t>
            </a:r>
          </a:p>
        </p:txBody>
      </p:sp>
      <p:pic>
        <p:nvPicPr>
          <p:cNvPr id="4" name="Afbeelding 3">
            <a:extLst>
              <a:ext uri="{FF2B5EF4-FFF2-40B4-BE49-F238E27FC236}">
                <a16:creationId xmlns:a16="http://schemas.microsoft.com/office/drawing/2014/main" id="{9ADB749A-EDDE-A064-FC74-62D7860EBB07}"/>
              </a:ext>
            </a:extLst>
          </p:cNvPr>
          <p:cNvPicPr>
            <a:picLocks noChangeAspect="1"/>
          </p:cNvPicPr>
          <p:nvPr/>
        </p:nvPicPr>
        <p:blipFill>
          <a:blip r:embed="rId4"/>
          <a:stretch>
            <a:fillRect/>
          </a:stretch>
        </p:blipFill>
        <p:spPr>
          <a:xfrm>
            <a:off x="0" y="-6520"/>
            <a:ext cx="12192000" cy="1771157"/>
          </a:xfrm>
          <a:prstGeom prst="rect">
            <a:avLst/>
          </a:prstGeom>
        </p:spPr>
      </p:pic>
    </p:spTree>
    <p:extLst>
      <p:ext uri="{BB962C8B-B14F-4D97-AF65-F5344CB8AC3E}">
        <p14:creationId xmlns:p14="http://schemas.microsoft.com/office/powerpoint/2010/main" val="1276091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E92432D-4D16-61D2-DD00-0E31A0990052}"/>
              </a:ext>
            </a:extLst>
          </p:cNvPr>
          <p:cNvPicPr>
            <a:picLocks noChangeAspect="1"/>
          </p:cNvPicPr>
          <p:nvPr/>
        </p:nvPicPr>
        <p:blipFill>
          <a:blip r:embed="rId2"/>
          <a:stretch>
            <a:fillRect/>
          </a:stretch>
        </p:blipFill>
        <p:spPr>
          <a:xfrm>
            <a:off x="2578890" y="1450404"/>
            <a:ext cx="8111324" cy="4554986"/>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dirty="0"/>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12</a:t>
            </a:fld>
            <a:endParaRPr lang="nl-BE"/>
          </a:p>
        </p:txBody>
      </p:sp>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14620" y="3583897"/>
            <a:ext cx="2113572" cy="805544"/>
          </a:xfrm>
          <a:prstGeom prst="wedgeRoundRectCallout">
            <a:avLst>
              <a:gd name="adj1" fmla="val 75904"/>
              <a:gd name="adj2" fmla="val 107252"/>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Duid optie 1 aan wanneer de investeringen voor minstens 30% zijn uitgevoerd.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4704260" y="5546491"/>
            <a:ext cx="2113571" cy="455318"/>
          </a:xfrm>
          <a:prstGeom prst="wedgeRoundRectCallout">
            <a:avLst>
              <a:gd name="adj1" fmla="val -69939"/>
              <a:gd name="adj2" fmla="val 6759"/>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Klik op “Bevestig”.</a:t>
            </a:r>
          </a:p>
        </p:txBody>
      </p:sp>
      <p:pic>
        <p:nvPicPr>
          <p:cNvPr id="13" name="Afbeelding 12">
            <a:extLst>
              <a:ext uri="{FF2B5EF4-FFF2-40B4-BE49-F238E27FC236}">
                <a16:creationId xmlns:a16="http://schemas.microsoft.com/office/drawing/2014/main" id="{1060F18A-D5AC-1941-4C53-6851FECE8465}"/>
              </a:ext>
            </a:extLst>
          </p:cNvPr>
          <p:cNvPicPr>
            <a:picLocks noChangeAspect="1"/>
          </p:cNvPicPr>
          <p:nvPr/>
        </p:nvPicPr>
        <p:blipFill>
          <a:blip r:embed="rId3"/>
          <a:stretch>
            <a:fillRect/>
          </a:stretch>
        </p:blipFill>
        <p:spPr>
          <a:xfrm>
            <a:off x="5192086" y="3462342"/>
            <a:ext cx="620058" cy="265555"/>
          </a:xfrm>
          <a:prstGeom prst="rect">
            <a:avLst/>
          </a:prstGeom>
        </p:spPr>
      </p:pic>
      <p:pic>
        <p:nvPicPr>
          <p:cNvPr id="15" name="Afbeelding 14">
            <a:extLst>
              <a:ext uri="{FF2B5EF4-FFF2-40B4-BE49-F238E27FC236}">
                <a16:creationId xmlns:a16="http://schemas.microsoft.com/office/drawing/2014/main" id="{10BB19E5-84FF-3054-BB76-1D85A2348C4D}"/>
              </a:ext>
            </a:extLst>
          </p:cNvPr>
          <p:cNvPicPr>
            <a:picLocks noChangeAspect="1"/>
          </p:cNvPicPr>
          <p:nvPr/>
        </p:nvPicPr>
        <p:blipFill>
          <a:blip r:embed="rId3"/>
          <a:stretch>
            <a:fillRect/>
          </a:stretch>
        </p:blipFill>
        <p:spPr>
          <a:xfrm>
            <a:off x="6180324" y="3382362"/>
            <a:ext cx="851576" cy="345535"/>
          </a:xfrm>
          <a:prstGeom prst="rect">
            <a:avLst/>
          </a:prstGeom>
        </p:spPr>
      </p:pic>
      <p:pic>
        <p:nvPicPr>
          <p:cNvPr id="2" name="Afbeelding 1">
            <a:extLst>
              <a:ext uri="{FF2B5EF4-FFF2-40B4-BE49-F238E27FC236}">
                <a16:creationId xmlns:a16="http://schemas.microsoft.com/office/drawing/2014/main" id="{6208ED34-19A5-E745-F8DD-05799E94CD2E}"/>
              </a:ext>
            </a:extLst>
          </p:cNvPr>
          <p:cNvPicPr>
            <a:picLocks noChangeAspect="1"/>
          </p:cNvPicPr>
          <p:nvPr/>
        </p:nvPicPr>
        <p:blipFill>
          <a:blip r:embed="rId4"/>
          <a:stretch>
            <a:fillRect/>
          </a:stretch>
        </p:blipFill>
        <p:spPr>
          <a:xfrm>
            <a:off x="0" y="-183670"/>
            <a:ext cx="12192000" cy="1771157"/>
          </a:xfrm>
          <a:prstGeom prst="rect">
            <a:avLst/>
          </a:prstGeom>
        </p:spPr>
      </p:pic>
    </p:spTree>
    <p:extLst>
      <p:ext uri="{BB962C8B-B14F-4D97-AF65-F5344CB8AC3E}">
        <p14:creationId xmlns:p14="http://schemas.microsoft.com/office/powerpoint/2010/main" val="85615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2C6903F7-B3D9-85FD-D3FA-7714E21ABDEF}"/>
              </a:ext>
            </a:extLst>
          </p:cNvPr>
          <p:cNvPicPr>
            <a:picLocks noChangeAspect="1"/>
          </p:cNvPicPr>
          <p:nvPr/>
        </p:nvPicPr>
        <p:blipFill>
          <a:blip r:embed="rId2"/>
          <a:stretch>
            <a:fillRect/>
          </a:stretch>
        </p:blipFill>
        <p:spPr>
          <a:xfrm>
            <a:off x="2430470" y="1357774"/>
            <a:ext cx="7412798" cy="3480679"/>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13</a:t>
            </a:fld>
            <a:endParaRPr lang="nl-BE"/>
          </a:p>
        </p:txBody>
      </p:sp>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14618" y="2017403"/>
            <a:ext cx="2187147" cy="1615405"/>
          </a:xfrm>
          <a:prstGeom prst="wedgeRoundRectCallout">
            <a:avLst>
              <a:gd name="adj1" fmla="val 68134"/>
              <a:gd name="adj2" fmla="val 2006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Vul de datum van de eerste (voorschot)factuur in of de datum van ondertekening van de financiële leasingsovereenkomst die betrekking heeft op de gesteunde investering.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3949724" y="4221018"/>
            <a:ext cx="2187145" cy="378691"/>
          </a:xfrm>
          <a:prstGeom prst="wedgeRoundRectCallout">
            <a:avLst>
              <a:gd name="adj1" fmla="val -51067"/>
              <a:gd name="adj2" fmla="val -154228"/>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Klik op “Ga verder”. </a:t>
            </a:r>
          </a:p>
        </p:txBody>
      </p:sp>
      <p:pic>
        <p:nvPicPr>
          <p:cNvPr id="2" name="Afbeelding 1">
            <a:extLst>
              <a:ext uri="{FF2B5EF4-FFF2-40B4-BE49-F238E27FC236}">
                <a16:creationId xmlns:a16="http://schemas.microsoft.com/office/drawing/2014/main" id="{B09266D3-551D-5EF4-4973-90AF8CAB88CA}"/>
              </a:ext>
            </a:extLst>
          </p:cNvPr>
          <p:cNvPicPr>
            <a:picLocks noChangeAspect="1"/>
          </p:cNvPicPr>
          <p:nvPr/>
        </p:nvPicPr>
        <p:blipFill>
          <a:blip r:embed="rId3"/>
          <a:stretch>
            <a:fillRect/>
          </a:stretch>
        </p:blipFill>
        <p:spPr>
          <a:xfrm>
            <a:off x="0" y="-299797"/>
            <a:ext cx="12192000" cy="1771157"/>
          </a:xfrm>
          <a:prstGeom prst="rect">
            <a:avLst/>
          </a:prstGeom>
        </p:spPr>
      </p:pic>
    </p:spTree>
    <p:extLst>
      <p:ext uri="{BB962C8B-B14F-4D97-AF65-F5344CB8AC3E}">
        <p14:creationId xmlns:p14="http://schemas.microsoft.com/office/powerpoint/2010/main" val="129987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421FC89-471E-6E7D-49BF-89CF3C57955E}"/>
              </a:ext>
            </a:extLst>
          </p:cNvPr>
          <p:cNvPicPr>
            <a:picLocks noChangeAspect="1"/>
          </p:cNvPicPr>
          <p:nvPr/>
        </p:nvPicPr>
        <p:blipFill>
          <a:blip r:embed="rId2"/>
          <a:stretch>
            <a:fillRect/>
          </a:stretch>
        </p:blipFill>
        <p:spPr>
          <a:xfrm>
            <a:off x="2373744" y="1310832"/>
            <a:ext cx="7295611" cy="3858510"/>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14</a:t>
            </a:fld>
            <a:endParaRPr lang="nl-BE"/>
          </a:p>
        </p:txBody>
      </p:sp>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14619" y="2964873"/>
            <a:ext cx="2009746" cy="443346"/>
          </a:xfrm>
          <a:prstGeom prst="wedgeRoundRectCallout">
            <a:avLst>
              <a:gd name="adj1" fmla="val 67837"/>
              <a:gd name="adj2" fmla="val 29668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Laad de bewijsstukken op.</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4221019" y="5440218"/>
            <a:ext cx="2678545" cy="345009"/>
          </a:xfrm>
          <a:prstGeom prst="wedgeRoundRectCallout">
            <a:avLst>
              <a:gd name="adj1" fmla="val -65825"/>
              <a:gd name="adj2" fmla="val -170577"/>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Klik op “Ga verder”. </a:t>
            </a:r>
          </a:p>
        </p:txBody>
      </p:sp>
      <p:pic>
        <p:nvPicPr>
          <p:cNvPr id="2" name="Afbeelding 1">
            <a:extLst>
              <a:ext uri="{FF2B5EF4-FFF2-40B4-BE49-F238E27FC236}">
                <a16:creationId xmlns:a16="http://schemas.microsoft.com/office/drawing/2014/main" id="{082F2047-4799-6BE2-B8BD-56EABF30F53C}"/>
              </a:ext>
            </a:extLst>
          </p:cNvPr>
          <p:cNvPicPr>
            <a:picLocks noChangeAspect="1"/>
          </p:cNvPicPr>
          <p:nvPr/>
        </p:nvPicPr>
        <p:blipFill>
          <a:blip r:embed="rId3"/>
          <a:stretch>
            <a:fillRect/>
          </a:stretch>
        </p:blipFill>
        <p:spPr>
          <a:xfrm>
            <a:off x="0" y="-270471"/>
            <a:ext cx="12192000" cy="1771157"/>
          </a:xfrm>
          <a:prstGeom prst="rect">
            <a:avLst/>
          </a:prstGeom>
        </p:spPr>
      </p:pic>
    </p:spTree>
    <p:extLst>
      <p:ext uri="{BB962C8B-B14F-4D97-AF65-F5344CB8AC3E}">
        <p14:creationId xmlns:p14="http://schemas.microsoft.com/office/powerpoint/2010/main" val="48667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67FE3D8-7062-C391-D4AF-EAF903CEE5A0}"/>
              </a:ext>
            </a:extLst>
          </p:cNvPr>
          <p:cNvPicPr>
            <a:picLocks noChangeAspect="1"/>
          </p:cNvPicPr>
          <p:nvPr/>
        </p:nvPicPr>
        <p:blipFill>
          <a:blip r:embed="rId2"/>
          <a:stretch>
            <a:fillRect/>
          </a:stretch>
        </p:blipFill>
        <p:spPr>
          <a:xfrm>
            <a:off x="2419927" y="1521108"/>
            <a:ext cx="7235471" cy="3383401"/>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15</a:t>
            </a:fld>
            <a:endParaRPr lang="nl-BE"/>
          </a:p>
        </p:txBody>
      </p:sp>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85122" y="2341867"/>
            <a:ext cx="2187147" cy="715965"/>
          </a:xfrm>
          <a:prstGeom prst="wedgeRoundRectCallout">
            <a:avLst>
              <a:gd name="adj1" fmla="val 59133"/>
              <a:gd name="adj2" fmla="val 20835"/>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De ontvangst van de aanvraag tot uitbetaling wordt hier bevestigd.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3382937" y="3685310"/>
            <a:ext cx="2187145" cy="295564"/>
          </a:xfrm>
          <a:prstGeom prst="wedgeRoundRectCallout">
            <a:avLst>
              <a:gd name="adj1" fmla="val -54023"/>
              <a:gd name="adj2" fmla="val -144435"/>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a:latin typeface="FlandersArtSans-Regular" panose="00000500000000000000" pitchFamily="2" charset="0"/>
              </a:rPr>
              <a:t>2. Klik op “Ga verder”. </a:t>
            </a:r>
          </a:p>
        </p:txBody>
      </p:sp>
      <p:pic>
        <p:nvPicPr>
          <p:cNvPr id="2" name="Afbeelding 1">
            <a:extLst>
              <a:ext uri="{FF2B5EF4-FFF2-40B4-BE49-F238E27FC236}">
                <a16:creationId xmlns:a16="http://schemas.microsoft.com/office/drawing/2014/main" id="{0C11402A-6C9F-20E7-BB40-E6D39B5DF34B}"/>
              </a:ext>
            </a:extLst>
          </p:cNvPr>
          <p:cNvPicPr>
            <a:picLocks noChangeAspect="1"/>
          </p:cNvPicPr>
          <p:nvPr/>
        </p:nvPicPr>
        <p:blipFill>
          <a:blip r:embed="rId3"/>
          <a:stretch>
            <a:fillRect/>
          </a:stretch>
        </p:blipFill>
        <p:spPr>
          <a:xfrm>
            <a:off x="0" y="-195491"/>
            <a:ext cx="12192000" cy="1771157"/>
          </a:xfrm>
          <a:prstGeom prst="rect">
            <a:avLst/>
          </a:prstGeom>
        </p:spPr>
      </p:pic>
    </p:spTree>
    <p:extLst>
      <p:ext uri="{BB962C8B-B14F-4D97-AF65-F5344CB8AC3E}">
        <p14:creationId xmlns:p14="http://schemas.microsoft.com/office/powerpoint/2010/main" val="273213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16</a:t>
            </a:fld>
            <a:endParaRPr lang="nl-BE"/>
          </a:p>
        </p:txBody>
      </p:sp>
      <p:pic>
        <p:nvPicPr>
          <p:cNvPr id="21" name="Afbeelding 20">
            <a:extLst>
              <a:ext uri="{FF2B5EF4-FFF2-40B4-BE49-F238E27FC236}">
                <a16:creationId xmlns:a16="http://schemas.microsoft.com/office/drawing/2014/main" id="{535BC904-4BAB-6F23-AD2F-1BAC2C667F81}"/>
              </a:ext>
            </a:extLst>
          </p:cNvPr>
          <p:cNvPicPr>
            <a:picLocks/>
          </p:cNvPicPr>
          <p:nvPr/>
        </p:nvPicPr>
        <p:blipFill>
          <a:blip r:embed="rId2"/>
          <a:stretch>
            <a:fillRect/>
          </a:stretch>
        </p:blipFill>
        <p:spPr>
          <a:xfrm>
            <a:off x="5514606" y="3565609"/>
            <a:ext cx="828000" cy="162288"/>
          </a:xfrm>
          <a:prstGeom prst="rect">
            <a:avLst/>
          </a:prstGeom>
        </p:spPr>
      </p:pic>
      <p:sp>
        <p:nvSpPr>
          <p:cNvPr id="23" name="AutoShape 6">
            <a:extLst>
              <a:ext uri="{FF2B5EF4-FFF2-40B4-BE49-F238E27FC236}">
                <a16:creationId xmlns:a16="http://schemas.microsoft.com/office/drawing/2014/main" id="{B75F034A-F97F-B865-8E93-F9650617F949}"/>
              </a:ext>
            </a:extLst>
          </p:cNvPr>
          <p:cNvSpPr>
            <a:spLocks noChangeArrowheads="1"/>
          </p:cNvSpPr>
          <p:nvPr/>
        </p:nvSpPr>
        <p:spPr bwMode="auto">
          <a:xfrm>
            <a:off x="3128453" y="3401312"/>
            <a:ext cx="6410961" cy="2402103"/>
          </a:xfrm>
          <a:prstGeom prst="wedgeRoundRectCallout">
            <a:avLst>
              <a:gd name="adj1" fmla="val -49641"/>
              <a:gd name="adj2" fmla="val 2968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NL" sz="1400" b="1" dirty="0">
                <a:latin typeface="FlandersArtSans-Regular" panose="00000500000000000000" pitchFamily="2" charset="0"/>
              </a:rPr>
              <a:t>Optie 2: de investeringen zijn voor minstens 60% uitgevoerd.</a:t>
            </a:r>
          </a:p>
          <a:p>
            <a:endParaRPr lang="nl-NL" sz="1400" dirty="0">
              <a:latin typeface="FlandersArtSans-Regular" panose="00000500000000000000" pitchFamily="2" charset="0"/>
            </a:endParaRPr>
          </a:p>
          <a:p>
            <a:r>
              <a:rPr lang="nl-NL" sz="1400" dirty="0">
                <a:latin typeface="FlandersArtSans-Regular" panose="00000500000000000000" pitchFamily="2" charset="0"/>
              </a:rPr>
              <a:t>Het  investeringsproject is gedeeltelijk gerealiseerd. De tweede schijf van 30% kan worden uitbetaald nadat er voor 60% gesteunde investeringen werden aangetoond. Deze investeringen moeten worden aangetoond op basis van volgende documenten:</a:t>
            </a:r>
          </a:p>
          <a:p>
            <a:pPr marL="285750" indent="-285750">
              <a:buFont typeface="FlandersArtSans-Regular" panose="00000500000000000000" pitchFamily="2" charset="0"/>
              <a:buChar char="−"/>
            </a:pPr>
            <a:r>
              <a:rPr lang="nl-NL" sz="1400" dirty="0">
                <a:latin typeface="FlandersArtSans-Regular" panose="00000500000000000000" pitchFamily="2" charset="0"/>
              </a:rPr>
              <a:t>de facturen voor de aankopen </a:t>
            </a:r>
          </a:p>
          <a:p>
            <a:pPr marL="285750" indent="-285750">
              <a:buFont typeface="FlandersArtSans-Regular" panose="00000500000000000000" pitchFamily="2" charset="0"/>
              <a:buChar char="−"/>
            </a:pPr>
            <a:r>
              <a:rPr lang="nl-NL" sz="1400" dirty="0">
                <a:latin typeface="FlandersArtSans-Regular" panose="00000500000000000000" pitchFamily="2" charset="0"/>
              </a:rPr>
              <a:t>bij financiële leasing de getekende leasingovereenkomst</a:t>
            </a:r>
          </a:p>
          <a:p>
            <a:pPr marL="285750" indent="-285750">
              <a:buFont typeface="FlandersArtSans-Regular" panose="00000500000000000000" pitchFamily="2" charset="0"/>
              <a:buChar char="−"/>
            </a:pPr>
            <a:r>
              <a:rPr lang="nl-NL" sz="1400" dirty="0">
                <a:latin typeface="FlandersArtSans-Regular" panose="00000500000000000000" pitchFamily="2" charset="0"/>
              </a:rPr>
              <a:t>het bewijs van activering: de afschrijvingstabellen of een uittreksel uit de grootboekrekeningen;</a:t>
            </a:r>
          </a:p>
          <a:p>
            <a:pPr marL="285750" indent="-285750">
              <a:buFont typeface="FlandersArtSans-Regular" panose="00000500000000000000" pitchFamily="2" charset="0"/>
              <a:buChar char="−"/>
            </a:pPr>
            <a:r>
              <a:rPr lang="nl-NL" sz="1400" dirty="0">
                <a:latin typeface="FlandersArtSans-Regular" panose="00000500000000000000" pitchFamily="2" charset="0"/>
              </a:rPr>
              <a:t>een bankafschrift als bewijs van betaling</a:t>
            </a:r>
          </a:p>
        </p:txBody>
      </p:sp>
      <p:sp>
        <p:nvSpPr>
          <p:cNvPr id="24" name="AutoShape 6">
            <a:extLst>
              <a:ext uri="{FF2B5EF4-FFF2-40B4-BE49-F238E27FC236}">
                <a16:creationId xmlns:a16="http://schemas.microsoft.com/office/drawing/2014/main" id="{7B735FAD-DCD5-4999-0AD2-85EBFDAD4D3D}"/>
              </a:ext>
            </a:extLst>
          </p:cNvPr>
          <p:cNvSpPr>
            <a:spLocks noChangeArrowheads="1"/>
          </p:cNvSpPr>
          <p:nvPr/>
        </p:nvSpPr>
        <p:spPr bwMode="auto">
          <a:xfrm>
            <a:off x="3128453" y="2286893"/>
            <a:ext cx="6410961" cy="934585"/>
          </a:xfrm>
          <a:prstGeom prst="wedgeRoundRectCallout">
            <a:avLst>
              <a:gd name="adj1" fmla="val -43247"/>
              <a:gd name="adj2" fmla="val 15064"/>
              <a:gd name="adj3" fmla="val 16667"/>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prstClr val="black"/>
                </a:solidFill>
                <a:latin typeface="FlandersArtSans-Regular" panose="00000500000000000000" pitchFamily="2" charset="0"/>
              </a:rPr>
              <a:t>Opgelet! </a:t>
            </a:r>
            <a:r>
              <a:rPr lang="nl-NL" sz="1400" dirty="0">
                <a:solidFill>
                  <a:prstClr val="black"/>
                </a:solidFill>
                <a:latin typeface="FlandersArtSans-Regular" panose="00000500000000000000" pitchFamily="2" charset="0"/>
              </a:rPr>
              <a:t>– Zijn de investeringen volledig gerealiseerd, dan kan je meteen de uitbetaling van de eerste, tweede en derde schijf samen aanvragen. Ga hiervoor naar </a:t>
            </a:r>
            <a:r>
              <a:rPr lang="nl-NL" sz="1400" dirty="0">
                <a:solidFill>
                  <a:prstClr val="black"/>
                </a:solidFill>
                <a:latin typeface="FlandersArtSans-Regular" panose="00000500000000000000" pitchFamily="2" charset="0"/>
                <a:hlinkClick r:id="rId3" action="ppaction://hlinksldjump"/>
              </a:rPr>
              <a:t>dia 26</a:t>
            </a:r>
            <a:r>
              <a:rPr lang="nl-NL" sz="1400" dirty="0">
                <a:solidFill>
                  <a:prstClr val="black"/>
                </a:solidFill>
                <a:latin typeface="FlandersArtSans-Regular" panose="00000500000000000000" pitchFamily="2" charset="0"/>
              </a:rPr>
              <a:t>.</a:t>
            </a:r>
          </a:p>
        </p:txBody>
      </p:sp>
      <p:pic>
        <p:nvPicPr>
          <p:cNvPr id="2" name="Afbeelding 1">
            <a:extLst>
              <a:ext uri="{FF2B5EF4-FFF2-40B4-BE49-F238E27FC236}">
                <a16:creationId xmlns:a16="http://schemas.microsoft.com/office/drawing/2014/main" id="{558B16C2-CAFF-11FD-794C-D01F984409B6}"/>
              </a:ext>
            </a:extLst>
          </p:cNvPr>
          <p:cNvPicPr>
            <a:picLocks noChangeAspect="1"/>
          </p:cNvPicPr>
          <p:nvPr/>
        </p:nvPicPr>
        <p:blipFill>
          <a:blip r:embed="rId4"/>
          <a:stretch>
            <a:fillRect/>
          </a:stretch>
        </p:blipFill>
        <p:spPr>
          <a:xfrm>
            <a:off x="0" y="0"/>
            <a:ext cx="12192000" cy="1771157"/>
          </a:xfrm>
          <a:prstGeom prst="rect">
            <a:avLst/>
          </a:prstGeom>
        </p:spPr>
      </p:pic>
    </p:spTree>
    <p:extLst>
      <p:ext uri="{BB962C8B-B14F-4D97-AF65-F5344CB8AC3E}">
        <p14:creationId xmlns:p14="http://schemas.microsoft.com/office/powerpoint/2010/main" val="95448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E7F5804E-D289-8422-0C8E-9CF46A03AC80}"/>
              </a:ext>
            </a:extLst>
          </p:cNvPr>
          <p:cNvPicPr>
            <a:picLocks noChangeAspect="1"/>
          </p:cNvPicPr>
          <p:nvPr/>
        </p:nvPicPr>
        <p:blipFill>
          <a:blip r:embed="rId2"/>
          <a:stretch>
            <a:fillRect/>
          </a:stretch>
        </p:blipFill>
        <p:spPr>
          <a:xfrm>
            <a:off x="2352250" y="1422834"/>
            <a:ext cx="8111324" cy="4554986"/>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17</a:t>
            </a:fld>
            <a:endParaRPr lang="nl-BE"/>
          </a:p>
        </p:txBody>
      </p:sp>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14620" y="3583897"/>
            <a:ext cx="2113572" cy="805544"/>
          </a:xfrm>
          <a:prstGeom prst="wedgeRoundRectCallout">
            <a:avLst>
              <a:gd name="adj1" fmla="val 55184"/>
              <a:gd name="adj2" fmla="val 11057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a:latin typeface="FlandersArtSans-Regular" panose="00000500000000000000" pitchFamily="2" charset="0"/>
              </a:rPr>
              <a:t>1. Duid optie 2 aan wanneer de investeringen voor minstens 60% zijn uitgevoerd.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4978400" y="5522502"/>
            <a:ext cx="2113571" cy="455318"/>
          </a:xfrm>
          <a:prstGeom prst="wedgeRoundRectCallout">
            <a:avLst>
              <a:gd name="adj1" fmla="val -96671"/>
              <a:gd name="adj2" fmla="val 12228"/>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a:latin typeface="FlandersArtSans-Regular" panose="00000500000000000000" pitchFamily="2" charset="0"/>
              </a:rPr>
              <a:t>2. Klik op “Bevestig”.</a:t>
            </a:r>
          </a:p>
        </p:txBody>
      </p:sp>
      <p:sp>
        <p:nvSpPr>
          <p:cNvPr id="2" name="Stroomdiagram: Verbindingslijn 1">
            <a:extLst>
              <a:ext uri="{FF2B5EF4-FFF2-40B4-BE49-F238E27FC236}">
                <a16:creationId xmlns:a16="http://schemas.microsoft.com/office/drawing/2014/main" id="{5FA2B2C7-928F-365D-D043-3C1A1590C5DE}"/>
              </a:ext>
            </a:extLst>
          </p:cNvPr>
          <p:cNvSpPr/>
          <p:nvPr/>
        </p:nvSpPr>
        <p:spPr>
          <a:xfrm>
            <a:off x="2352250" y="4834310"/>
            <a:ext cx="72000" cy="72000"/>
          </a:xfrm>
          <a:prstGeom prst="flowChartConnec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14" name="Afbeelding 13">
            <a:extLst>
              <a:ext uri="{FF2B5EF4-FFF2-40B4-BE49-F238E27FC236}">
                <a16:creationId xmlns:a16="http://schemas.microsoft.com/office/drawing/2014/main" id="{7736D482-4517-1ECC-5F1D-E6E4C74BD952}"/>
              </a:ext>
            </a:extLst>
          </p:cNvPr>
          <p:cNvPicPr>
            <a:picLocks noChangeAspect="1"/>
          </p:cNvPicPr>
          <p:nvPr/>
        </p:nvPicPr>
        <p:blipFill>
          <a:blip r:embed="rId3"/>
          <a:stretch>
            <a:fillRect/>
          </a:stretch>
        </p:blipFill>
        <p:spPr>
          <a:xfrm>
            <a:off x="2548308" y="4906310"/>
            <a:ext cx="238125" cy="219075"/>
          </a:xfrm>
          <a:prstGeom prst="rect">
            <a:avLst/>
          </a:prstGeom>
        </p:spPr>
      </p:pic>
      <p:pic>
        <p:nvPicPr>
          <p:cNvPr id="16" name="Afbeelding 15">
            <a:extLst>
              <a:ext uri="{FF2B5EF4-FFF2-40B4-BE49-F238E27FC236}">
                <a16:creationId xmlns:a16="http://schemas.microsoft.com/office/drawing/2014/main" id="{E37545B5-663D-3D9C-1EAF-7ABA88A4AE63}"/>
              </a:ext>
            </a:extLst>
          </p:cNvPr>
          <p:cNvPicPr>
            <a:picLocks noChangeAspect="1"/>
          </p:cNvPicPr>
          <p:nvPr/>
        </p:nvPicPr>
        <p:blipFill>
          <a:blip r:embed="rId4"/>
          <a:stretch>
            <a:fillRect/>
          </a:stretch>
        </p:blipFill>
        <p:spPr>
          <a:xfrm>
            <a:off x="2548308" y="4710485"/>
            <a:ext cx="228600" cy="247650"/>
          </a:xfrm>
          <a:prstGeom prst="rect">
            <a:avLst/>
          </a:prstGeom>
        </p:spPr>
      </p:pic>
      <p:pic>
        <p:nvPicPr>
          <p:cNvPr id="22" name="Afbeelding 21">
            <a:extLst>
              <a:ext uri="{FF2B5EF4-FFF2-40B4-BE49-F238E27FC236}">
                <a16:creationId xmlns:a16="http://schemas.microsoft.com/office/drawing/2014/main" id="{9F675FF8-ECD8-EE61-B5A2-3B199A180054}"/>
              </a:ext>
            </a:extLst>
          </p:cNvPr>
          <p:cNvPicPr>
            <a:picLocks noChangeAspect="1"/>
          </p:cNvPicPr>
          <p:nvPr/>
        </p:nvPicPr>
        <p:blipFill>
          <a:blip r:embed="rId5"/>
          <a:stretch>
            <a:fillRect/>
          </a:stretch>
        </p:blipFill>
        <p:spPr>
          <a:xfrm>
            <a:off x="4978400" y="3474021"/>
            <a:ext cx="591005" cy="166220"/>
          </a:xfrm>
          <a:prstGeom prst="rect">
            <a:avLst/>
          </a:prstGeom>
        </p:spPr>
      </p:pic>
      <p:pic>
        <p:nvPicPr>
          <p:cNvPr id="24" name="Afbeelding 23">
            <a:extLst>
              <a:ext uri="{FF2B5EF4-FFF2-40B4-BE49-F238E27FC236}">
                <a16:creationId xmlns:a16="http://schemas.microsoft.com/office/drawing/2014/main" id="{612A307F-3FF6-DEDF-1C29-3B5920D4A128}"/>
              </a:ext>
            </a:extLst>
          </p:cNvPr>
          <p:cNvPicPr>
            <a:picLocks noChangeAspect="1"/>
          </p:cNvPicPr>
          <p:nvPr/>
        </p:nvPicPr>
        <p:blipFill>
          <a:blip r:embed="rId5"/>
          <a:stretch>
            <a:fillRect/>
          </a:stretch>
        </p:blipFill>
        <p:spPr>
          <a:xfrm>
            <a:off x="5950712" y="3407365"/>
            <a:ext cx="897223" cy="232875"/>
          </a:xfrm>
          <a:prstGeom prst="rect">
            <a:avLst/>
          </a:prstGeom>
        </p:spPr>
      </p:pic>
      <p:pic>
        <p:nvPicPr>
          <p:cNvPr id="4" name="Afbeelding 3">
            <a:extLst>
              <a:ext uri="{FF2B5EF4-FFF2-40B4-BE49-F238E27FC236}">
                <a16:creationId xmlns:a16="http://schemas.microsoft.com/office/drawing/2014/main" id="{E36EC125-E5FB-5426-00AA-87863CB47643}"/>
              </a:ext>
            </a:extLst>
          </p:cNvPr>
          <p:cNvPicPr>
            <a:picLocks noChangeAspect="1"/>
          </p:cNvPicPr>
          <p:nvPr/>
        </p:nvPicPr>
        <p:blipFill>
          <a:blip r:embed="rId6"/>
          <a:stretch>
            <a:fillRect/>
          </a:stretch>
        </p:blipFill>
        <p:spPr>
          <a:xfrm>
            <a:off x="0" y="-179397"/>
            <a:ext cx="12192000" cy="1771157"/>
          </a:xfrm>
          <a:prstGeom prst="rect">
            <a:avLst/>
          </a:prstGeom>
        </p:spPr>
      </p:pic>
    </p:spTree>
    <p:extLst>
      <p:ext uri="{BB962C8B-B14F-4D97-AF65-F5344CB8AC3E}">
        <p14:creationId xmlns:p14="http://schemas.microsoft.com/office/powerpoint/2010/main" val="82433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F11DC12-E46C-5B37-C491-C97562CAEEE7}"/>
              </a:ext>
            </a:extLst>
          </p:cNvPr>
          <p:cNvPicPr>
            <a:picLocks noChangeAspect="1"/>
          </p:cNvPicPr>
          <p:nvPr/>
        </p:nvPicPr>
        <p:blipFill>
          <a:blip r:embed="rId2"/>
          <a:stretch>
            <a:fillRect/>
          </a:stretch>
        </p:blipFill>
        <p:spPr>
          <a:xfrm>
            <a:off x="2233405" y="1449712"/>
            <a:ext cx="7412798" cy="3480679"/>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18</a:t>
            </a:fld>
            <a:endParaRPr lang="nl-BE"/>
          </a:p>
        </p:txBody>
      </p:sp>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14618" y="2017403"/>
            <a:ext cx="2187147" cy="1615405"/>
          </a:xfrm>
          <a:prstGeom prst="wedgeRoundRectCallout">
            <a:avLst>
              <a:gd name="adj1" fmla="val 58421"/>
              <a:gd name="adj2" fmla="val 21206"/>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a:latin typeface="FlandersArtSans-Regular" panose="00000500000000000000" pitchFamily="2" charset="0"/>
              </a:rPr>
              <a:t>1. Vul de datum van de eerste (voorschot)factuur in of de datum van ondertekening van de financiële leasingsovereenkomst (indien van toepassing) die betrekking heeft op de gesteunde investeringskosten.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3949724" y="4211794"/>
            <a:ext cx="2187145" cy="250979"/>
          </a:xfrm>
          <a:prstGeom prst="wedgeRoundRectCallout">
            <a:avLst>
              <a:gd name="adj1" fmla="val -61624"/>
              <a:gd name="adj2" fmla="val -178517"/>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Klik op “Ga verder”. </a:t>
            </a:r>
          </a:p>
        </p:txBody>
      </p:sp>
      <p:pic>
        <p:nvPicPr>
          <p:cNvPr id="4" name="Afbeelding 3">
            <a:extLst>
              <a:ext uri="{FF2B5EF4-FFF2-40B4-BE49-F238E27FC236}">
                <a16:creationId xmlns:a16="http://schemas.microsoft.com/office/drawing/2014/main" id="{3BE5CB83-37F5-A03C-2B6E-8CA26C7EE414}"/>
              </a:ext>
            </a:extLst>
          </p:cNvPr>
          <p:cNvPicPr>
            <a:picLocks noChangeAspect="1"/>
          </p:cNvPicPr>
          <p:nvPr/>
        </p:nvPicPr>
        <p:blipFill>
          <a:blip r:embed="rId3"/>
          <a:stretch>
            <a:fillRect/>
          </a:stretch>
        </p:blipFill>
        <p:spPr>
          <a:xfrm>
            <a:off x="0" y="-165759"/>
            <a:ext cx="12192000" cy="1771157"/>
          </a:xfrm>
          <a:prstGeom prst="rect">
            <a:avLst/>
          </a:prstGeom>
        </p:spPr>
      </p:pic>
    </p:spTree>
    <p:extLst>
      <p:ext uri="{BB962C8B-B14F-4D97-AF65-F5344CB8AC3E}">
        <p14:creationId xmlns:p14="http://schemas.microsoft.com/office/powerpoint/2010/main" val="405472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BF5C736-5759-AB19-B621-A401B236C8E9}"/>
              </a:ext>
            </a:extLst>
          </p:cNvPr>
          <p:cNvPicPr>
            <a:picLocks noChangeAspect="1"/>
          </p:cNvPicPr>
          <p:nvPr/>
        </p:nvPicPr>
        <p:blipFill>
          <a:blip r:embed="rId2"/>
          <a:stretch>
            <a:fillRect/>
          </a:stretch>
        </p:blipFill>
        <p:spPr>
          <a:xfrm>
            <a:off x="2613891" y="1437842"/>
            <a:ext cx="7055464" cy="3731500"/>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19</a:t>
            </a:fld>
            <a:endParaRPr lang="nl-BE"/>
          </a:p>
        </p:txBody>
      </p:sp>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14618" y="3491345"/>
            <a:ext cx="2187147" cy="481565"/>
          </a:xfrm>
          <a:prstGeom prst="wedgeRoundRectCallout">
            <a:avLst>
              <a:gd name="adj1" fmla="val 68134"/>
              <a:gd name="adj2" fmla="val 170555"/>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Laad de bewijsstukken op.</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3947239" y="5329382"/>
            <a:ext cx="2187145" cy="419521"/>
          </a:xfrm>
          <a:prstGeom prst="wedgeRoundRectCallout">
            <a:avLst>
              <a:gd name="adj1" fmla="val -53601"/>
              <a:gd name="adj2" fmla="val -10381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Klik op “Ga verder”. </a:t>
            </a:r>
          </a:p>
        </p:txBody>
      </p:sp>
      <p:pic>
        <p:nvPicPr>
          <p:cNvPr id="4" name="Afbeelding 3">
            <a:extLst>
              <a:ext uri="{FF2B5EF4-FFF2-40B4-BE49-F238E27FC236}">
                <a16:creationId xmlns:a16="http://schemas.microsoft.com/office/drawing/2014/main" id="{DB869FDD-AD9F-2233-E2A5-7B4C773B78E4}"/>
              </a:ext>
            </a:extLst>
          </p:cNvPr>
          <p:cNvPicPr>
            <a:picLocks noChangeAspect="1"/>
          </p:cNvPicPr>
          <p:nvPr/>
        </p:nvPicPr>
        <p:blipFill>
          <a:blip r:embed="rId3"/>
          <a:stretch>
            <a:fillRect/>
          </a:stretch>
        </p:blipFill>
        <p:spPr>
          <a:xfrm>
            <a:off x="0" y="-154307"/>
            <a:ext cx="12192000" cy="1771157"/>
          </a:xfrm>
          <a:prstGeom prst="rect">
            <a:avLst/>
          </a:prstGeom>
        </p:spPr>
      </p:pic>
    </p:spTree>
    <p:extLst>
      <p:ext uri="{BB962C8B-B14F-4D97-AF65-F5344CB8AC3E}">
        <p14:creationId xmlns:p14="http://schemas.microsoft.com/office/powerpoint/2010/main" val="260207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8C4BE7-8929-B661-011B-7E361683A3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14" r="1150"/>
          <a:stretch/>
        </p:blipFill>
        <p:spPr bwMode="auto">
          <a:xfrm>
            <a:off x="335941" y="426163"/>
            <a:ext cx="11520117" cy="5580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5"/>
          <p:cNvSpPr>
            <a:spLocks noChangeArrowheads="1"/>
          </p:cNvSpPr>
          <p:nvPr/>
        </p:nvSpPr>
        <p:spPr bwMode="auto">
          <a:xfrm>
            <a:off x="3832044" y="1050347"/>
            <a:ext cx="2664000" cy="666485"/>
          </a:xfrm>
          <a:prstGeom prst="wedgeRoundRectCallout">
            <a:avLst>
              <a:gd name="adj1" fmla="val -50987"/>
              <a:gd name="adj2" fmla="val 17515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a:latin typeface="FlandersArtSans-Regular" panose="00000500000000000000" pitchFamily="2" charset="0"/>
              </a:rPr>
              <a:t>Je kiest één van de aanmeldingsmogelijkheden (in dit voorbeeld met </a:t>
            </a:r>
            <a:r>
              <a:rPr lang="nl-BE" sz="1134" err="1">
                <a:latin typeface="FlandersArtSans-Regular" panose="00000500000000000000" pitchFamily="2" charset="0"/>
              </a:rPr>
              <a:t>eID</a:t>
            </a:r>
            <a:r>
              <a:rPr lang="nl-BE" sz="1134">
                <a:latin typeface="FlandersArtSans-Regular" panose="00000500000000000000" pitchFamily="2" charset="0"/>
              </a:rPr>
              <a:t>). </a:t>
            </a:r>
            <a:endParaRPr lang="nl-NL" sz="1134">
              <a:latin typeface="FlandersArtSans-Regular" panose="00000500000000000000" pitchFamily="2" charset="0"/>
            </a:endParaRPr>
          </a:p>
        </p:txBody>
      </p:sp>
      <p:pic>
        <p:nvPicPr>
          <p:cNvPr id="5" name="Afbeelding 4"/>
          <p:cNvPicPr>
            <a:picLocks noChangeAspect="1"/>
          </p:cNvPicPr>
          <p:nvPr/>
        </p:nvPicPr>
        <p:blipFill>
          <a:blip r:embed="rId3"/>
          <a:stretch>
            <a:fillRect/>
          </a:stretch>
        </p:blipFill>
        <p:spPr>
          <a:xfrm>
            <a:off x="8491702" y="1526634"/>
            <a:ext cx="1440039" cy="477013"/>
          </a:xfrm>
          <a:prstGeom prst="rect">
            <a:avLst/>
          </a:prstGeom>
        </p:spPr>
      </p:pic>
      <p:sp>
        <p:nvSpPr>
          <p:cNvPr id="7" name="Tijdelijke aanduiding voor voettekst 6">
            <a:extLst>
              <a:ext uri="{FF2B5EF4-FFF2-40B4-BE49-F238E27FC236}">
                <a16:creationId xmlns:a16="http://schemas.microsoft.com/office/drawing/2014/main" id="{AA7D3985-EDBA-CA83-2652-D88B6DF00703}"/>
              </a:ext>
            </a:extLst>
          </p:cNvPr>
          <p:cNvSpPr>
            <a:spLocks noGrp="1"/>
          </p:cNvSpPr>
          <p:nvPr>
            <p:ph type="ftr" sz="quarter" idx="11"/>
          </p:nvPr>
        </p:nvSpPr>
        <p:spPr/>
        <p:txBody>
          <a:bodyPr/>
          <a:lstStyle/>
          <a:p>
            <a:r>
              <a:rPr lang="nl-BE"/>
              <a:t>Ecologiepremie Plus - demo aanvraag</a:t>
            </a:r>
          </a:p>
        </p:txBody>
      </p:sp>
      <p:sp>
        <p:nvSpPr>
          <p:cNvPr id="8" name="Tijdelijke aanduiding voor dianummer 7">
            <a:extLst>
              <a:ext uri="{FF2B5EF4-FFF2-40B4-BE49-F238E27FC236}">
                <a16:creationId xmlns:a16="http://schemas.microsoft.com/office/drawing/2014/main" id="{286C2ACD-F60E-48E1-FE2C-8355AE2B8B59}"/>
              </a:ext>
            </a:extLst>
          </p:cNvPr>
          <p:cNvSpPr>
            <a:spLocks noGrp="1"/>
          </p:cNvSpPr>
          <p:nvPr>
            <p:ph type="sldNum" sz="quarter" idx="12"/>
          </p:nvPr>
        </p:nvSpPr>
        <p:spPr/>
        <p:txBody>
          <a:bodyPr/>
          <a:lstStyle/>
          <a:p>
            <a:fld id="{07F1D4BE-9B7E-47D8-BF8B-FB5BDC49B24D}" type="slidenum">
              <a:rPr lang="nl-BE" smtClean="0"/>
              <a:t>2</a:t>
            </a:fld>
            <a:endParaRPr lang="nl-BE"/>
          </a:p>
        </p:txBody>
      </p:sp>
    </p:spTree>
    <p:extLst>
      <p:ext uri="{BB962C8B-B14F-4D97-AF65-F5344CB8AC3E}">
        <p14:creationId xmlns:p14="http://schemas.microsoft.com/office/powerpoint/2010/main" val="1763534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35A117D-F244-1C7E-E549-6CA53754B06C}"/>
              </a:ext>
            </a:extLst>
          </p:cNvPr>
          <p:cNvPicPr>
            <a:picLocks noChangeAspect="1"/>
          </p:cNvPicPr>
          <p:nvPr/>
        </p:nvPicPr>
        <p:blipFill>
          <a:blip r:embed="rId2"/>
          <a:stretch>
            <a:fillRect/>
          </a:stretch>
        </p:blipFill>
        <p:spPr>
          <a:xfrm>
            <a:off x="2419927" y="1521108"/>
            <a:ext cx="7235471" cy="3383401"/>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20</a:t>
            </a:fld>
            <a:endParaRPr lang="nl-BE"/>
          </a:p>
        </p:txBody>
      </p:sp>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85122" y="2017404"/>
            <a:ext cx="2187147" cy="587252"/>
          </a:xfrm>
          <a:prstGeom prst="wedgeRoundRectCallout">
            <a:avLst>
              <a:gd name="adj1" fmla="val 61799"/>
              <a:gd name="adj2" fmla="val 83249"/>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De ontvangst van de aanvraag tot uitbetaling wordt hier bevestigd.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3382937" y="3629892"/>
            <a:ext cx="2187145" cy="250978"/>
          </a:xfrm>
          <a:prstGeom prst="wedgeRoundRectCallout">
            <a:avLst>
              <a:gd name="adj1" fmla="val -54868"/>
              <a:gd name="adj2" fmla="val -147972"/>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Klik op “Ga verder”. </a:t>
            </a:r>
          </a:p>
        </p:txBody>
      </p:sp>
      <p:pic>
        <p:nvPicPr>
          <p:cNvPr id="4" name="Afbeelding 3">
            <a:extLst>
              <a:ext uri="{FF2B5EF4-FFF2-40B4-BE49-F238E27FC236}">
                <a16:creationId xmlns:a16="http://schemas.microsoft.com/office/drawing/2014/main" id="{7DAF8288-0D1E-125D-F65D-29F463BAB1F3}"/>
              </a:ext>
            </a:extLst>
          </p:cNvPr>
          <p:cNvPicPr>
            <a:picLocks noChangeAspect="1"/>
          </p:cNvPicPr>
          <p:nvPr/>
        </p:nvPicPr>
        <p:blipFill>
          <a:blip r:embed="rId3"/>
          <a:stretch>
            <a:fillRect/>
          </a:stretch>
        </p:blipFill>
        <p:spPr>
          <a:xfrm>
            <a:off x="0" y="-81235"/>
            <a:ext cx="12192000" cy="1771157"/>
          </a:xfrm>
          <a:prstGeom prst="rect">
            <a:avLst/>
          </a:prstGeom>
        </p:spPr>
      </p:pic>
    </p:spTree>
    <p:extLst>
      <p:ext uri="{BB962C8B-B14F-4D97-AF65-F5344CB8AC3E}">
        <p14:creationId xmlns:p14="http://schemas.microsoft.com/office/powerpoint/2010/main" val="260259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21</a:t>
            </a:fld>
            <a:endParaRPr lang="nl-BE"/>
          </a:p>
        </p:txBody>
      </p:sp>
      <p:pic>
        <p:nvPicPr>
          <p:cNvPr id="21" name="Afbeelding 20">
            <a:extLst>
              <a:ext uri="{FF2B5EF4-FFF2-40B4-BE49-F238E27FC236}">
                <a16:creationId xmlns:a16="http://schemas.microsoft.com/office/drawing/2014/main" id="{535BC904-4BAB-6F23-AD2F-1BAC2C667F81}"/>
              </a:ext>
            </a:extLst>
          </p:cNvPr>
          <p:cNvPicPr>
            <a:picLocks/>
          </p:cNvPicPr>
          <p:nvPr/>
        </p:nvPicPr>
        <p:blipFill>
          <a:blip r:embed="rId2"/>
          <a:stretch>
            <a:fillRect/>
          </a:stretch>
        </p:blipFill>
        <p:spPr>
          <a:xfrm>
            <a:off x="5514606" y="3565609"/>
            <a:ext cx="828000" cy="162288"/>
          </a:xfrm>
          <a:prstGeom prst="rect">
            <a:avLst/>
          </a:prstGeom>
        </p:spPr>
      </p:pic>
      <p:sp>
        <p:nvSpPr>
          <p:cNvPr id="23" name="AutoShape 6">
            <a:extLst>
              <a:ext uri="{FF2B5EF4-FFF2-40B4-BE49-F238E27FC236}">
                <a16:creationId xmlns:a16="http://schemas.microsoft.com/office/drawing/2014/main" id="{B75F034A-F97F-B865-8E93-F9650617F949}"/>
              </a:ext>
            </a:extLst>
          </p:cNvPr>
          <p:cNvSpPr>
            <a:spLocks noChangeArrowheads="1"/>
          </p:cNvSpPr>
          <p:nvPr/>
        </p:nvSpPr>
        <p:spPr bwMode="auto">
          <a:xfrm>
            <a:off x="3137125" y="2286893"/>
            <a:ext cx="6449327" cy="2573519"/>
          </a:xfrm>
          <a:prstGeom prst="wedgeRoundRectCallout">
            <a:avLst>
              <a:gd name="adj1" fmla="val -49641"/>
              <a:gd name="adj2" fmla="val 2968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NL" sz="1400" b="1" dirty="0">
                <a:latin typeface="FlandersArtSans-Regular" panose="00000500000000000000" pitchFamily="2" charset="0"/>
              </a:rPr>
              <a:t>Optie 3: de investeringen zijn beëindigd en zijn voor minder dan 60% uitgevoerd.</a:t>
            </a:r>
          </a:p>
          <a:p>
            <a:endParaRPr lang="nl-NL" sz="1400" dirty="0">
              <a:latin typeface="FlandersArtSans-Regular" panose="00000500000000000000" pitchFamily="2" charset="0"/>
            </a:endParaRPr>
          </a:p>
          <a:p>
            <a:r>
              <a:rPr lang="nl-NL" sz="1400" dirty="0">
                <a:latin typeface="FlandersArtSans-Regular" panose="00000500000000000000" pitchFamily="2" charset="0"/>
              </a:rPr>
              <a:t>Het  investeringsprogramma is beëindigd en minder dan 60% van de gesteunde investeringskosten zijn uitgevoerd. De ‘datum van beëindiging’ betekent de laatste datum, hetzij van de laatste factuur, hetzij van de </a:t>
            </a:r>
            <a:r>
              <a:rPr lang="nl-NL" sz="1400" dirty="0" err="1">
                <a:latin typeface="FlandersArtSans-Regular" panose="00000500000000000000" pitchFamily="2" charset="0"/>
              </a:rPr>
              <a:t>ondertekeningsdatum</a:t>
            </a:r>
            <a:r>
              <a:rPr lang="nl-NL" sz="1400" dirty="0">
                <a:latin typeface="FlandersArtSans-Regular" panose="00000500000000000000" pitchFamily="2" charset="0"/>
              </a:rPr>
              <a:t> van de laatste of enige financiële leasingovereenkomst.</a:t>
            </a:r>
          </a:p>
          <a:p>
            <a:endParaRPr lang="nl-NL" sz="1400" dirty="0">
              <a:latin typeface="FlandersArtSans-Regular" panose="00000500000000000000" pitchFamily="2" charset="0"/>
            </a:endParaRPr>
          </a:p>
          <a:p>
            <a:r>
              <a:rPr lang="nl-NL" sz="1400" dirty="0">
                <a:latin typeface="FlandersArtSans-Regular" panose="00000500000000000000" pitchFamily="2" charset="0"/>
              </a:rPr>
              <a:t>Indien er minder dan 60% van de investeringen zijn uitgevoerd kan hoogstens de eerste schijf van de steun al uitbetaald zijn.</a:t>
            </a:r>
          </a:p>
        </p:txBody>
      </p:sp>
      <p:pic>
        <p:nvPicPr>
          <p:cNvPr id="2" name="Afbeelding 1">
            <a:extLst>
              <a:ext uri="{FF2B5EF4-FFF2-40B4-BE49-F238E27FC236}">
                <a16:creationId xmlns:a16="http://schemas.microsoft.com/office/drawing/2014/main" id="{6C5097E5-BF45-F54E-1B89-80285B3555C0}"/>
              </a:ext>
            </a:extLst>
          </p:cNvPr>
          <p:cNvPicPr>
            <a:picLocks noChangeAspect="1"/>
          </p:cNvPicPr>
          <p:nvPr/>
        </p:nvPicPr>
        <p:blipFill>
          <a:blip r:embed="rId3"/>
          <a:stretch>
            <a:fillRect/>
          </a:stretch>
        </p:blipFill>
        <p:spPr>
          <a:xfrm>
            <a:off x="0" y="-6520"/>
            <a:ext cx="12192000" cy="1771157"/>
          </a:xfrm>
          <a:prstGeom prst="rect">
            <a:avLst/>
          </a:prstGeom>
        </p:spPr>
      </p:pic>
    </p:spTree>
    <p:extLst>
      <p:ext uri="{BB962C8B-B14F-4D97-AF65-F5344CB8AC3E}">
        <p14:creationId xmlns:p14="http://schemas.microsoft.com/office/powerpoint/2010/main" val="117430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09F0468F-92E7-A55F-0CE8-DA75132DE973}"/>
              </a:ext>
            </a:extLst>
          </p:cNvPr>
          <p:cNvPicPr>
            <a:picLocks noChangeAspect="1"/>
          </p:cNvPicPr>
          <p:nvPr/>
        </p:nvPicPr>
        <p:blipFill rotWithShape="1">
          <a:blip r:embed="rId2"/>
          <a:srcRect b="12302"/>
          <a:stretch/>
        </p:blipFill>
        <p:spPr>
          <a:xfrm>
            <a:off x="269407" y="1602136"/>
            <a:ext cx="11498400" cy="4427952"/>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22</a:t>
            </a:fld>
            <a:endParaRPr lang="nl-BE"/>
          </a:p>
        </p:txBody>
      </p:sp>
      <p:pic>
        <p:nvPicPr>
          <p:cNvPr id="19" name="Afbeelding 18">
            <a:extLst>
              <a:ext uri="{FF2B5EF4-FFF2-40B4-BE49-F238E27FC236}">
                <a16:creationId xmlns:a16="http://schemas.microsoft.com/office/drawing/2014/main" id="{AF18F6C5-F035-30BE-C654-2A93A2E573FD}"/>
              </a:ext>
            </a:extLst>
          </p:cNvPr>
          <p:cNvPicPr>
            <a:picLocks noChangeAspect="1"/>
          </p:cNvPicPr>
          <p:nvPr/>
        </p:nvPicPr>
        <p:blipFill>
          <a:blip r:embed="rId3"/>
          <a:stretch>
            <a:fillRect/>
          </a:stretch>
        </p:blipFill>
        <p:spPr>
          <a:xfrm>
            <a:off x="3002455" y="1824749"/>
            <a:ext cx="2674840" cy="250978"/>
          </a:xfrm>
          <a:prstGeom prst="rect">
            <a:avLst/>
          </a:prstGeom>
        </p:spPr>
      </p:pic>
      <p:pic>
        <p:nvPicPr>
          <p:cNvPr id="20" name="Afbeelding 19">
            <a:extLst>
              <a:ext uri="{FF2B5EF4-FFF2-40B4-BE49-F238E27FC236}">
                <a16:creationId xmlns:a16="http://schemas.microsoft.com/office/drawing/2014/main" id="{605922A3-3031-9960-D960-0C5B32E8748E}"/>
              </a:ext>
            </a:extLst>
          </p:cNvPr>
          <p:cNvPicPr>
            <a:picLocks/>
          </p:cNvPicPr>
          <p:nvPr/>
        </p:nvPicPr>
        <p:blipFill>
          <a:blip r:embed="rId3"/>
          <a:stretch>
            <a:fillRect/>
          </a:stretch>
        </p:blipFill>
        <p:spPr>
          <a:xfrm>
            <a:off x="4656102" y="3583897"/>
            <a:ext cx="504000" cy="144000"/>
          </a:xfrm>
          <a:prstGeom prst="rect">
            <a:avLst/>
          </a:prstGeom>
        </p:spPr>
      </p:pic>
      <p:pic>
        <p:nvPicPr>
          <p:cNvPr id="21" name="Afbeelding 20">
            <a:extLst>
              <a:ext uri="{FF2B5EF4-FFF2-40B4-BE49-F238E27FC236}">
                <a16:creationId xmlns:a16="http://schemas.microsoft.com/office/drawing/2014/main" id="{535BC904-4BAB-6F23-AD2F-1BAC2C667F81}"/>
              </a:ext>
            </a:extLst>
          </p:cNvPr>
          <p:cNvPicPr>
            <a:picLocks/>
          </p:cNvPicPr>
          <p:nvPr/>
        </p:nvPicPr>
        <p:blipFill>
          <a:blip r:embed="rId3"/>
          <a:stretch>
            <a:fillRect/>
          </a:stretch>
        </p:blipFill>
        <p:spPr>
          <a:xfrm>
            <a:off x="5514606" y="3565609"/>
            <a:ext cx="828000" cy="162288"/>
          </a:xfrm>
          <a:prstGeom prst="rect">
            <a:avLst/>
          </a:prstGeom>
        </p:spPr>
      </p:pic>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14620" y="3583897"/>
            <a:ext cx="2113572" cy="805544"/>
          </a:xfrm>
          <a:prstGeom prst="wedgeRoundRectCallout">
            <a:avLst>
              <a:gd name="adj1" fmla="val 49066"/>
              <a:gd name="adj2" fmla="val 11860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a:latin typeface="FlandersArtSans-Regular" panose="00000500000000000000" pitchFamily="2" charset="0"/>
              </a:rPr>
              <a:t>1. Duid optie 3 aan wanneer de investeringen beëindigd zijn en voor minder dan 60% zijn uitgevoerd.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4339875" y="5574770"/>
            <a:ext cx="2113571" cy="455318"/>
          </a:xfrm>
          <a:prstGeom prst="wedgeRoundRectCallout">
            <a:avLst>
              <a:gd name="adj1" fmla="val -80604"/>
              <a:gd name="adj2" fmla="val -1119"/>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Klik op “Bevestig”.</a:t>
            </a:r>
          </a:p>
        </p:txBody>
      </p:sp>
      <p:sp>
        <p:nvSpPr>
          <p:cNvPr id="2" name="Stroomdiagram: Verbindingslijn 1">
            <a:extLst>
              <a:ext uri="{FF2B5EF4-FFF2-40B4-BE49-F238E27FC236}">
                <a16:creationId xmlns:a16="http://schemas.microsoft.com/office/drawing/2014/main" id="{5FA2B2C7-928F-365D-D043-3C1A1590C5DE}"/>
              </a:ext>
            </a:extLst>
          </p:cNvPr>
          <p:cNvSpPr/>
          <p:nvPr/>
        </p:nvSpPr>
        <p:spPr>
          <a:xfrm>
            <a:off x="2352250" y="4834310"/>
            <a:ext cx="72000" cy="72000"/>
          </a:xfrm>
          <a:prstGeom prst="flowChartConnec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4" name="Stroomdiagram: Verbindingslijn 3">
            <a:extLst>
              <a:ext uri="{FF2B5EF4-FFF2-40B4-BE49-F238E27FC236}">
                <a16:creationId xmlns:a16="http://schemas.microsoft.com/office/drawing/2014/main" id="{7042B1A0-27CA-2BD5-6450-559DF61423A3}"/>
              </a:ext>
            </a:extLst>
          </p:cNvPr>
          <p:cNvSpPr/>
          <p:nvPr/>
        </p:nvSpPr>
        <p:spPr>
          <a:xfrm>
            <a:off x="2365187" y="5174874"/>
            <a:ext cx="57600" cy="57600"/>
          </a:xfrm>
          <a:prstGeom prst="flowChartConnector">
            <a:avLst/>
          </a:prstGeom>
          <a:solidFill>
            <a:srgbClr val="6FD6E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10" name="Afbeelding 9">
            <a:extLst>
              <a:ext uri="{FF2B5EF4-FFF2-40B4-BE49-F238E27FC236}">
                <a16:creationId xmlns:a16="http://schemas.microsoft.com/office/drawing/2014/main" id="{278818BF-FFCA-432A-7125-6063BF42D640}"/>
              </a:ext>
            </a:extLst>
          </p:cNvPr>
          <p:cNvPicPr>
            <a:picLocks noChangeAspect="1"/>
          </p:cNvPicPr>
          <p:nvPr/>
        </p:nvPicPr>
        <p:blipFill>
          <a:blip r:embed="rId4"/>
          <a:stretch>
            <a:fillRect/>
          </a:stretch>
        </p:blipFill>
        <p:spPr>
          <a:xfrm>
            <a:off x="2213311" y="1775827"/>
            <a:ext cx="5940089" cy="1680993"/>
          </a:xfrm>
          <a:prstGeom prst="rect">
            <a:avLst/>
          </a:prstGeom>
        </p:spPr>
      </p:pic>
      <p:pic>
        <p:nvPicPr>
          <p:cNvPr id="5" name="Afbeelding 4">
            <a:extLst>
              <a:ext uri="{FF2B5EF4-FFF2-40B4-BE49-F238E27FC236}">
                <a16:creationId xmlns:a16="http://schemas.microsoft.com/office/drawing/2014/main" id="{B312E8E0-3D28-8D1F-E330-FC8BDD6159AA}"/>
              </a:ext>
            </a:extLst>
          </p:cNvPr>
          <p:cNvPicPr>
            <a:picLocks noChangeAspect="1"/>
          </p:cNvPicPr>
          <p:nvPr/>
        </p:nvPicPr>
        <p:blipFill>
          <a:blip r:embed="rId5"/>
          <a:stretch>
            <a:fillRect/>
          </a:stretch>
        </p:blipFill>
        <p:spPr>
          <a:xfrm>
            <a:off x="0" y="-71046"/>
            <a:ext cx="12192000" cy="1771157"/>
          </a:xfrm>
          <a:prstGeom prst="rect">
            <a:avLst/>
          </a:prstGeom>
        </p:spPr>
      </p:pic>
    </p:spTree>
    <p:extLst>
      <p:ext uri="{BB962C8B-B14F-4D97-AF65-F5344CB8AC3E}">
        <p14:creationId xmlns:p14="http://schemas.microsoft.com/office/powerpoint/2010/main" val="420443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100D1EA9-B3F2-3205-AAAC-E05669206885}"/>
              </a:ext>
            </a:extLst>
          </p:cNvPr>
          <p:cNvPicPr>
            <a:picLocks noChangeAspect="1"/>
          </p:cNvPicPr>
          <p:nvPr/>
        </p:nvPicPr>
        <p:blipFill>
          <a:blip r:embed="rId2"/>
          <a:stretch>
            <a:fillRect/>
          </a:stretch>
        </p:blipFill>
        <p:spPr>
          <a:xfrm>
            <a:off x="2475837" y="1354342"/>
            <a:ext cx="8749258" cy="4307549"/>
          </a:xfrm>
          <a:prstGeom prst="rect">
            <a:avLst/>
          </a:prstGeom>
        </p:spPr>
      </p:pic>
      <p:pic>
        <p:nvPicPr>
          <p:cNvPr id="2" name="Afbeelding 1">
            <a:extLst>
              <a:ext uri="{FF2B5EF4-FFF2-40B4-BE49-F238E27FC236}">
                <a16:creationId xmlns:a16="http://schemas.microsoft.com/office/drawing/2014/main" id="{265E0A2E-B629-7663-60EA-961E0272116F}"/>
              </a:ext>
            </a:extLst>
          </p:cNvPr>
          <p:cNvPicPr>
            <a:picLocks noChangeAspect="1"/>
          </p:cNvPicPr>
          <p:nvPr/>
        </p:nvPicPr>
        <p:blipFill>
          <a:blip r:embed="rId3"/>
          <a:stretch>
            <a:fillRect/>
          </a:stretch>
        </p:blipFill>
        <p:spPr>
          <a:xfrm>
            <a:off x="0" y="-131592"/>
            <a:ext cx="12192000" cy="1771157"/>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23</a:t>
            </a:fld>
            <a:endParaRPr lang="nl-BE"/>
          </a:p>
        </p:txBody>
      </p:sp>
      <p:pic>
        <p:nvPicPr>
          <p:cNvPr id="19" name="Afbeelding 18">
            <a:extLst>
              <a:ext uri="{FF2B5EF4-FFF2-40B4-BE49-F238E27FC236}">
                <a16:creationId xmlns:a16="http://schemas.microsoft.com/office/drawing/2014/main" id="{AF18F6C5-F035-30BE-C654-2A93A2E573FD}"/>
              </a:ext>
            </a:extLst>
          </p:cNvPr>
          <p:cNvPicPr>
            <a:picLocks noChangeAspect="1"/>
          </p:cNvPicPr>
          <p:nvPr/>
        </p:nvPicPr>
        <p:blipFill>
          <a:blip r:embed="rId4"/>
          <a:stretch>
            <a:fillRect/>
          </a:stretch>
        </p:blipFill>
        <p:spPr>
          <a:xfrm>
            <a:off x="3149600" y="2017403"/>
            <a:ext cx="2674840" cy="250978"/>
          </a:xfrm>
          <a:prstGeom prst="rect">
            <a:avLst/>
          </a:prstGeom>
        </p:spPr>
      </p:pic>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14617" y="1206979"/>
            <a:ext cx="2187147" cy="2376527"/>
          </a:xfrm>
          <a:prstGeom prst="wedgeRoundRectCallout">
            <a:avLst>
              <a:gd name="adj1" fmla="val 66022"/>
              <a:gd name="adj2" fmla="val 41916"/>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De eerste factuurdatum wordt enkel getoond wanneer dit de eerste aanvraag tot uitbetaling is. Vul de datum van de eerste (voorschot)factuur in of de datum van ondertekening van de financiële leasingsovereenkomst (indien van toepassing) die betrekking heeft op de gesteunde investeringen.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4341091" y="5449454"/>
            <a:ext cx="2674840" cy="345009"/>
          </a:xfrm>
          <a:prstGeom prst="wedgeRoundRectCallout">
            <a:avLst>
              <a:gd name="adj1" fmla="val -53601"/>
              <a:gd name="adj2" fmla="val -10381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3. Klik op “Ga verder”. </a:t>
            </a:r>
          </a:p>
        </p:txBody>
      </p:sp>
      <p:sp>
        <p:nvSpPr>
          <p:cNvPr id="10" name="AutoShape 3">
            <a:extLst>
              <a:ext uri="{FF2B5EF4-FFF2-40B4-BE49-F238E27FC236}">
                <a16:creationId xmlns:a16="http://schemas.microsoft.com/office/drawing/2014/main" id="{8215869B-AE5F-5020-A870-558FCA596D11}"/>
              </a:ext>
            </a:extLst>
          </p:cNvPr>
          <p:cNvSpPr>
            <a:spLocks noChangeArrowheads="1"/>
          </p:cNvSpPr>
          <p:nvPr/>
        </p:nvSpPr>
        <p:spPr bwMode="auto">
          <a:xfrm>
            <a:off x="9160108" y="4086674"/>
            <a:ext cx="2743200" cy="1506599"/>
          </a:xfrm>
          <a:prstGeom prst="wedgeRoundRectCallout">
            <a:avLst>
              <a:gd name="adj1" fmla="val -91439"/>
              <a:gd name="adj2" fmla="val -1610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Vul de datum van de laatste factuur in of de datum van ondertekening van de financiële leasingsovereenkomst (indien van toepassing) die betrekking heeft op de gesteunde investeringen. </a:t>
            </a:r>
          </a:p>
        </p:txBody>
      </p:sp>
      <p:sp>
        <p:nvSpPr>
          <p:cNvPr id="11" name="AutoShape 6">
            <a:extLst>
              <a:ext uri="{FF2B5EF4-FFF2-40B4-BE49-F238E27FC236}">
                <a16:creationId xmlns:a16="http://schemas.microsoft.com/office/drawing/2014/main" id="{665FC6F4-FA5A-E893-174F-CC6AD879085D}"/>
              </a:ext>
            </a:extLst>
          </p:cNvPr>
          <p:cNvSpPr>
            <a:spLocks noChangeArrowheads="1"/>
          </p:cNvSpPr>
          <p:nvPr/>
        </p:nvSpPr>
        <p:spPr bwMode="auto">
          <a:xfrm>
            <a:off x="114617" y="4086674"/>
            <a:ext cx="2187147" cy="1186522"/>
          </a:xfrm>
          <a:prstGeom prst="wedgeRoundRectCallout">
            <a:avLst>
              <a:gd name="adj1" fmla="val -43247"/>
              <a:gd name="adj2" fmla="val 15064"/>
              <a:gd name="adj3" fmla="val 16667"/>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134" b="1">
                <a:solidFill>
                  <a:schemeClr val="tx1"/>
                </a:solidFill>
                <a:latin typeface="FlandersArtSans-Regular" panose="00000500000000000000" pitchFamily="2" charset="0"/>
              </a:rPr>
              <a:t>Opgelet! </a:t>
            </a:r>
            <a:r>
              <a:rPr lang="nl-NL" sz="1134">
                <a:solidFill>
                  <a:schemeClr val="tx1"/>
                </a:solidFill>
                <a:latin typeface="FlandersArtSans-Regular" panose="00000500000000000000" pitchFamily="2" charset="0"/>
              </a:rPr>
              <a:t>– Bij een financiële leasingovereenkomst is de ondertekening, zowel de startdatum van de investeringen als de datum van beëindiging. </a:t>
            </a:r>
          </a:p>
        </p:txBody>
      </p:sp>
      <p:pic>
        <p:nvPicPr>
          <p:cNvPr id="18" name="Afbeelding 17">
            <a:extLst>
              <a:ext uri="{FF2B5EF4-FFF2-40B4-BE49-F238E27FC236}">
                <a16:creationId xmlns:a16="http://schemas.microsoft.com/office/drawing/2014/main" id="{5B51B900-C691-E0D9-3915-6287B6E24A91}"/>
              </a:ext>
            </a:extLst>
          </p:cNvPr>
          <p:cNvPicPr>
            <a:picLocks noChangeAspect="1"/>
          </p:cNvPicPr>
          <p:nvPr/>
        </p:nvPicPr>
        <p:blipFill>
          <a:blip r:embed="rId5"/>
          <a:stretch>
            <a:fillRect/>
          </a:stretch>
        </p:blipFill>
        <p:spPr>
          <a:xfrm>
            <a:off x="2552987" y="2153366"/>
            <a:ext cx="3884757" cy="423200"/>
          </a:xfrm>
          <a:prstGeom prst="rect">
            <a:avLst/>
          </a:prstGeom>
        </p:spPr>
      </p:pic>
    </p:spTree>
    <p:extLst>
      <p:ext uri="{BB962C8B-B14F-4D97-AF65-F5344CB8AC3E}">
        <p14:creationId xmlns:p14="http://schemas.microsoft.com/office/powerpoint/2010/main" val="14490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D59E40B-EE32-20D2-4837-7301DDB20743}"/>
              </a:ext>
            </a:extLst>
          </p:cNvPr>
          <p:cNvPicPr>
            <a:picLocks noChangeAspect="1"/>
          </p:cNvPicPr>
          <p:nvPr/>
        </p:nvPicPr>
        <p:blipFill>
          <a:blip r:embed="rId2"/>
          <a:stretch>
            <a:fillRect/>
          </a:stretch>
        </p:blipFill>
        <p:spPr>
          <a:xfrm>
            <a:off x="2568267" y="1456148"/>
            <a:ext cx="7055464" cy="3731500"/>
          </a:xfrm>
          <a:prstGeom prst="rect">
            <a:avLst/>
          </a:prstGeom>
        </p:spPr>
      </p:pic>
      <p:pic>
        <p:nvPicPr>
          <p:cNvPr id="5" name="Afbeelding 4"/>
          <p:cNvPicPr>
            <a:picLocks noChangeAspect="1"/>
          </p:cNvPicPr>
          <p:nvPr/>
        </p:nvPicPr>
        <p:blipFill>
          <a:blip r:embed="rId3"/>
          <a:stretch>
            <a:fillRect/>
          </a:stretch>
        </p:blipFill>
        <p:spPr>
          <a:xfrm>
            <a:off x="3835164" y="1499748"/>
            <a:ext cx="1811650" cy="204777"/>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24</a:t>
            </a:fld>
            <a:endParaRPr lang="nl-BE"/>
          </a:p>
        </p:txBody>
      </p:sp>
      <p:pic>
        <p:nvPicPr>
          <p:cNvPr id="19" name="Afbeelding 18">
            <a:extLst>
              <a:ext uri="{FF2B5EF4-FFF2-40B4-BE49-F238E27FC236}">
                <a16:creationId xmlns:a16="http://schemas.microsoft.com/office/drawing/2014/main" id="{AF18F6C5-F035-30BE-C654-2A93A2E573FD}"/>
              </a:ext>
            </a:extLst>
          </p:cNvPr>
          <p:cNvPicPr>
            <a:picLocks noChangeAspect="1"/>
          </p:cNvPicPr>
          <p:nvPr/>
        </p:nvPicPr>
        <p:blipFill>
          <a:blip r:embed="rId3"/>
          <a:stretch>
            <a:fillRect/>
          </a:stretch>
        </p:blipFill>
        <p:spPr>
          <a:xfrm>
            <a:off x="3139090" y="2017403"/>
            <a:ext cx="2674840" cy="250978"/>
          </a:xfrm>
          <a:prstGeom prst="rect">
            <a:avLst/>
          </a:prstGeom>
        </p:spPr>
      </p:pic>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3947239" y="5320145"/>
            <a:ext cx="2187145" cy="428758"/>
          </a:xfrm>
          <a:prstGeom prst="wedgeRoundRectCallout">
            <a:avLst>
              <a:gd name="adj1" fmla="val -53601"/>
              <a:gd name="adj2" fmla="val -10381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Klik op “Ga verder”. </a:t>
            </a:r>
          </a:p>
        </p:txBody>
      </p:sp>
      <p:sp>
        <p:nvSpPr>
          <p:cNvPr id="2" name="AutoShape 3">
            <a:extLst>
              <a:ext uri="{FF2B5EF4-FFF2-40B4-BE49-F238E27FC236}">
                <a16:creationId xmlns:a16="http://schemas.microsoft.com/office/drawing/2014/main" id="{CEE74DC6-DB9C-D60A-A2BB-FBAACF4AB8D4}"/>
              </a:ext>
            </a:extLst>
          </p:cNvPr>
          <p:cNvSpPr>
            <a:spLocks noChangeArrowheads="1"/>
          </p:cNvSpPr>
          <p:nvPr/>
        </p:nvSpPr>
        <p:spPr bwMode="auto">
          <a:xfrm>
            <a:off x="105382" y="3657601"/>
            <a:ext cx="2187147" cy="452582"/>
          </a:xfrm>
          <a:prstGeom prst="wedgeRoundRectCallout">
            <a:avLst>
              <a:gd name="adj1" fmla="val 59687"/>
              <a:gd name="adj2" fmla="val 130225"/>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Laad de bewijsstukken op.</a:t>
            </a:r>
          </a:p>
        </p:txBody>
      </p:sp>
      <p:pic>
        <p:nvPicPr>
          <p:cNvPr id="10" name="Afbeelding 9">
            <a:extLst>
              <a:ext uri="{FF2B5EF4-FFF2-40B4-BE49-F238E27FC236}">
                <a16:creationId xmlns:a16="http://schemas.microsoft.com/office/drawing/2014/main" id="{7503F2DF-24D0-A64B-D74B-350D11765C06}"/>
              </a:ext>
            </a:extLst>
          </p:cNvPr>
          <p:cNvPicPr>
            <a:picLocks noChangeAspect="1"/>
          </p:cNvPicPr>
          <p:nvPr/>
        </p:nvPicPr>
        <p:blipFill>
          <a:blip r:embed="rId4"/>
          <a:stretch>
            <a:fillRect/>
          </a:stretch>
        </p:blipFill>
        <p:spPr>
          <a:xfrm>
            <a:off x="2391922" y="1488827"/>
            <a:ext cx="5761478" cy="1057152"/>
          </a:xfrm>
          <a:prstGeom prst="rect">
            <a:avLst/>
          </a:prstGeom>
        </p:spPr>
      </p:pic>
      <p:pic>
        <p:nvPicPr>
          <p:cNvPr id="6" name="Afbeelding 5">
            <a:extLst>
              <a:ext uri="{FF2B5EF4-FFF2-40B4-BE49-F238E27FC236}">
                <a16:creationId xmlns:a16="http://schemas.microsoft.com/office/drawing/2014/main" id="{A74102AB-046B-218E-E72D-372508B23053}"/>
              </a:ext>
            </a:extLst>
          </p:cNvPr>
          <p:cNvPicPr>
            <a:picLocks noChangeAspect="1"/>
          </p:cNvPicPr>
          <p:nvPr/>
        </p:nvPicPr>
        <p:blipFill>
          <a:blip r:embed="rId5"/>
          <a:stretch>
            <a:fillRect/>
          </a:stretch>
        </p:blipFill>
        <p:spPr>
          <a:xfrm>
            <a:off x="0" y="-154307"/>
            <a:ext cx="12192000" cy="1771157"/>
          </a:xfrm>
          <a:prstGeom prst="rect">
            <a:avLst/>
          </a:prstGeom>
        </p:spPr>
      </p:pic>
    </p:spTree>
    <p:extLst>
      <p:ext uri="{BB962C8B-B14F-4D97-AF65-F5344CB8AC3E}">
        <p14:creationId xmlns:p14="http://schemas.microsoft.com/office/powerpoint/2010/main" val="121275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28F9C70-C1B0-D3DD-F64C-3C8120DD651B}"/>
              </a:ext>
            </a:extLst>
          </p:cNvPr>
          <p:cNvPicPr>
            <a:picLocks noChangeAspect="1"/>
          </p:cNvPicPr>
          <p:nvPr/>
        </p:nvPicPr>
        <p:blipFill>
          <a:blip r:embed="rId2"/>
          <a:stretch>
            <a:fillRect/>
          </a:stretch>
        </p:blipFill>
        <p:spPr>
          <a:xfrm>
            <a:off x="2478263" y="1492727"/>
            <a:ext cx="7235471" cy="3383401"/>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25</a:t>
            </a:fld>
            <a:endParaRPr lang="nl-BE"/>
          </a:p>
        </p:txBody>
      </p:sp>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85122" y="2341867"/>
            <a:ext cx="2187147" cy="715965"/>
          </a:xfrm>
          <a:prstGeom prst="wedgeRoundRectCallout">
            <a:avLst>
              <a:gd name="adj1" fmla="val 57154"/>
              <a:gd name="adj2" fmla="val 23818"/>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De ontvangst van de aanvraag tot uitbetaling wordt hier bevestigd.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3345992" y="3583497"/>
            <a:ext cx="2187145" cy="380741"/>
          </a:xfrm>
          <a:prstGeom prst="wedgeRoundRectCallout">
            <a:avLst>
              <a:gd name="adj1" fmla="val -53601"/>
              <a:gd name="adj2" fmla="val -10381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a:latin typeface="FlandersArtSans-Regular" panose="00000500000000000000" pitchFamily="2" charset="0"/>
              </a:rPr>
              <a:t>2. Klik op “Ga verder”. </a:t>
            </a:r>
          </a:p>
        </p:txBody>
      </p:sp>
      <p:sp>
        <p:nvSpPr>
          <p:cNvPr id="2" name="AutoShape 6">
            <a:extLst>
              <a:ext uri="{FF2B5EF4-FFF2-40B4-BE49-F238E27FC236}">
                <a16:creationId xmlns:a16="http://schemas.microsoft.com/office/drawing/2014/main" id="{DC5423AA-ECFF-641E-4ECF-6F334C548AC1}"/>
              </a:ext>
            </a:extLst>
          </p:cNvPr>
          <p:cNvSpPr>
            <a:spLocks noChangeArrowheads="1"/>
          </p:cNvSpPr>
          <p:nvPr/>
        </p:nvSpPr>
        <p:spPr bwMode="auto">
          <a:xfrm>
            <a:off x="85122" y="3367189"/>
            <a:ext cx="2187147" cy="1106488"/>
          </a:xfrm>
          <a:prstGeom prst="wedgeRoundRectCallout">
            <a:avLst>
              <a:gd name="adj1" fmla="val -43247"/>
              <a:gd name="adj2" fmla="val 15064"/>
              <a:gd name="adj3" fmla="val 16667"/>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134" b="1" dirty="0">
                <a:solidFill>
                  <a:schemeClr val="tx1"/>
                </a:solidFill>
                <a:latin typeface="FlandersArtSans-Regular" panose="00000500000000000000" pitchFamily="2" charset="0"/>
              </a:rPr>
              <a:t>Opgelet! </a:t>
            </a:r>
            <a:r>
              <a:rPr lang="nl-NL" sz="1134" dirty="0">
                <a:solidFill>
                  <a:schemeClr val="tx1"/>
                </a:solidFill>
                <a:latin typeface="FlandersArtSans-Regular" panose="00000500000000000000" pitchFamily="2" charset="0"/>
              </a:rPr>
              <a:t>– Het dossier wordt steeds volledig gecontroleerd vooraleer een uitbetaling kan gebeuren. </a:t>
            </a:r>
          </a:p>
        </p:txBody>
      </p:sp>
      <p:pic>
        <p:nvPicPr>
          <p:cNvPr id="4" name="Afbeelding 3">
            <a:extLst>
              <a:ext uri="{FF2B5EF4-FFF2-40B4-BE49-F238E27FC236}">
                <a16:creationId xmlns:a16="http://schemas.microsoft.com/office/drawing/2014/main" id="{311E6486-80FC-359D-D7FC-EF3C33073FC6}"/>
              </a:ext>
            </a:extLst>
          </p:cNvPr>
          <p:cNvPicPr>
            <a:picLocks noChangeAspect="1"/>
          </p:cNvPicPr>
          <p:nvPr/>
        </p:nvPicPr>
        <p:blipFill>
          <a:blip r:embed="rId3"/>
          <a:stretch>
            <a:fillRect/>
          </a:stretch>
        </p:blipFill>
        <p:spPr>
          <a:xfrm>
            <a:off x="-2" y="-167110"/>
            <a:ext cx="12192000" cy="1771157"/>
          </a:xfrm>
          <a:prstGeom prst="rect">
            <a:avLst/>
          </a:prstGeom>
        </p:spPr>
      </p:pic>
    </p:spTree>
    <p:extLst>
      <p:ext uri="{BB962C8B-B14F-4D97-AF65-F5344CB8AC3E}">
        <p14:creationId xmlns:p14="http://schemas.microsoft.com/office/powerpoint/2010/main" val="2328663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26</a:t>
            </a:fld>
            <a:endParaRPr lang="nl-BE"/>
          </a:p>
        </p:txBody>
      </p:sp>
      <p:pic>
        <p:nvPicPr>
          <p:cNvPr id="21" name="Afbeelding 20">
            <a:extLst>
              <a:ext uri="{FF2B5EF4-FFF2-40B4-BE49-F238E27FC236}">
                <a16:creationId xmlns:a16="http://schemas.microsoft.com/office/drawing/2014/main" id="{535BC904-4BAB-6F23-AD2F-1BAC2C667F81}"/>
              </a:ext>
            </a:extLst>
          </p:cNvPr>
          <p:cNvPicPr>
            <a:picLocks/>
          </p:cNvPicPr>
          <p:nvPr/>
        </p:nvPicPr>
        <p:blipFill>
          <a:blip r:embed="rId2"/>
          <a:stretch>
            <a:fillRect/>
          </a:stretch>
        </p:blipFill>
        <p:spPr>
          <a:xfrm>
            <a:off x="5514606" y="3565609"/>
            <a:ext cx="828000" cy="162288"/>
          </a:xfrm>
          <a:prstGeom prst="rect">
            <a:avLst/>
          </a:prstGeom>
        </p:spPr>
      </p:pic>
      <p:sp>
        <p:nvSpPr>
          <p:cNvPr id="23" name="AutoShape 6">
            <a:extLst>
              <a:ext uri="{FF2B5EF4-FFF2-40B4-BE49-F238E27FC236}">
                <a16:creationId xmlns:a16="http://schemas.microsoft.com/office/drawing/2014/main" id="{B75F034A-F97F-B865-8E93-F9650617F949}"/>
              </a:ext>
            </a:extLst>
          </p:cNvPr>
          <p:cNvSpPr>
            <a:spLocks noChangeArrowheads="1"/>
          </p:cNvSpPr>
          <p:nvPr/>
        </p:nvSpPr>
        <p:spPr bwMode="auto">
          <a:xfrm>
            <a:off x="3137125" y="2286893"/>
            <a:ext cx="6449327" cy="2573519"/>
          </a:xfrm>
          <a:prstGeom prst="wedgeRoundRectCallout">
            <a:avLst>
              <a:gd name="adj1" fmla="val -49641"/>
              <a:gd name="adj2" fmla="val 2968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NL" sz="1400" b="1" dirty="0">
                <a:latin typeface="FlandersArtSans-Regular" panose="00000500000000000000" pitchFamily="2" charset="0"/>
              </a:rPr>
              <a:t>Optie 4: de investeringen zijn beëindigd en zijn voor minstens 60% uitgevoerd.</a:t>
            </a:r>
          </a:p>
          <a:p>
            <a:endParaRPr lang="nl-NL" sz="1400" dirty="0">
              <a:latin typeface="FlandersArtSans-Regular" panose="00000500000000000000" pitchFamily="2" charset="0"/>
            </a:endParaRPr>
          </a:p>
          <a:p>
            <a:r>
              <a:rPr lang="nl-NL" sz="1400" dirty="0">
                <a:latin typeface="FlandersArtSans-Regular" panose="00000500000000000000" pitchFamily="2" charset="0"/>
              </a:rPr>
              <a:t>Het  investeringsprogramma is beëindigd en minstens 60% van de gesteunde investeringskosten zijn uitgevoerd. De ‘datum van beëindiging’ betekent de laatste datum, hetzij van de laatste factuur, hetzij van de </a:t>
            </a:r>
            <a:r>
              <a:rPr lang="nl-NL" sz="1400" dirty="0" err="1">
                <a:latin typeface="FlandersArtSans-Regular" panose="00000500000000000000" pitchFamily="2" charset="0"/>
              </a:rPr>
              <a:t>ondertekeningsdatum</a:t>
            </a:r>
            <a:r>
              <a:rPr lang="nl-NL" sz="1400" dirty="0">
                <a:latin typeface="FlandersArtSans-Regular" panose="00000500000000000000" pitchFamily="2" charset="0"/>
              </a:rPr>
              <a:t> van de laatste of enige financiële leasingovereenkomst.</a:t>
            </a:r>
          </a:p>
          <a:p>
            <a:endParaRPr lang="nl-NL" sz="1400" dirty="0">
              <a:latin typeface="FlandersArtSans-Regular" panose="00000500000000000000" pitchFamily="2" charset="0"/>
            </a:endParaRPr>
          </a:p>
          <a:p>
            <a:r>
              <a:rPr lang="nl-BE" sz="1400" dirty="0">
                <a:latin typeface="FlandersArtSans-Regular" panose="00000500000000000000" pitchFamily="2" charset="0"/>
              </a:rPr>
              <a:t>Door deze optie aan te duiden vraag je de uitbetaling van het saldo aan (indien eerder de uitbetaling van schijf 1 en/of 2 werd aangevraagd) of je vraagt de uitbetaling aan van het volledig steunbedrag.</a:t>
            </a:r>
            <a:endParaRPr lang="nl-NL" sz="1400" dirty="0">
              <a:latin typeface="FlandersArtSans-Regular" panose="00000500000000000000" pitchFamily="2" charset="0"/>
            </a:endParaRPr>
          </a:p>
        </p:txBody>
      </p:sp>
      <p:pic>
        <p:nvPicPr>
          <p:cNvPr id="2" name="Afbeelding 1">
            <a:extLst>
              <a:ext uri="{FF2B5EF4-FFF2-40B4-BE49-F238E27FC236}">
                <a16:creationId xmlns:a16="http://schemas.microsoft.com/office/drawing/2014/main" id="{D24546B4-1928-A296-5945-9DEC049C20EA}"/>
              </a:ext>
            </a:extLst>
          </p:cNvPr>
          <p:cNvPicPr>
            <a:picLocks noChangeAspect="1"/>
          </p:cNvPicPr>
          <p:nvPr/>
        </p:nvPicPr>
        <p:blipFill>
          <a:blip r:embed="rId3"/>
          <a:stretch>
            <a:fillRect/>
          </a:stretch>
        </p:blipFill>
        <p:spPr>
          <a:xfrm>
            <a:off x="0" y="-57140"/>
            <a:ext cx="12192000" cy="1771157"/>
          </a:xfrm>
          <a:prstGeom prst="rect">
            <a:avLst/>
          </a:prstGeom>
        </p:spPr>
      </p:pic>
    </p:spTree>
    <p:extLst>
      <p:ext uri="{BB962C8B-B14F-4D97-AF65-F5344CB8AC3E}">
        <p14:creationId xmlns:p14="http://schemas.microsoft.com/office/powerpoint/2010/main" val="1501105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09F0468F-92E7-A55F-0CE8-DA75132DE973}"/>
              </a:ext>
            </a:extLst>
          </p:cNvPr>
          <p:cNvPicPr>
            <a:picLocks noChangeAspect="1"/>
          </p:cNvPicPr>
          <p:nvPr/>
        </p:nvPicPr>
        <p:blipFill rotWithShape="1">
          <a:blip r:embed="rId2"/>
          <a:srcRect b="12302"/>
          <a:stretch/>
        </p:blipFill>
        <p:spPr>
          <a:xfrm>
            <a:off x="269407" y="1602136"/>
            <a:ext cx="11498400" cy="4427952"/>
          </a:xfrm>
          <a:prstGeom prst="rect">
            <a:avLst/>
          </a:prstGeom>
        </p:spPr>
      </p:pic>
      <p:pic>
        <p:nvPicPr>
          <p:cNvPr id="5" name="Afbeelding 4"/>
          <p:cNvPicPr>
            <a:picLocks noChangeAspect="1"/>
          </p:cNvPicPr>
          <p:nvPr/>
        </p:nvPicPr>
        <p:blipFill>
          <a:blip r:embed="rId3"/>
          <a:stretch>
            <a:fillRect/>
          </a:stretch>
        </p:blipFill>
        <p:spPr>
          <a:xfrm>
            <a:off x="3835164" y="1499748"/>
            <a:ext cx="1811650" cy="204777"/>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27</a:t>
            </a:fld>
            <a:endParaRPr lang="nl-BE"/>
          </a:p>
        </p:txBody>
      </p:sp>
      <p:pic>
        <p:nvPicPr>
          <p:cNvPr id="19" name="Afbeelding 18">
            <a:extLst>
              <a:ext uri="{FF2B5EF4-FFF2-40B4-BE49-F238E27FC236}">
                <a16:creationId xmlns:a16="http://schemas.microsoft.com/office/drawing/2014/main" id="{AF18F6C5-F035-30BE-C654-2A93A2E573FD}"/>
              </a:ext>
            </a:extLst>
          </p:cNvPr>
          <p:cNvPicPr>
            <a:picLocks noChangeAspect="1"/>
          </p:cNvPicPr>
          <p:nvPr/>
        </p:nvPicPr>
        <p:blipFill>
          <a:blip r:embed="rId3"/>
          <a:stretch>
            <a:fillRect/>
          </a:stretch>
        </p:blipFill>
        <p:spPr>
          <a:xfrm>
            <a:off x="3002455" y="1824749"/>
            <a:ext cx="2674840" cy="250978"/>
          </a:xfrm>
          <a:prstGeom prst="rect">
            <a:avLst/>
          </a:prstGeom>
        </p:spPr>
      </p:pic>
      <p:pic>
        <p:nvPicPr>
          <p:cNvPr id="20" name="Afbeelding 19">
            <a:extLst>
              <a:ext uri="{FF2B5EF4-FFF2-40B4-BE49-F238E27FC236}">
                <a16:creationId xmlns:a16="http://schemas.microsoft.com/office/drawing/2014/main" id="{605922A3-3031-9960-D960-0C5B32E8748E}"/>
              </a:ext>
            </a:extLst>
          </p:cNvPr>
          <p:cNvPicPr>
            <a:picLocks/>
          </p:cNvPicPr>
          <p:nvPr/>
        </p:nvPicPr>
        <p:blipFill>
          <a:blip r:embed="rId3"/>
          <a:stretch>
            <a:fillRect/>
          </a:stretch>
        </p:blipFill>
        <p:spPr>
          <a:xfrm>
            <a:off x="4656102" y="3583897"/>
            <a:ext cx="504000" cy="144000"/>
          </a:xfrm>
          <a:prstGeom prst="rect">
            <a:avLst/>
          </a:prstGeom>
        </p:spPr>
      </p:pic>
      <p:pic>
        <p:nvPicPr>
          <p:cNvPr id="21" name="Afbeelding 20">
            <a:extLst>
              <a:ext uri="{FF2B5EF4-FFF2-40B4-BE49-F238E27FC236}">
                <a16:creationId xmlns:a16="http://schemas.microsoft.com/office/drawing/2014/main" id="{535BC904-4BAB-6F23-AD2F-1BAC2C667F81}"/>
              </a:ext>
            </a:extLst>
          </p:cNvPr>
          <p:cNvPicPr>
            <a:picLocks/>
          </p:cNvPicPr>
          <p:nvPr/>
        </p:nvPicPr>
        <p:blipFill>
          <a:blip r:embed="rId3"/>
          <a:stretch>
            <a:fillRect/>
          </a:stretch>
        </p:blipFill>
        <p:spPr>
          <a:xfrm>
            <a:off x="5514606" y="3565609"/>
            <a:ext cx="828000" cy="162288"/>
          </a:xfrm>
          <a:prstGeom prst="rect">
            <a:avLst/>
          </a:prstGeom>
        </p:spPr>
      </p:pic>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14620" y="3583897"/>
            <a:ext cx="2113572" cy="805544"/>
          </a:xfrm>
          <a:prstGeom prst="wedgeRoundRectCallout">
            <a:avLst>
              <a:gd name="adj1" fmla="val 49066"/>
              <a:gd name="adj2" fmla="val 11860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a:latin typeface="FlandersArtSans-Regular" panose="00000500000000000000" pitchFamily="2" charset="0"/>
              </a:rPr>
              <a:t>1. Duid optie 4 aan wanneer de investeringen beëindigd zijn en voor minstens 60% zijn uitgevoerd.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4457820" y="5550845"/>
            <a:ext cx="2113571" cy="455318"/>
          </a:xfrm>
          <a:prstGeom prst="wedgeRoundRectCallout">
            <a:avLst>
              <a:gd name="adj1" fmla="val -86265"/>
              <a:gd name="adj2" fmla="val 758"/>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Klik op “Bevestig”.</a:t>
            </a:r>
          </a:p>
        </p:txBody>
      </p:sp>
      <p:sp>
        <p:nvSpPr>
          <p:cNvPr id="2" name="Stroomdiagram: Verbindingslijn 1">
            <a:extLst>
              <a:ext uri="{FF2B5EF4-FFF2-40B4-BE49-F238E27FC236}">
                <a16:creationId xmlns:a16="http://schemas.microsoft.com/office/drawing/2014/main" id="{5FA2B2C7-928F-365D-D043-3C1A1590C5DE}"/>
              </a:ext>
            </a:extLst>
          </p:cNvPr>
          <p:cNvSpPr/>
          <p:nvPr/>
        </p:nvSpPr>
        <p:spPr>
          <a:xfrm>
            <a:off x="2352250" y="4834310"/>
            <a:ext cx="72000" cy="72000"/>
          </a:xfrm>
          <a:prstGeom prst="flowChartConnec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4" name="Stroomdiagram: Verbindingslijn 3">
            <a:extLst>
              <a:ext uri="{FF2B5EF4-FFF2-40B4-BE49-F238E27FC236}">
                <a16:creationId xmlns:a16="http://schemas.microsoft.com/office/drawing/2014/main" id="{7042B1A0-27CA-2BD5-6450-559DF61423A3}"/>
              </a:ext>
            </a:extLst>
          </p:cNvPr>
          <p:cNvSpPr/>
          <p:nvPr/>
        </p:nvSpPr>
        <p:spPr>
          <a:xfrm>
            <a:off x="2365187" y="5351850"/>
            <a:ext cx="57600" cy="57600"/>
          </a:xfrm>
          <a:prstGeom prst="flowChartConnector">
            <a:avLst/>
          </a:prstGeom>
          <a:solidFill>
            <a:srgbClr val="6FD6E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10" name="Afbeelding 9">
            <a:extLst>
              <a:ext uri="{FF2B5EF4-FFF2-40B4-BE49-F238E27FC236}">
                <a16:creationId xmlns:a16="http://schemas.microsoft.com/office/drawing/2014/main" id="{0B27F690-0B5D-5D1B-10B8-9D3507B7EFE6}"/>
              </a:ext>
            </a:extLst>
          </p:cNvPr>
          <p:cNvPicPr>
            <a:picLocks noChangeAspect="1"/>
          </p:cNvPicPr>
          <p:nvPr/>
        </p:nvPicPr>
        <p:blipFill>
          <a:blip r:embed="rId4"/>
          <a:stretch>
            <a:fillRect/>
          </a:stretch>
        </p:blipFill>
        <p:spPr>
          <a:xfrm>
            <a:off x="2156191" y="1804429"/>
            <a:ext cx="5997209" cy="1044198"/>
          </a:xfrm>
          <a:prstGeom prst="rect">
            <a:avLst/>
          </a:prstGeom>
        </p:spPr>
      </p:pic>
      <p:pic>
        <p:nvPicPr>
          <p:cNvPr id="9" name="Afbeelding 8">
            <a:extLst>
              <a:ext uri="{FF2B5EF4-FFF2-40B4-BE49-F238E27FC236}">
                <a16:creationId xmlns:a16="http://schemas.microsoft.com/office/drawing/2014/main" id="{C9932166-2233-E739-2121-EF9D3C1AC604}"/>
              </a:ext>
            </a:extLst>
          </p:cNvPr>
          <p:cNvPicPr>
            <a:picLocks noChangeAspect="1"/>
          </p:cNvPicPr>
          <p:nvPr/>
        </p:nvPicPr>
        <p:blipFill>
          <a:blip r:embed="rId5"/>
          <a:stretch>
            <a:fillRect/>
          </a:stretch>
        </p:blipFill>
        <p:spPr>
          <a:xfrm>
            <a:off x="0" y="-66632"/>
            <a:ext cx="12192000" cy="1771157"/>
          </a:xfrm>
          <a:prstGeom prst="rect">
            <a:avLst/>
          </a:prstGeom>
        </p:spPr>
      </p:pic>
    </p:spTree>
    <p:extLst>
      <p:ext uri="{BB962C8B-B14F-4D97-AF65-F5344CB8AC3E}">
        <p14:creationId xmlns:p14="http://schemas.microsoft.com/office/powerpoint/2010/main" val="2511168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B7291FE-4C02-93D7-2991-DB9C6151D287}"/>
              </a:ext>
            </a:extLst>
          </p:cNvPr>
          <p:cNvPicPr>
            <a:picLocks noChangeAspect="1"/>
          </p:cNvPicPr>
          <p:nvPr/>
        </p:nvPicPr>
        <p:blipFill>
          <a:blip r:embed="rId2"/>
          <a:stretch>
            <a:fillRect/>
          </a:stretch>
        </p:blipFill>
        <p:spPr>
          <a:xfrm>
            <a:off x="2485140" y="1499748"/>
            <a:ext cx="7055464" cy="3731500"/>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28</a:t>
            </a:fld>
            <a:endParaRPr lang="nl-BE"/>
          </a:p>
        </p:txBody>
      </p:sp>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05382" y="3443891"/>
            <a:ext cx="2187147" cy="563418"/>
          </a:xfrm>
          <a:prstGeom prst="wedgeRoundRectCallout">
            <a:avLst>
              <a:gd name="adj1" fmla="val 57576"/>
              <a:gd name="adj2" fmla="val 127649"/>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Laad de bewijsstukken op.</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3908854" y="5353755"/>
            <a:ext cx="2187145" cy="380741"/>
          </a:xfrm>
          <a:prstGeom prst="wedgeRoundRectCallout">
            <a:avLst>
              <a:gd name="adj1" fmla="val -53601"/>
              <a:gd name="adj2" fmla="val -10381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Klik op “Ga verder”. </a:t>
            </a:r>
          </a:p>
        </p:txBody>
      </p:sp>
      <p:pic>
        <p:nvPicPr>
          <p:cNvPr id="4" name="Afbeelding 3">
            <a:extLst>
              <a:ext uri="{FF2B5EF4-FFF2-40B4-BE49-F238E27FC236}">
                <a16:creationId xmlns:a16="http://schemas.microsoft.com/office/drawing/2014/main" id="{E614F068-F95D-F48E-E3F6-B80AA0B17D55}"/>
              </a:ext>
            </a:extLst>
          </p:cNvPr>
          <p:cNvPicPr>
            <a:picLocks noChangeAspect="1"/>
          </p:cNvPicPr>
          <p:nvPr/>
        </p:nvPicPr>
        <p:blipFill>
          <a:blip r:embed="rId3"/>
          <a:stretch>
            <a:fillRect/>
          </a:stretch>
        </p:blipFill>
        <p:spPr>
          <a:xfrm>
            <a:off x="0" y="-139900"/>
            <a:ext cx="12192000" cy="1771157"/>
          </a:xfrm>
          <a:prstGeom prst="rect">
            <a:avLst/>
          </a:prstGeom>
        </p:spPr>
      </p:pic>
    </p:spTree>
    <p:extLst>
      <p:ext uri="{BB962C8B-B14F-4D97-AF65-F5344CB8AC3E}">
        <p14:creationId xmlns:p14="http://schemas.microsoft.com/office/powerpoint/2010/main" val="2657097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3835164" y="1499748"/>
            <a:ext cx="1811650" cy="204777"/>
          </a:xfrm>
          <a:prstGeom prst="rect">
            <a:avLst/>
          </a:prstGeom>
        </p:spPr>
      </p:pic>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29</a:t>
            </a:fld>
            <a:endParaRPr lang="nl-BE"/>
          </a:p>
        </p:txBody>
      </p:sp>
      <p:pic>
        <p:nvPicPr>
          <p:cNvPr id="19" name="Afbeelding 18">
            <a:extLst>
              <a:ext uri="{FF2B5EF4-FFF2-40B4-BE49-F238E27FC236}">
                <a16:creationId xmlns:a16="http://schemas.microsoft.com/office/drawing/2014/main" id="{AF18F6C5-F035-30BE-C654-2A93A2E573FD}"/>
              </a:ext>
            </a:extLst>
          </p:cNvPr>
          <p:cNvPicPr>
            <a:picLocks noChangeAspect="1"/>
          </p:cNvPicPr>
          <p:nvPr/>
        </p:nvPicPr>
        <p:blipFill>
          <a:blip r:embed="rId2"/>
          <a:stretch>
            <a:fillRect/>
          </a:stretch>
        </p:blipFill>
        <p:spPr>
          <a:xfrm>
            <a:off x="3139090" y="2017403"/>
            <a:ext cx="2674840" cy="250978"/>
          </a:xfrm>
          <a:prstGeom prst="rect">
            <a:avLst/>
          </a:prstGeom>
        </p:spPr>
      </p:pic>
      <p:sp>
        <p:nvSpPr>
          <p:cNvPr id="6" name="AutoShape 3">
            <a:extLst>
              <a:ext uri="{FF2B5EF4-FFF2-40B4-BE49-F238E27FC236}">
                <a16:creationId xmlns:a16="http://schemas.microsoft.com/office/drawing/2014/main" id="{C46CC545-CD54-328F-0CF1-2ECC37D14906}"/>
              </a:ext>
            </a:extLst>
          </p:cNvPr>
          <p:cNvSpPr>
            <a:spLocks noChangeArrowheads="1"/>
          </p:cNvSpPr>
          <p:nvPr/>
        </p:nvSpPr>
        <p:spPr bwMode="auto">
          <a:xfrm>
            <a:off x="188119" y="2142892"/>
            <a:ext cx="2187147" cy="715965"/>
          </a:xfrm>
          <a:prstGeom prst="wedgeRoundRectCallout">
            <a:avLst>
              <a:gd name="adj1" fmla="val 54620"/>
              <a:gd name="adj2" fmla="val 6123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1. De ontvangst van de aanvraag tot uitbetaling wordt hier bevestigd. </a:t>
            </a:r>
          </a:p>
        </p:txBody>
      </p:sp>
      <p:sp>
        <p:nvSpPr>
          <p:cNvPr id="8" name="AutoShape 3">
            <a:extLst>
              <a:ext uri="{FF2B5EF4-FFF2-40B4-BE49-F238E27FC236}">
                <a16:creationId xmlns:a16="http://schemas.microsoft.com/office/drawing/2014/main" id="{4EB76348-6C42-FBFA-C14E-BC7D15A420BE}"/>
              </a:ext>
            </a:extLst>
          </p:cNvPr>
          <p:cNvSpPr>
            <a:spLocks noChangeArrowheads="1"/>
          </p:cNvSpPr>
          <p:nvPr/>
        </p:nvSpPr>
        <p:spPr bwMode="auto">
          <a:xfrm>
            <a:off x="3382937" y="3782539"/>
            <a:ext cx="2187145" cy="380741"/>
          </a:xfrm>
          <a:prstGeom prst="wedgeRoundRectCallout">
            <a:avLst>
              <a:gd name="adj1" fmla="val -53601"/>
              <a:gd name="adj2" fmla="val -10381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a:latin typeface="FlandersArtSans-Regular" panose="00000500000000000000" pitchFamily="2" charset="0"/>
              </a:rPr>
              <a:t>2. Klik op “Ga verder”. </a:t>
            </a:r>
          </a:p>
        </p:txBody>
      </p:sp>
      <p:pic>
        <p:nvPicPr>
          <p:cNvPr id="10" name="Afbeelding 9">
            <a:extLst>
              <a:ext uri="{FF2B5EF4-FFF2-40B4-BE49-F238E27FC236}">
                <a16:creationId xmlns:a16="http://schemas.microsoft.com/office/drawing/2014/main" id="{5AF8C13E-C701-AA93-AF59-BAB81848C31D}"/>
              </a:ext>
            </a:extLst>
          </p:cNvPr>
          <p:cNvPicPr>
            <a:picLocks/>
          </p:cNvPicPr>
          <p:nvPr/>
        </p:nvPicPr>
        <p:blipFill>
          <a:blip r:embed="rId2"/>
          <a:stretch>
            <a:fillRect/>
          </a:stretch>
        </p:blipFill>
        <p:spPr>
          <a:xfrm>
            <a:off x="4962973" y="3047999"/>
            <a:ext cx="504000" cy="160851"/>
          </a:xfrm>
          <a:prstGeom prst="rect">
            <a:avLst/>
          </a:prstGeom>
        </p:spPr>
      </p:pic>
      <p:pic>
        <p:nvPicPr>
          <p:cNvPr id="11" name="Afbeelding 10">
            <a:extLst>
              <a:ext uri="{FF2B5EF4-FFF2-40B4-BE49-F238E27FC236}">
                <a16:creationId xmlns:a16="http://schemas.microsoft.com/office/drawing/2014/main" id="{38E1E94F-B759-B86F-D5D3-F4434DBB3E70}"/>
              </a:ext>
            </a:extLst>
          </p:cNvPr>
          <p:cNvPicPr>
            <a:picLocks/>
          </p:cNvPicPr>
          <p:nvPr/>
        </p:nvPicPr>
        <p:blipFill>
          <a:blip r:embed="rId2"/>
          <a:stretch>
            <a:fillRect/>
          </a:stretch>
        </p:blipFill>
        <p:spPr>
          <a:xfrm>
            <a:off x="5813929" y="3005929"/>
            <a:ext cx="828000" cy="202921"/>
          </a:xfrm>
          <a:prstGeom prst="rect">
            <a:avLst/>
          </a:prstGeom>
        </p:spPr>
      </p:pic>
      <p:pic>
        <p:nvPicPr>
          <p:cNvPr id="9" name="Afbeelding 8">
            <a:extLst>
              <a:ext uri="{FF2B5EF4-FFF2-40B4-BE49-F238E27FC236}">
                <a16:creationId xmlns:a16="http://schemas.microsoft.com/office/drawing/2014/main" id="{A721D5CC-5594-C381-FCED-ADCB5863759B}"/>
              </a:ext>
            </a:extLst>
          </p:cNvPr>
          <p:cNvPicPr>
            <a:picLocks noChangeAspect="1"/>
          </p:cNvPicPr>
          <p:nvPr/>
        </p:nvPicPr>
        <p:blipFill>
          <a:blip r:embed="rId3"/>
          <a:stretch>
            <a:fillRect/>
          </a:stretch>
        </p:blipFill>
        <p:spPr>
          <a:xfrm>
            <a:off x="2478263" y="1499748"/>
            <a:ext cx="7235471" cy="3383401"/>
          </a:xfrm>
          <a:prstGeom prst="rect">
            <a:avLst/>
          </a:prstGeom>
        </p:spPr>
      </p:pic>
      <p:sp>
        <p:nvSpPr>
          <p:cNvPr id="2" name="AutoShape 6">
            <a:extLst>
              <a:ext uri="{FF2B5EF4-FFF2-40B4-BE49-F238E27FC236}">
                <a16:creationId xmlns:a16="http://schemas.microsoft.com/office/drawing/2014/main" id="{CC567238-2DEF-22CC-D1E4-625FF50F54A2}"/>
              </a:ext>
            </a:extLst>
          </p:cNvPr>
          <p:cNvSpPr>
            <a:spLocks noChangeArrowheads="1"/>
          </p:cNvSpPr>
          <p:nvPr/>
        </p:nvSpPr>
        <p:spPr bwMode="auto">
          <a:xfrm>
            <a:off x="188957" y="3367189"/>
            <a:ext cx="2187147" cy="1013068"/>
          </a:xfrm>
          <a:prstGeom prst="wedgeRoundRectCallout">
            <a:avLst>
              <a:gd name="adj1" fmla="val -43247"/>
              <a:gd name="adj2" fmla="val 15064"/>
              <a:gd name="adj3" fmla="val 16667"/>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nl-NL" sz="1100" b="1" dirty="0">
                <a:solidFill>
                  <a:schemeClr val="tx1"/>
                </a:solidFill>
                <a:latin typeface="FlandersArtSans-Regular"/>
              </a:rPr>
              <a:t>Opgelet! </a:t>
            </a:r>
            <a:r>
              <a:rPr lang="nl-NL" sz="1100" dirty="0">
                <a:solidFill>
                  <a:schemeClr val="tx1"/>
                </a:solidFill>
                <a:latin typeface="FlandersArtSans-Regular"/>
              </a:rPr>
              <a:t>– Het dossier wordt steeds volledig gecontroleerd vooraleer een uitbetaling kan gebeuren.</a:t>
            </a:r>
            <a:endParaRPr lang="nl-NL" sz="1134" dirty="0">
              <a:solidFill>
                <a:schemeClr val="tx1"/>
              </a:solidFill>
              <a:latin typeface="FlandersArtSans-Regular" panose="00000500000000000000" pitchFamily="2" charset="0"/>
            </a:endParaRPr>
          </a:p>
        </p:txBody>
      </p:sp>
      <p:sp>
        <p:nvSpPr>
          <p:cNvPr id="13" name="AutoShape 3">
            <a:extLst>
              <a:ext uri="{FF2B5EF4-FFF2-40B4-BE49-F238E27FC236}">
                <a16:creationId xmlns:a16="http://schemas.microsoft.com/office/drawing/2014/main" id="{0D8318F1-8CD9-4A26-FAAA-80F61D158862}"/>
              </a:ext>
            </a:extLst>
          </p:cNvPr>
          <p:cNvSpPr>
            <a:spLocks noChangeArrowheads="1"/>
          </p:cNvSpPr>
          <p:nvPr/>
        </p:nvSpPr>
        <p:spPr bwMode="auto">
          <a:xfrm>
            <a:off x="3345992" y="3583497"/>
            <a:ext cx="2187145" cy="380741"/>
          </a:xfrm>
          <a:prstGeom prst="wedgeRoundRectCallout">
            <a:avLst>
              <a:gd name="adj1" fmla="val -53601"/>
              <a:gd name="adj2" fmla="val -10381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a:latin typeface="FlandersArtSans-Regular" panose="00000500000000000000" pitchFamily="2" charset="0"/>
              </a:rPr>
              <a:t>2. Klik op “Ga verder”. </a:t>
            </a:r>
          </a:p>
        </p:txBody>
      </p:sp>
      <p:pic>
        <p:nvPicPr>
          <p:cNvPr id="4" name="Afbeelding 3">
            <a:extLst>
              <a:ext uri="{FF2B5EF4-FFF2-40B4-BE49-F238E27FC236}">
                <a16:creationId xmlns:a16="http://schemas.microsoft.com/office/drawing/2014/main" id="{B3B3BF5E-5717-CD41-3851-0634E0EC953A}"/>
              </a:ext>
            </a:extLst>
          </p:cNvPr>
          <p:cNvPicPr>
            <a:picLocks noChangeAspect="1"/>
          </p:cNvPicPr>
          <p:nvPr/>
        </p:nvPicPr>
        <p:blipFill>
          <a:blip r:embed="rId4"/>
          <a:stretch>
            <a:fillRect/>
          </a:stretch>
        </p:blipFill>
        <p:spPr>
          <a:xfrm>
            <a:off x="158" y="-66632"/>
            <a:ext cx="12192000" cy="1771157"/>
          </a:xfrm>
          <a:prstGeom prst="rect">
            <a:avLst/>
          </a:prstGeom>
        </p:spPr>
      </p:pic>
    </p:spTree>
    <p:extLst>
      <p:ext uri="{BB962C8B-B14F-4D97-AF65-F5344CB8AC3E}">
        <p14:creationId xmlns:p14="http://schemas.microsoft.com/office/powerpoint/2010/main" val="323861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0CEEA87-18BD-2798-B09B-E7AE86C56AD9}"/>
              </a:ext>
            </a:extLst>
          </p:cNvPr>
          <p:cNvPicPr>
            <a:picLocks noChangeAspect="1"/>
          </p:cNvPicPr>
          <p:nvPr/>
        </p:nvPicPr>
        <p:blipFill>
          <a:blip r:embed="rId2"/>
          <a:stretch>
            <a:fillRect/>
          </a:stretch>
        </p:blipFill>
        <p:spPr>
          <a:xfrm>
            <a:off x="260705" y="426163"/>
            <a:ext cx="11670589" cy="5580000"/>
          </a:xfrm>
          <a:prstGeom prst="rect">
            <a:avLst/>
          </a:prstGeom>
        </p:spPr>
      </p:pic>
      <p:sp>
        <p:nvSpPr>
          <p:cNvPr id="3" name="AutoShape 5"/>
          <p:cNvSpPr>
            <a:spLocks noChangeArrowheads="1"/>
          </p:cNvSpPr>
          <p:nvPr/>
        </p:nvSpPr>
        <p:spPr bwMode="auto">
          <a:xfrm>
            <a:off x="3918769" y="4810935"/>
            <a:ext cx="1729123" cy="476286"/>
          </a:xfrm>
          <a:prstGeom prst="wedgeRoundRectCallout">
            <a:avLst>
              <a:gd name="adj1" fmla="val 47266"/>
              <a:gd name="adj2" fmla="val -18747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a:latin typeface="FlandersArtSans-Regular" panose="00000500000000000000" pitchFamily="2" charset="0"/>
              </a:rPr>
              <a:t>Je klikt op “Doorgaan”.</a:t>
            </a:r>
            <a:endParaRPr lang="nl-NL" sz="1134">
              <a:latin typeface="FlandersArtSans-Regular" panose="00000500000000000000" pitchFamily="2" charset="0"/>
            </a:endParaRPr>
          </a:p>
        </p:txBody>
      </p:sp>
      <p:sp>
        <p:nvSpPr>
          <p:cNvPr id="2" name="Tijdelijke aanduiding voor voettekst 1">
            <a:extLst>
              <a:ext uri="{FF2B5EF4-FFF2-40B4-BE49-F238E27FC236}">
                <a16:creationId xmlns:a16="http://schemas.microsoft.com/office/drawing/2014/main" id="{B81209DA-F1DD-5D43-56F8-692907B84E4E}"/>
              </a:ext>
            </a:extLst>
          </p:cNvPr>
          <p:cNvSpPr>
            <a:spLocks noGrp="1"/>
          </p:cNvSpPr>
          <p:nvPr>
            <p:ph type="ftr" sz="quarter" idx="11"/>
          </p:nvPr>
        </p:nvSpPr>
        <p:spPr/>
        <p:txBody>
          <a:bodyPr/>
          <a:lstStyle/>
          <a:p>
            <a:r>
              <a:rPr lang="nl-BE"/>
              <a:t>Ecologiepremie Plus - demo aanvraag</a:t>
            </a:r>
          </a:p>
        </p:txBody>
      </p:sp>
      <p:sp>
        <p:nvSpPr>
          <p:cNvPr id="5" name="Tijdelijke aanduiding voor dianummer 4">
            <a:extLst>
              <a:ext uri="{FF2B5EF4-FFF2-40B4-BE49-F238E27FC236}">
                <a16:creationId xmlns:a16="http://schemas.microsoft.com/office/drawing/2014/main" id="{D3C583D3-3F36-28F9-6BCC-63F78BD33B1B}"/>
              </a:ext>
            </a:extLst>
          </p:cNvPr>
          <p:cNvSpPr>
            <a:spLocks noGrp="1"/>
          </p:cNvSpPr>
          <p:nvPr>
            <p:ph type="sldNum" sz="quarter" idx="12"/>
          </p:nvPr>
        </p:nvSpPr>
        <p:spPr/>
        <p:txBody>
          <a:bodyPr/>
          <a:lstStyle/>
          <a:p>
            <a:fld id="{07F1D4BE-9B7E-47D8-BF8B-FB5BDC49B24D}" type="slidenum">
              <a:rPr lang="nl-BE" smtClean="0"/>
              <a:t>3</a:t>
            </a:fld>
            <a:endParaRPr lang="nl-BE"/>
          </a:p>
        </p:txBody>
      </p:sp>
    </p:spTree>
    <p:extLst>
      <p:ext uri="{BB962C8B-B14F-4D97-AF65-F5344CB8AC3E}">
        <p14:creationId xmlns:p14="http://schemas.microsoft.com/office/powerpoint/2010/main" val="3536469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9A0A24AD-C655-B8BE-B648-A2504162EE55}"/>
              </a:ext>
            </a:extLst>
          </p:cNvPr>
          <p:cNvPicPr>
            <a:picLocks noChangeAspect="1"/>
          </p:cNvPicPr>
          <p:nvPr/>
        </p:nvPicPr>
        <p:blipFill>
          <a:blip r:embed="rId2"/>
          <a:stretch>
            <a:fillRect/>
          </a:stretch>
        </p:blipFill>
        <p:spPr>
          <a:xfrm>
            <a:off x="2240767" y="1471280"/>
            <a:ext cx="7430775" cy="3240240"/>
          </a:xfrm>
          <a:prstGeom prst="rect">
            <a:avLst/>
          </a:prstGeom>
        </p:spPr>
      </p:pic>
      <p:sp>
        <p:nvSpPr>
          <p:cNvPr id="3" name="Tijdelijke aanduiding voor voettekst 2">
            <a:extLst>
              <a:ext uri="{FF2B5EF4-FFF2-40B4-BE49-F238E27FC236}">
                <a16:creationId xmlns:a16="http://schemas.microsoft.com/office/drawing/2014/main" id="{9AB6E6D4-91FF-4B44-69CB-94F63D367647}"/>
              </a:ext>
            </a:extLst>
          </p:cNvPr>
          <p:cNvSpPr>
            <a:spLocks noGrp="1"/>
          </p:cNvSpPr>
          <p:nvPr>
            <p:ph type="ftr" sz="quarter" idx="11"/>
          </p:nvPr>
        </p:nvSpPr>
        <p:spPr/>
        <p:txBody>
          <a:bodyPr/>
          <a:lstStyle/>
          <a:p>
            <a:r>
              <a:rPr lang="nl-BE"/>
              <a:t>Ecologiepremie Plus - demo aanvraag</a:t>
            </a:r>
          </a:p>
        </p:txBody>
      </p:sp>
      <p:sp>
        <p:nvSpPr>
          <p:cNvPr id="4" name="Tijdelijke aanduiding voor dianummer 3">
            <a:extLst>
              <a:ext uri="{FF2B5EF4-FFF2-40B4-BE49-F238E27FC236}">
                <a16:creationId xmlns:a16="http://schemas.microsoft.com/office/drawing/2014/main" id="{4637D139-4902-5291-3FBC-DC88D7E7F5E2}"/>
              </a:ext>
            </a:extLst>
          </p:cNvPr>
          <p:cNvSpPr>
            <a:spLocks noGrp="1"/>
          </p:cNvSpPr>
          <p:nvPr>
            <p:ph type="sldNum" sz="quarter" idx="12"/>
          </p:nvPr>
        </p:nvSpPr>
        <p:spPr/>
        <p:txBody>
          <a:bodyPr/>
          <a:lstStyle/>
          <a:p>
            <a:fld id="{07F1D4BE-9B7E-47D8-BF8B-FB5BDC49B24D}" type="slidenum">
              <a:rPr lang="nl-BE" smtClean="0"/>
              <a:t>30</a:t>
            </a:fld>
            <a:endParaRPr lang="nl-BE"/>
          </a:p>
        </p:txBody>
      </p:sp>
      <p:sp>
        <p:nvSpPr>
          <p:cNvPr id="7" name="AutoShape 3">
            <a:extLst>
              <a:ext uri="{FF2B5EF4-FFF2-40B4-BE49-F238E27FC236}">
                <a16:creationId xmlns:a16="http://schemas.microsoft.com/office/drawing/2014/main" id="{D4EDFDEC-AD5C-93B6-5B7B-7E1562518366}"/>
              </a:ext>
            </a:extLst>
          </p:cNvPr>
          <p:cNvSpPr>
            <a:spLocks noChangeArrowheads="1"/>
          </p:cNvSpPr>
          <p:nvPr/>
        </p:nvSpPr>
        <p:spPr bwMode="auto">
          <a:xfrm>
            <a:off x="272806" y="2067472"/>
            <a:ext cx="1842321" cy="1172615"/>
          </a:xfrm>
          <a:prstGeom prst="wedgeRoundRectCallout">
            <a:avLst>
              <a:gd name="adj1" fmla="val 60439"/>
              <a:gd name="adj2" fmla="val 8819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Na het finaliseren van de uitbetalingsaanvraag kom je terug in het overzicht, waar je de steunaanvraag terug kan vinden.</a:t>
            </a:r>
            <a:endParaRPr lang="nl-NL" sz="1134" dirty="0">
              <a:latin typeface="FlandersArtSans-Regular" panose="00000500000000000000" pitchFamily="2" charset="0"/>
            </a:endParaRPr>
          </a:p>
        </p:txBody>
      </p:sp>
      <p:sp>
        <p:nvSpPr>
          <p:cNvPr id="9" name="AutoShape 3">
            <a:extLst>
              <a:ext uri="{FF2B5EF4-FFF2-40B4-BE49-F238E27FC236}">
                <a16:creationId xmlns:a16="http://schemas.microsoft.com/office/drawing/2014/main" id="{FA29C418-0097-43AE-4241-DDE8AB9E33A8}"/>
              </a:ext>
            </a:extLst>
          </p:cNvPr>
          <p:cNvSpPr>
            <a:spLocks noChangeArrowheads="1"/>
          </p:cNvSpPr>
          <p:nvPr/>
        </p:nvSpPr>
        <p:spPr bwMode="auto">
          <a:xfrm>
            <a:off x="6080114" y="4839855"/>
            <a:ext cx="4948103" cy="1034472"/>
          </a:xfrm>
          <a:prstGeom prst="wedgeRoundRectCallout">
            <a:avLst>
              <a:gd name="adj1" fmla="val -63197"/>
              <a:gd name="adj2" fmla="val -52656"/>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NL" sz="1134" dirty="0">
                <a:latin typeface="FlandersArtSans-Regular" panose="00000500000000000000" pitchFamily="2" charset="0"/>
              </a:rPr>
              <a:t>Wanneer de uitbetaling van minstens schijf 1 werd aangevraagd, wijzigt de status van “Beslist” naar “</a:t>
            </a:r>
            <a:r>
              <a:rPr lang="nl-NL" sz="1134" dirty="0" err="1">
                <a:latin typeface="FlandersArtSans-Regular" panose="00000500000000000000" pitchFamily="2" charset="0"/>
              </a:rPr>
              <a:t>InUitbetaling</a:t>
            </a:r>
            <a:r>
              <a:rPr lang="nl-NL" sz="1134" dirty="0">
                <a:latin typeface="FlandersArtSans-Regular" panose="00000500000000000000" pitchFamily="2" charset="0"/>
              </a:rPr>
              <a:t>”. </a:t>
            </a:r>
            <a:br>
              <a:rPr lang="nl-NL" sz="1134" dirty="0">
                <a:latin typeface="FlandersArtSans-Regular" panose="00000500000000000000" pitchFamily="2" charset="0"/>
              </a:rPr>
            </a:br>
            <a:r>
              <a:rPr lang="nl-NL" sz="1134" b="1" dirty="0">
                <a:latin typeface="FlandersArtSans-Regular" panose="00000500000000000000" pitchFamily="2" charset="0"/>
              </a:rPr>
              <a:t>Let op</a:t>
            </a:r>
            <a:r>
              <a:rPr lang="nl-NL" sz="1134" dirty="0">
                <a:latin typeface="FlandersArtSans-Regular" panose="00000500000000000000" pitchFamily="2" charset="0"/>
              </a:rPr>
              <a:t>: jouw vraag om uitbetaling van één of meerdere betalingsschijven wordt eerst gecontroleerd op basis van de </a:t>
            </a:r>
            <a:r>
              <a:rPr lang="nl-NL" sz="1134">
                <a:latin typeface="FlandersArtSans-Regular" panose="00000500000000000000" pitchFamily="2" charset="0"/>
              </a:rPr>
              <a:t>aangeleverde bewijsstukken alvorens </a:t>
            </a:r>
            <a:r>
              <a:rPr lang="nl-NL" sz="1134" dirty="0">
                <a:latin typeface="FlandersArtSans-Regular" panose="00000500000000000000" pitchFamily="2" charset="0"/>
              </a:rPr>
              <a:t>tot uitbetaling over te gaan.</a:t>
            </a:r>
          </a:p>
        </p:txBody>
      </p:sp>
      <p:pic>
        <p:nvPicPr>
          <p:cNvPr id="5" name="Afbeelding 4">
            <a:extLst>
              <a:ext uri="{FF2B5EF4-FFF2-40B4-BE49-F238E27FC236}">
                <a16:creationId xmlns:a16="http://schemas.microsoft.com/office/drawing/2014/main" id="{EDFE0103-7055-AF12-FC9E-57D3638286B6}"/>
              </a:ext>
            </a:extLst>
          </p:cNvPr>
          <p:cNvPicPr>
            <a:picLocks noChangeAspect="1"/>
          </p:cNvPicPr>
          <p:nvPr/>
        </p:nvPicPr>
        <p:blipFill>
          <a:blip r:embed="rId3"/>
          <a:stretch>
            <a:fillRect/>
          </a:stretch>
        </p:blipFill>
        <p:spPr>
          <a:xfrm>
            <a:off x="0" y="-112750"/>
            <a:ext cx="12192000" cy="1771157"/>
          </a:xfrm>
          <a:prstGeom prst="rect">
            <a:avLst/>
          </a:prstGeom>
        </p:spPr>
      </p:pic>
    </p:spTree>
    <p:extLst>
      <p:ext uri="{BB962C8B-B14F-4D97-AF65-F5344CB8AC3E}">
        <p14:creationId xmlns:p14="http://schemas.microsoft.com/office/powerpoint/2010/main" val="411107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t="10312" r="1180" b="7306"/>
          <a:stretch/>
        </p:blipFill>
        <p:spPr>
          <a:xfrm>
            <a:off x="335845" y="668216"/>
            <a:ext cx="11384301" cy="5337948"/>
          </a:xfrm>
          <a:prstGeom prst="rect">
            <a:avLst/>
          </a:prstGeom>
        </p:spPr>
      </p:pic>
      <p:sp>
        <p:nvSpPr>
          <p:cNvPr id="3" name="AutoShape 5"/>
          <p:cNvSpPr>
            <a:spLocks noChangeArrowheads="1"/>
          </p:cNvSpPr>
          <p:nvPr/>
        </p:nvSpPr>
        <p:spPr bwMode="auto">
          <a:xfrm>
            <a:off x="4234890" y="3780459"/>
            <a:ext cx="1729123" cy="476286"/>
          </a:xfrm>
          <a:prstGeom prst="wedgeRoundRectCallout">
            <a:avLst>
              <a:gd name="adj1" fmla="val 40078"/>
              <a:gd name="adj2" fmla="val -11664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a:latin typeface="FlandersArtSans-Regular" panose="00000500000000000000" pitchFamily="2" charset="0"/>
              </a:rPr>
              <a:t>Je klikt op “Aanmelden”.</a:t>
            </a:r>
            <a:endParaRPr lang="nl-NL" sz="1134">
              <a:latin typeface="FlandersArtSans-Regular" panose="00000500000000000000" pitchFamily="2" charset="0"/>
            </a:endParaRPr>
          </a:p>
        </p:txBody>
      </p:sp>
      <p:sp>
        <p:nvSpPr>
          <p:cNvPr id="4" name="Tijdelijke aanduiding voor voettekst 3">
            <a:extLst>
              <a:ext uri="{FF2B5EF4-FFF2-40B4-BE49-F238E27FC236}">
                <a16:creationId xmlns:a16="http://schemas.microsoft.com/office/drawing/2014/main" id="{EC2CA71B-AB25-9D11-EAB3-A649EEDC066B}"/>
              </a:ext>
            </a:extLst>
          </p:cNvPr>
          <p:cNvSpPr>
            <a:spLocks noGrp="1"/>
          </p:cNvSpPr>
          <p:nvPr>
            <p:ph type="ftr" sz="quarter" idx="11"/>
          </p:nvPr>
        </p:nvSpPr>
        <p:spPr/>
        <p:txBody>
          <a:bodyPr/>
          <a:lstStyle/>
          <a:p>
            <a:r>
              <a:rPr lang="nl-BE"/>
              <a:t>Ecologiepremie Plus - demo aanvraag</a:t>
            </a:r>
          </a:p>
        </p:txBody>
      </p:sp>
      <p:sp>
        <p:nvSpPr>
          <p:cNvPr id="5" name="Tijdelijke aanduiding voor dianummer 4">
            <a:extLst>
              <a:ext uri="{FF2B5EF4-FFF2-40B4-BE49-F238E27FC236}">
                <a16:creationId xmlns:a16="http://schemas.microsoft.com/office/drawing/2014/main" id="{8DDE1E6A-BF95-0A7F-F939-72B423F72756}"/>
              </a:ext>
            </a:extLst>
          </p:cNvPr>
          <p:cNvSpPr>
            <a:spLocks noGrp="1"/>
          </p:cNvSpPr>
          <p:nvPr>
            <p:ph type="sldNum" sz="quarter" idx="12"/>
          </p:nvPr>
        </p:nvSpPr>
        <p:spPr/>
        <p:txBody>
          <a:bodyPr/>
          <a:lstStyle/>
          <a:p>
            <a:fld id="{07F1D4BE-9B7E-47D8-BF8B-FB5BDC49B24D}" type="slidenum">
              <a:rPr lang="nl-BE" smtClean="0"/>
              <a:t>4</a:t>
            </a:fld>
            <a:endParaRPr lang="nl-BE"/>
          </a:p>
        </p:txBody>
      </p:sp>
    </p:spTree>
    <p:extLst>
      <p:ext uri="{BB962C8B-B14F-4D97-AF65-F5344CB8AC3E}">
        <p14:creationId xmlns:p14="http://schemas.microsoft.com/office/powerpoint/2010/main" val="177330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3B03BEF-BCB9-5356-7DC3-176DCC967F75}"/>
              </a:ext>
            </a:extLst>
          </p:cNvPr>
          <p:cNvPicPr>
            <a:picLocks noChangeAspect="1"/>
          </p:cNvPicPr>
          <p:nvPr/>
        </p:nvPicPr>
        <p:blipFill>
          <a:blip r:embed="rId2"/>
          <a:stretch>
            <a:fillRect/>
          </a:stretch>
        </p:blipFill>
        <p:spPr>
          <a:xfrm>
            <a:off x="328359" y="340063"/>
            <a:ext cx="11535281" cy="5580000"/>
          </a:xfrm>
          <a:prstGeom prst="rect">
            <a:avLst/>
          </a:prstGeom>
        </p:spPr>
      </p:pic>
      <p:sp>
        <p:nvSpPr>
          <p:cNvPr id="3" name="AutoShape 5"/>
          <p:cNvSpPr>
            <a:spLocks noChangeArrowheads="1"/>
          </p:cNvSpPr>
          <p:nvPr/>
        </p:nvSpPr>
        <p:spPr bwMode="auto">
          <a:xfrm>
            <a:off x="3455280" y="4389823"/>
            <a:ext cx="2664000" cy="476286"/>
          </a:xfrm>
          <a:prstGeom prst="wedgeRoundRectCallout">
            <a:avLst>
              <a:gd name="adj1" fmla="val 47266"/>
              <a:gd name="adj2" fmla="val -187473"/>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a:latin typeface="FlandersArtSans-Regular" panose="00000500000000000000" pitchFamily="2" charset="0"/>
              </a:rPr>
              <a:t>Je vult de pincode van je </a:t>
            </a:r>
            <a:r>
              <a:rPr lang="nl-BE" sz="1134" err="1">
                <a:latin typeface="FlandersArtSans-Regular" panose="00000500000000000000" pitchFamily="2" charset="0"/>
              </a:rPr>
              <a:t>eID</a:t>
            </a:r>
            <a:r>
              <a:rPr lang="nl-BE" sz="1134">
                <a:latin typeface="FlandersArtSans-Regular" panose="00000500000000000000" pitchFamily="2" charset="0"/>
              </a:rPr>
              <a:t> in en klikt op “Ok”.</a:t>
            </a:r>
            <a:endParaRPr lang="nl-NL" sz="1134">
              <a:latin typeface="FlandersArtSans-Regular" panose="00000500000000000000" pitchFamily="2" charset="0"/>
            </a:endParaRPr>
          </a:p>
        </p:txBody>
      </p:sp>
      <p:sp>
        <p:nvSpPr>
          <p:cNvPr id="4" name="Tijdelijke aanduiding voor voettekst 3">
            <a:extLst>
              <a:ext uri="{FF2B5EF4-FFF2-40B4-BE49-F238E27FC236}">
                <a16:creationId xmlns:a16="http://schemas.microsoft.com/office/drawing/2014/main" id="{F5923EAC-CAC5-6C11-5D30-ADBA51682698}"/>
              </a:ext>
            </a:extLst>
          </p:cNvPr>
          <p:cNvSpPr>
            <a:spLocks noGrp="1"/>
          </p:cNvSpPr>
          <p:nvPr>
            <p:ph type="ftr" sz="quarter" idx="11"/>
          </p:nvPr>
        </p:nvSpPr>
        <p:spPr/>
        <p:txBody>
          <a:bodyPr/>
          <a:lstStyle/>
          <a:p>
            <a:r>
              <a:rPr lang="nl-BE"/>
              <a:t>Ecologiepremie Plus - demo aanvraag</a:t>
            </a:r>
          </a:p>
        </p:txBody>
      </p:sp>
      <p:sp>
        <p:nvSpPr>
          <p:cNvPr id="5" name="Tijdelijke aanduiding voor dianummer 4">
            <a:extLst>
              <a:ext uri="{FF2B5EF4-FFF2-40B4-BE49-F238E27FC236}">
                <a16:creationId xmlns:a16="http://schemas.microsoft.com/office/drawing/2014/main" id="{C8BD61CA-9981-2733-89AB-7589FE60EEAA}"/>
              </a:ext>
            </a:extLst>
          </p:cNvPr>
          <p:cNvSpPr>
            <a:spLocks noGrp="1"/>
          </p:cNvSpPr>
          <p:nvPr>
            <p:ph type="sldNum" sz="quarter" idx="12"/>
          </p:nvPr>
        </p:nvSpPr>
        <p:spPr/>
        <p:txBody>
          <a:bodyPr/>
          <a:lstStyle/>
          <a:p>
            <a:fld id="{07F1D4BE-9B7E-47D8-BF8B-FB5BDC49B24D}" type="slidenum">
              <a:rPr lang="nl-BE" smtClean="0"/>
              <a:t>5</a:t>
            </a:fld>
            <a:endParaRPr lang="nl-BE"/>
          </a:p>
        </p:txBody>
      </p:sp>
    </p:spTree>
    <p:extLst>
      <p:ext uri="{BB962C8B-B14F-4D97-AF65-F5344CB8AC3E}">
        <p14:creationId xmlns:p14="http://schemas.microsoft.com/office/powerpoint/2010/main" val="64011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F32E0B8-C318-B6D8-3DAF-06F9A6A21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04" r="1203"/>
          <a:stretch/>
        </p:blipFill>
        <p:spPr bwMode="auto">
          <a:xfrm>
            <a:off x="300757" y="450087"/>
            <a:ext cx="11590485" cy="5580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p:cNvSpPr>
            <a:spLocks noChangeArrowheads="1"/>
          </p:cNvSpPr>
          <p:nvPr/>
        </p:nvSpPr>
        <p:spPr bwMode="auto">
          <a:xfrm>
            <a:off x="6204759" y="4349807"/>
            <a:ext cx="2664000" cy="668088"/>
          </a:xfrm>
          <a:prstGeom prst="wedgeRoundRectCallout">
            <a:avLst>
              <a:gd name="adj1" fmla="val -47178"/>
              <a:gd name="adj2" fmla="val -135880"/>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Je kiest (één van de) onderneming(en) waarvoor je de uitbetalingsaanvraag van de </a:t>
            </a:r>
            <a:r>
              <a:rPr lang="nl-BE" sz="1134" dirty="0" err="1">
                <a:latin typeface="FlandersArtSans-Regular" panose="00000500000000000000" pitchFamily="2" charset="0"/>
              </a:rPr>
              <a:t>ecologiepremie</a:t>
            </a:r>
            <a:r>
              <a:rPr lang="nl-BE" sz="1134" dirty="0">
                <a:latin typeface="FlandersArtSans-Regular" panose="00000500000000000000" pitchFamily="2" charset="0"/>
              </a:rPr>
              <a:t>+ wil indienen.</a:t>
            </a:r>
            <a:endParaRPr lang="nl-NL" sz="1134" dirty="0">
              <a:latin typeface="FlandersArtSans-Regular" panose="00000500000000000000" pitchFamily="2" charset="0"/>
            </a:endParaRPr>
          </a:p>
        </p:txBody>
      </p:sp>
      <p:sp>
        <p:nvSpPr>
          <p:cNvPr id="5" name="Tijdelijke aanduiding voor voettekst 4">
            <a:extLst>
              <a:ext uri="{FF2B5EF4-FFF2-40B4-BE49-F238E27FC236}">
                <a16:creationId xmlns:a16="http://schemas.microsoft.com/office/drawing/2014/main" id="{340151A8-300B-1F85-B8EB-977F64895BDF}"/>
              </a:ext>
            </a:extLst>
          </p:cNvPr>
          <p:cNvSpPr>
            <a:spLocks noGrp="1"/>
          </p:cNvSpPr>
          <p:nvPr>
            <p:ph type="ftr" sz="quarter" idx="11"/>
          </p:nvPr>
        </p:nvSpPr>
        <p:spPr/>
        <p:txBody>
          <a:bodyPr/>
          <a:lstStyle/>
          <a:p>
            <a:r>
              <a:rPr lang="nl-BE"/>
              <a:t>Ecologiepremie Plus - demo aanvraag</a:t>
            </a:r>
          </a:p>
        </p:txBody>
      </p:sp>
      <p:sp>
        <p:nvSpPr>
          <p:cNvPr id="6" name="Tijdelijke aanduiding voor dianummer 5">
            <a:extLst>
              <a:ext uri="{FF2B5EF4-FFF2-40B4-BE49-F238E27FC236}">
                <a16:creationId xmlns:a16="http://schemas.microsoft.com/office/drawing/2014/main" id="{0798CAB5-E335-80A7-5FD9-9012636D459C}"/>
              </a:ext>
            </a:extLst>
          </p:cNvPr>
          <p:cNvSpPr>
            <a:spLocks noGrp="1"/>
          </p:cNvSpPr>
          <p:nvPr>
            <p:ph type="sldNum" sz="quarter" idx="12"/>
          </p:nvPr>
        </p:nvSpPr>
        <p:spPr/>
        <p:txBody>
          <a:bodyPr/>
          <a:lstStyle/>
          <a:p>
            <a:fld id="{07F1D4BE-9B7E-47D8-BF8B-FB5BDC49B24D}" type="slidenum">
              <a:rPr lang="nl-BE" smtClean="0"/>
              <a:t>6</a:t>
            </a:fld>
            <a:endParaRPr lang="nl-BE"/>
          </a:p>
        </p:txBody>
      </p:sp>
    </p:spTree>
    <p:extLst>
      <p:ext uri="{BB962C8B-B14F-4D97-AF65-F5344CB8AC3E}">
        <p14:creationId xmlns:p14="http://schemas.microsoft.com/office/powerpoint/2010/main" val="115475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tekst, schermopname, software, Webpagina&#10;&#10;Automatisch gegenereerde beschrijving">
            <a:extLst>
              <a:ext uri="{FF2B5EF4-FFF2-40B4-BE49-F238E27FC236}">
                <a16:creationId xmlns:a16="http://schemas.microsoft.com/office/drawing/2014/main" id="{931B3197-3EB2-F662-A60A-2514ACBE1E4D}"/>
              </a:ext>
            </a:extLst>
          </p:cNvPr>
          <p:cNvPicPr>
            <a:picLocks/>
          </p:cNvPicPr>
          <p:nvPr/>
        </p:nvPicPr>
        <p:blipFill rotWithShape="1">
          <a:blip r:embed="rId2"/>
          <a:srcRect r="1125"/>
          <a:stretch/>
        </p:blipFill>
        <p:spPr>
          <a:xfrm>
            <a:off x="920099" y="414087"/>
            <a:ext cx="10351801" cy="5652000"/>
          </a:xfrm>
          <a:prstGeom prst="rect">
            <a:avLst/>
          </a:prstGeom>
        </p:spPr>
      </p:pic>
      <p:sp>
        <p:nvSpPr>
          <p:cNvPr id="4" name="AutoShape 5"/>
          <p:cNvSpPr>
            <a:spLocks noChangeArrowheads="1"/>
          </p:cNvSpPr>
          <p:nvPr/>
        </p:nvSpPr>
        <p:spPr bwMode="auto">
          <a:xfrm>
            <a:off x="3621475" y="3669085"/>
            <a:ext cx="2664000" cy="446817"/>
          </a:xfrm>
          <a:prstGeom prst="wedgeRoundRectCallout">
            <a:avLst>
              <a:gd name="adj1" fmla="val -56985"/>
              <a:gd name="adj2" fmla="val 14900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Klik rechtstreeks op “Bekijk je dossier”.</a:t>
            </a:r>
            <a:endParaRPr lang="nl-NL" sz="1134" dirty="0">
              <a:latin typeface="FlandersArtSans-Regular" panose="00000500000000000000" pitchFamily="2" charset="0"/>
            </a:endParaRPr>
          </a:p>
        </p:txBody>
      </p:sp>
      <p:sp>
        <p:nvSpPr>
          <p:cNvPr id="5" name="Tijdelijke aanduiding voor voettekst 4">
            <a:extLst>
              <a:ext uri="{FF2B5EF4-FFF2-40B4-BE49-F238E27FC236}">
                <a16:creationId xmlns:a16="http://schemas.microsoft.com/office/drawing/2014/main" id="{340151A8-300B-1F85-B8EB-977F64895BDF}"/>
              </a:ext>
            </a:extLst>
          </p:cNvPr>
          <p:cNvSpPr>
            <a:spLocks noGrp="1"/>
          </p:cNvSpPr>
          <p:nvPr>
            <p:ph type="ftr" sz="quarter" idx="11"/>
          </p:nvPr>
        </p:nvSpPr>
        <p:spPr/>
        <p:txBody>
          <a:bodyPr/>
          <a:lstStyle/>
          <a:p>
            <a:r>
              <a:rPr lang="nl-BE"/>
              <a:t>Ecologiepremie Plus - demo aanvraag</a:t>
            </a:r>
          </a:p>
        </p:txBody>
      </p:sp>
      <p:sp>
        <p:nvSpPr>
          <p:cNvPr id="6" name="Tijdelijke aanduiding voor dianummer 5">
            <a:extLst>
              <a:ext uri="{FF2B5EF4-FFF2-40B4-BE49-F238E27FC236}">
                <a16:creationId xmlns:a16="http://schemas.microsoft.com/office/drawing/2014/main" id="{0798CAB5-E335-80A7-5FD9-9012636D459C}"/>
              </a:ext>
            </a:extLst>
          </p:cNvPr>
          <p:cNvSpPr>
            <a:spLocks noGrp="1"/>
          </p:cNvSpPr>
          <p:nvPr>
            <p:ph type="sldNum" sz="quarter" idx="12"/>
          </p:nvPr>
        </p:nvSpPr>
        <p:spPr/>
        <p:txBody>
          <a:bodyPr/>
          <a:lstStyle/>
          <a:p>
            <a:fld id="{07F1D4BE-9B7E-47D8-BF8B-FB5BDC49B24D}" type="slidenum">
              <a:rPr lang="nl-BE" smtClean="0"/>
              <a:t>7</a:t>
            </a:fld>
            <a:endParaRPr lang="nl-BE"/>
          </a:p>
        </p:txBody>
      </p:sp>
      <p:sp>
        <p:nvSpPr>
          <p:cNvPr id="7" name="AutoShape 5">
            <a:extLst>
              <a:ext uri="{FF2B5EF4-FFF2-40B4-BE49-F238E27FC236}">
                <a16:creationId xmlns:a16="http://schemas.microsoft.com/office/drawing/2014/main" id="{D108BB8C-FBAB-B5A4-0C00-90F24E6689BB}"/>
              </a:ext>
            </a:extLst>
          </p:cNvPr>
          <p:cNvSpPr>
            <a:spLocks noChangeArrowheads="1"/>
          </p:cNvSpPr>
          <p:nvPr/>
        </p:nvSpPr>
        <p:spPr bwMode="auto">
          <a:xfrm>
            <a:off x="2289475" y="628691"/>
            <a:ext cx="2664000" cy="1591995"/>
          </a:xfrm>
          <a:prstGeom prst="wedgeRoundRectCallout">
            <a:avLst>
              <a:gd name="adj1" fmla="val -86891"/>
              <a:gd name="adj2" fmla="val -5836"/>
              <a:gd name="adj3" fmla="val 16667"/>
            </a:avLst>
          </a:prstGeom>
          <a:solidFill>
            <a:schemeClr val="accent6">
              <a:lumMod val="40000"/>
              <a:lumOff val="60000"/>
            </a:schemeClr>
          </a:solidFill>
          <a:ln w="9525">
            <a:solidFill>
              <a:schemeClr val="tx1"/>
            </a:solidFill>
            <a:miter lim="800000"/>
            <a:headEnd/>
            <a:tailEnd/>
          </a:ln>
          <a:effectLst/>
        </p:spPr>
        <p:txBody>
          <a:bodyPr lIns="91440" tIns="45720" rIns="91440" bIns="45720" anchor="ctr"/>
          <a:lstStyle/>
          <a:p>
            <a:r>
              <a:rPr lang="nl-BE" sz="1134" dirty="0">
                <a:latin typeface="FlandersArtSans-Regular" panose="00000500000000000000" pitchFamily="2" charset="0"/>
              </a:rPr>
              <a:t>Ga naar “Lopende aanvragen” of klik rechtstreeks op “Bekijk je dossier” hieronder.</a:t>
            </a:r>
          </a:p>
          <a:p>
            <a:endParaRPr lang="nl-BE" sz="1134" dirty="0">
              <a:latin typeface="FlandersArtSans-Regular" panose="00000500000000000000" pitchFamily="2" charset="0"/>
            </a:endParaRPr>
          </a:p>
          <a:p>
            <a:r>
              <a:rPr lang="nl-BE" sz="1100" dirty="0">
                <a:latin typeface="FlandersArtSans-Regular"/>
              </a:rPr>
              <a:t>Bij de lopende aanvragen klik je op “Bekijk je dossier” voor het dossier waarvoor je de uitbetalingsaanvraag wil indienen.</a:t>
            </a:r>
            <a:endParaRPr lang="nl-NL" sz="1100" dirty="0">
              <a:latin typeface="FlandersArtSans-Regular"/>
            </a:endParaRPr>
          </a:p>
        </p:txBody>
      </p:sp>
    </p:spTree>
    <p:extLst>
      <p:ext uri="{BB962C8B-B14F-4D97-AF65-F5344CB8AC3E}">
        <p14:creationId xmlns:p14="http://schemas.microsoft.com/office/powerpoint/2010/main" val="371382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E0DA0E5-BE2D-90FC-9F1F-FB3EF1229F0F}"/>
              </a:ext>
            </a:extLst>
          </p:cNvPr>
          <p:cNvPicPr>
            <a:picLocks noChangeAspect="1"/>
          </p:cNvPicPr>
          <p:nvPr/>
        </p:nvPicPr>
        <p:blipFill>
          <a:blip r:embed="rId3"/>
          <a:stretch>
            <a:fillRect/>
          </a:stretch>
        </p:blipFill>
        <p:spPr>
          <a:xfrm>
            <a:off x="1692067" y="1347800"/>
            <a:ext cx="5796033" cy="3098317"/>
          </a:xfrm>
          <a:prstGeom prst="rect">
            <a:avLst/>
          </a:prstGeom>
        </p:spPr>
      </p:pic>
      <p:pic>
        <p:nvPicPr>
          <p:cNvPr id="14" name="Afbeelding 13">
            <a:extLst>
              <a:ext uri="{FF2B5EF4-FFF2-40B4-BE49-F238E27FC236}">
                <a16:creationId xmlns:a16="http://schemas.microsoft.com/office/drawing/2014/main" id="{AF50C069-BDDC-3A41-31C3-1016DCD7AAD2}"/>
              </a:ext>
            </a:extLst>
          </p:cNvPr>
          <p:cNvPicPr>
            <a:picLocks noChangeAspect="1"/>
          </p:cNvPicPr>
          <p:nvPr/>
        </p:nvPicPr>
        <p:blipFill>
          <a:blip r:embed="rId4"/>
          <a:stretch>
            <a:fillRect/>
          </a:stretch>
        </p:blipFill>
        <p:spPr>
          <a:xfrm>
            <a:off x="7488100" y="1773949"/>
            <a:ext cx="1363618" cy="3402613"/>
          </a:xfrm>
          <a:prstGeom prst="rect">
            <a:avLst/>
          </a:prstGeom>
        </p:spPr>
      </p:pic>
      <p:sp>
        <p:nvSpPr>
          <p:cNvPr id="3" name="Tijdelijke aanduiding voor voettekst 2">
            <a:extLst>
              <a:ext uri="{FF2B5EF4-FFF2-40B4-BE49-F238E27FC236}">
                <a16:creationId xmlns:a16="http://schemas.microsoft.com/office/drawing/2014/main" id="{9AB6E6D4-91FF-4B44-69CB-94F63D367647}"/>
              </a:ext>
            </a:extLst>
          </p:cNvPr>
          <p:cNvSpPr>
            <a:spLocks noGrp="1"/>
          </p:cNvSpPr>
          <p:nvPr>
            <p:ph type="ftr" sz="quarter" idx="11"/>
          </p:nvPr>
        </p:nvSpPr>
        <p:spPr/>
        <p:txBody>
          <a:bodyPr/>
          <a:lstStyle/>
          <a:p>
            <a:r>
              <a:rPr lang="nl-BE"/>
              <a:t>Ecologiepremie Plus - demo aanvraag</a:t>
            </a:r>
          </a:p>
        </p:txBody>
      </p:sp>
      <p:sp>
        <p:nvSpPr>
          <p:cNvPr id="4" name="Tijdelijke aanduiding voor dianummer 3">
            <a:extLst>
              <a:ext uri="{FF2B5EF4-FFF2-40B4-BE49-F238E27FC236}">
                <a16:creationId xmlns:a16="http://schemas.microsoft.com/office/drawing/2014/main" id="{4637D139-4902-5291-3FBC-DC88D7E7F5E2}"/>
              </a:ext>
            </a:extLst>
          </p:cNvPr>
          <p:cNvSpPr>
            <a:spLocks noGrp="1"/>
          </p:cNvSpPr>
          <p:nvPr>
            <p:ph type="sldNum" sz="quarter" idx="12"/>
          </p:nvPr>
        </p:nvSpPr>
        <p:spPr/>
        <p:txBody>
          <a:bodyPr/>
          <a:lstStyle/>
          <a:p>
            <a:fld id="{07F1D4BE-9B7E-47D8-BF8B-FB5BDC49B24D}" type="slidenum">
              <a:rPr lang="nl-BE" smtClean="0"/>
              <a:t>8</a:t>
            </a:fld>
            <a:endParaRPr lang="nl-BE"/>
          </a:p>
        </p:txBody>
      </p:sp>
      <p:sp>
        <p:nvSpPr>
          <p:cNvPr id="5" name="AutoShape 3"/>
          <p:cNvSpPr>
            <a:spLocks noChangeArrowheads="1"/>
          </p:cNvSpPr>
          <p:nvPr/>
        </p:nvSpPr>
        <p:spPr bwMode="auto">
          <a:xfrm>
            <a:off x="2010142" y="5052767"/>
            <a:ext cx="2726108" cy="782425"/>
          </a:xfrm>
          <a:prstGeom prst="wedgeRoundRectCallout">
            <a:avLst>
              <a:gd name="adj1" fmla="val 81715"/>
              <a:gd name="adj2" fmla="val -139769"/>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r>
              <a:rPr lang="nl-BE" sz="1134" dirty="0">
                <a:latin typeface="FlandersArtSans-Regular" panose="00000500000000000000" pitchFamily="2" charset="0"/>
              </a:rPr>
              <a:t>Klik op “Uitbetalen” om de uitbetaling van (een deel van) de </a:t>
            </a:r>
            <a:r>
              <a:rPr lang="nl-BE" sz="1134" dirty="0" err="1">
                <a:latin typeface="FlandersArtSans-Regular" panose="00000500000000000000" pitchFamily="2" charset="0"/>
              </a:rPr>
              <a:t>ecologiepremie</a:t>
            </a:r>
            <a:r>
              <a:rPr lang="nl-BE" sz="1134" dirty="0">
                <a:latin typeface="FlandersArtSans-Regular" panose="00000500000000000000" pitchFamily="2" charset="0"/>
              </a:rPr>
              <a:t>+ aan te vragen.</a:t>
            </a:r>
            <a:endParaRPr lang="nl-NL" sz="1134" dirty="0">
              <a:latin typeface="FlandersArtSans-Regular" panose="00000500000000000000" pitchFamily="2" charset="0"/>
            </a:endParaRPr>
          </a:p>
        </p:txBody>
      </p:sp>
      <p:pic>
        <p:nvPicPr>
          <p:cNvPr id="7" name="Afbeelding 6">
            <a:extLst>
              <a:ext uri="{FF2B5EF4-FFF2-40B4-BE49-F238E27FC236}">
                <a16:creationId xmlns:a16="http://schemas.microsoft.com/office/drawing/2014/main" id="{0A07C08D-8B31-A1F4-2DEF-4BE2ECC9BB3B}"/>
              </a:ext>
            </a:extLst>
          </p:cNvPr>
          <p:cNvPicPr>
            <a:picLocks noChangeAspect="1"/>
          </p:cNvPicPr>
          <p:nvPr/>
        </p:nvPicPr>
        <p:blipFill>
          <a:blip r:embed="rId5"/>
          <a:stretch>
            <a:fillRect/>
          </a:stretch>
        </p:blipFill>
        <p:spPr>
          <a:xfrm>
            <a:off x="0" y="-210283"/>
            <a:ext cx="12192000" cy="1771157"/>
          </a:xfrm>
          <a:prstGeom prst="rect">
            <a:avLst/>
          </a:prstGeom>
        </p:spPr>
      </p:pic>
    </p:spTree>
    <p:extLst>
      <p:ext uri="{BB962C8B-B14F-4D97-AF65-F5344CB8AC3E}">
        <p14:creationId xmlns:p14="http://schemas.microsoft.com/office/powerpoint/2010/main" val="32461236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1FD145F-4115-FEAA-1064-246CA8B94CBB}"/>
              </a:ext>
            </a:extLst>
          </p:cNvPr>
          <p:cNvPicPr>
            <a:picLocks noChangeAspect="1"/>
          </p:cNvPicPr>
          <p:nvPr/>
        </p:nvPicPr>
        <p:blipFill>
          <a:blip r:embed="rId2"/>
          <a:stretch>
            <a:fillRect/>
          </a:stretch>
        </p:blipFill>
        <p:spPr>
          <a:xfrm>
            <a:off x="1729471" y="1417468"/>
            <a:ext cx="8513656" cy="4946819"/>
          </a:xfrm>
          <a:prstGeom prst="rect">
            <a:avLst/>
          </a:prstGeom>
        </p:spPr>
      </p:pic>
      <p:sp>
        <p:nvSpPr>
          <p:cNvPr id="4" name="AutoShape 6"/>
          <p:cNvSpPr>
            <a:spLocks noChangeArrowheads="1"/>
          </p:cNvSpPr>
          <p:nvPr/>
        </p:nvSpPr>
        <p:spPr bwMode="auto">
          <a:xfrm>
            <a:off x="8029202" y="3877518"/>
            <a:ext cx="3893391" cy="2041735"/>
          </a:xfrm>
          <a:prstGeom prst="wedgeRoundRectCallout">
            <a:avLst>
              <a:gd name="adj1" fmla="val -107269"/>
              <a:gd name="adj2" fmla="val 18124"/>
              <a:gd name="adj3" fmla="val 16667"/>
            </a:avLst>
          </a:prstGeom>
          <a:solidFill>
            <a:schemeClr val="accent6">
              <a:lumMod val="40000"/>
              <a:lumOff val="60000"/>
            </a:schemeClr>
          </a:solidFill>
          <a:ln w="9525">
            <a:solidFill>
              <a:schemeClr val="tx1"/>
            </a:solidFill>
            <a:miter lim="800000"/>
            <a:headEnd/>
            <a:tailEnd/>
          </a:ln>
          <a:effectLst/>
        </p:spPr>
        <p:txBody>
          <a:bodyPr anchor="ctr"/>
          <a:lstStyle/>
          <a:p>
            <a:pPr>
              <a:spcAft>
                <a:spcPts val="400"/>
              </a:spcAft>
            </a:pPr>
            <a:r>
              <a:rPr lang="nl-NL" sz="1134" dirty="0">
                <a:latin typeface="FlandersArtSans-Regular" panose="00000500000000000000" pitchFamily="2" charset="0"/>
              </a:rPr>
              <a:t>2. Je duidt één van de opties aan, afhankelijk van hoever de investeringen al zijn uitgevoerd:</a:t>
            </a:r>
          </a:p>
          <a:p>
            <a:pPr marL="171450" indent="-171450">
              <a:buFont typeface="FlandersArtSans-Regular" panose="00000500000000000000" pitchFamily="2" charset="0"/>
              <a:buChar char="−"/>
            </a:pPr>
            <a:r>
              <a:rPr lang="nl-NL" sz="1134" dirty="0">
                <a:latin typeface="FlandersArtSans-Regular" panose="00000500000000000000" pitchFamily="2" charset="0"/>
              </a:rPr>
              <a:t>Optie 1: de investeringen zijn voor minstens 30% uitgevoerd, zie </a:t>
            </a:r>
            <a:r>
              <a:rPr lang="nl-NL" sz="1134" dirty="0">
                <a:latin typeface="FlandersArtSans-Regular" panose="00000500000000000000" pitchFamily="2" charset="0"/>
                <a:hlinkClick r:id="rId3" action="ppaction://hlinksldjump"/>
              </a:rPr>
              <a:t>dia 11</a:t>
            </a:r>
            <a:r>
              <a:rPr lang="nl-NL" sz="1134" dirty="0">
                <a:latin typeface="FlandersArtSans-Regular" panose="00000500000000000000" pitchFamily="2" charset="0"/>
              </a:rPr>
              <a:t>;</a:t>
            </a:r>
          </a:p>
          <a:p>
            <a:pPr marL="171450" indent="-171450">
              <a:buFont typeface="FlandersArtSans-Regular" panose="00000500000000000000" pitchFamily="2" charset="0"/>
              <a:buChar char="−"/>
            </a:pPr>
            <a:r>
              <a:rPr lang="nl-NL" sz="1134" dirty="0">
                <a:latin typeface="FlandersArtSans-Regular" panose="00000500000000000000" pitchFamily="2" charset="0"/>
              </a:rPr>
              <a:t>Optie 2: de investeringen zijn voor minstens 60% uitgevoerd, zie </a:t>
            </a:r>
            <a:r>
              <a:rPr lang="nl-NL" sz="1134" dirty="0">
                <a:latin typeface="FlandersArtSans-Regular" panose="00000500000000000000" pitchFamily="2" charset="0"/>
                <a:hlinkClick r:id="rId4" action="ppaction://hlinksldjump"/>
              </a:rPr>
              <a:t>dia 16</a:t>
            </a:r>
            <a:r>
              <a:rPr lang="nl-NL" sz="1134" dirty="0">
                <a:latin typeface="FlandersArtSans-Regular" panose="00000500000000000000" pitchFamily="2" charset="0"/>
              </a:rPr>
              <a:t>;</a:t>
            </a:r>
          </a:p>
          <a:p>
            <a:pPr marL="171450" indent="-171450">
              <a:buFont typeface="FlandersArtSans-Regular" panose="00000500000000000000" pitchFamily="2" charset="0"/>
              <a:buChar char="−"/>
            </a:pPr>
            <a:r>
              <a:rPr lang="nl-NL" sz="1134" dirty="0">
                <a:latin typeface="FlandersArtSans-Regular" panose="00000500000000000000" pitchFamily="2" charset="0"/>
              </a:rPr>
              <a:t>Optie 3: de investeringen zijn beëindigd en zijn voor minder dan 60% uitgevoerd, zie </a:t>
            </a:r>
            <a:r>
              <a:rPr lang="nl-NL" sz="1134" dirty="0">
                <a:latin typeface="FlandersArtSans-Regular" panose="00000500000000000000" pitchFamily="2" charset="0"/>
                <a:hlinkClick r:id="rId5" action="ppaction://hlinksldjump"/>
              </a:rPr>
              <a:t>dia 21</a:t>
            </a:r>
            <a:r>
              <a:rPr lang="nl-NL" sz="1134" dirty="0">
                <a:latin typeface="FlandersArtSans-Regular" panose="00000500000000000000" pitchFamily="2" charset="0"/>
              </a:rPr>
              <a:t>;</a:t>
            </a:r>
          </a:p>
          <a:p>
            <a:pPr marL="171450" indent="-171450">
              <a:buFont typeface="FlandersArtSans-Regular" panose="00000500000000000000" pitchFamily="2" charset="0"/>
              <a:buChar char="−"/>
            </a:pPr>
            <a:r>
              <a:rPr lang="nl-NL" sz="1134" dirty="0">
                <a:latin typeface="FlandersArtSans-Regular" panose="00000500000000000000" pitchFamily="2" charset="0"/>
              </a:rPr>
              <a:t>Optie 4: de investeringen zijn beëindigd en zijn voor minstens 60% uitgevoerd, zie </a:t>
            </a:r>
            <a:r>
              <a:rPr lang="nl-NL" sz="1134" dirty="0">
                <a:latin typeface="FlandersArtSans-Regular" panose="00000500000000000000" pitchFamily="2" charset="0"/>
                <a:hlinkClick r:id="rId6" action="ppaction://hlinksldjump"/>
              </a:rPr>
              <a:t>dia 26</a:t>
            </a:r>
            <a:r>
              <a:rPr lang="nl-NL" sz="1134" dirty="0">
                <a:latin typeface="FlandersArtSans-Regular" panose="00000500000000000000" pitchFamily="2" charset="0"/>
              </a:rPr>
              <a:t>.</a:t>
            </a:r>
          </a:p>
        </p:txBody>
      </p:sp>
      <p:sp>
        <p:nvSpPr>
          <p:cNvPr id="3" name="Tijdelijke aanduiding voor voettekst 2">
            <a:extLst>
              <a:ext uri="{FF2B5EF4-FFF2-40B4-BE49-F238E27FC236}">
                <a16:creationId xmlns:a16="http://schemas.microsoft.com/office/drawing/2014/main" id="{C592AE86-5A36-9537-A9C5-D7E658F74CDB}"/>
              </a:ext>
            </a:extLst>
          </p:cNvPr>
          <p:cNvSpPr>
            <a:spLocks noGrp="1"/>
          </p:cNvSpPr>
          <p:nvPr>
            <p:ph type="ftr" sz="quarter" idx="11"/>
          </p:nvPr>
        </p:nvSpPr>
        <p:spPr/>
        <p:txBody>
          <a:bodyPr/>
          <a:lstStyle/>
          <a:p>
            <a:r>
              <a:rPr lang="nl-BE"/>
              <a:t>Ecologiepremie Plus - demo aanvraag</a:t>
            </a:r>
          </a:p>
        </p:txBody>
      </p:sp>
      <p:sp>
        <p:nvSpPr>
          <p:cNvPr id="7" name="Tijdelijke aanduiding voor dianummer 6">
            <a:extLst>
              <a:ext uri="{FF2B5EF4-FFF2-40B4-BE49-F238E27FC236}">
                <a16:creationId xmlns:a16="http://schemas.microsoft.com/office/drawing/2014/main" id="{1B0B86ED-DB67-A111-6979-BD6A5A3B43F6}"/>
              </a:ext>
            </a:extLst>
          </p:cNvPr>
          <p:cNvSpPr>
            <a:spLocks noGrp="1"/>
          </p:cNvSpPr>
          <p:nvPr>
            <p:ph type="sldNum" sz="quarter" idx="12"/>
          </p:nvPr>
        </p:nvSpPr>
        <p:spPr/>
        <p:txBody>
          <a:bodyPr/>
          <a:lstStyle/>
          <a:p>
            <a:fld id="{07F1D4BE-9B7E-47D8-BF8B-FB5BDC49B24D}" type="slidenum">
              <a:rPr lang="nl-BE" smtClean="0"/>
              <a:t>9</a:t>
            </a:fld>
            <a:endParaRPr lang="nl-BE"/>
          </a:p>
        </p:txBody>
      </p:sp>
      <p:pic>
        <p:nvPicPr>
          <p:cNvPr id="20" name="Afbeelding 19">
            <a:extLst>
              <a:ext uri="{FF2B5EF4-FFF2-40B4-BE49-F238E27FC236}">
                <a16:creationId xmlns:a16="http://schemas.microsoft.com/office/drawing/2014/main" id="{605922A3-3031-9960-D960-0C5B32E8748E}"/>
              </a:ext>
            </a:extLst>
          </p:cNvPr>
          <p:cNvPicPr>
            <a:picLocks/>
          </p:cNvPicPr>
          <p:nvPr/>
        </p:nvPicPr>
        <p:blipFill>
          <a:blip r:embed="rId7"/>
          <a:stretch>
            <a:fillRect/>
          </a:stretch>
        </p:blipFill>
        <p:spPr>
          <a:xfrm>
            <a:off x="4591050" y="3583897"/>
            <a:ext cx="569052" cy="250978"/>
          </a:xfrm>
          <a:prstGeom prst="rect">
            <a:avLst/>
          </a:prstGeom>
        </p:spPr>
      </p:pic>
      <p:pic>
        <p:nvPicPr>
          <p:cNvPr id="21" name="Afbeelding 20">
            <a:extLst>
              <a:ext uri="{FF2B5EF4-FFF2-40B4-BE49-F238E27FC236}">
                <a16:creationId xmlns:a16="http://schemas.microsoft.com/office/drawing/2014/main" id="{535BC904-4BAB-6F23-AD2F-1BAC2C667F81}"/>
              </a:ext>
            </a:extLst>
          </p:cNvPr>
          <p:cNvPicPr>
            <a:picLocks/>
          </p:cNvPicPr>
          <p:nvPr/>
        </p:nvPicPr>
        <p:blipFill>
          <a:blip r:embed="rId7"/>
          <a:stretch>
            <a:fillRect/>
          </a:stretch>
        </p:blipFill>
        <p:spPr>
          <a:xfrm>
            <a:off x="5495924" y="3583896"/>
            <a:ext cx="942975" cy="250977"/>
          </a:xfrm>
          <a:prstGeom prst="rect">
            <a:avLst/>
          </a:prstGeom>
        </p:spPr>
      </p:pic>
      <p:sp>
        <p:nvSpPr>
          <p:cNvPr id="22" name="AutoShape 6">
            <a:extLst>
              <a:ext uri="{FF2B5EF4-FFF2-40B4-BE49-F238E27FC236}">
                <a16:creationId xmlns:a16="http://schemas.microsoft.com/office/drawing/2014/main" id="{A73509CA-124B-9247-1547-1EFAF81623E1}"/>
              </a:ext>
            </a:extLst>
          </p:cNvPr>
          <p:cNvSpPr>
            <a:spLocks noChangeArrowheads="1"/>
          </p:cNvSpPr>
          <p:nvPr/>
        </p:nvSpPr>
        <p:spPr bwMode="auto">
          <a:xfrm>
            <a:off x="89405" y="2507530"/>
            <a:ext cx="1640066" cy="3498633"/>
          </a:xfrm>
          <a:prstGeom prst="wedgeRoundRectCallout">
            <a:avLst>
              <a:gd name="adj1" fmla="val 60781"/>
              <a:gd name="adj2" fmla="val -12826"/>
              <a:gd name="adj3" fmla="val 16667"/>
            </a:avLst>
          </a:prstGeom>
          <a:solidFill>
            <a:schemeClr val="accent6">
              <a:lumMod val="40000"/>
              <a:lumOff val="60000"/>
            </a:schemeClr>
          </a:solidFill>
          <a:ln w="9525">
            <a:solidFill>
              <a:schemeClr val="tx1"/>
            </a:solidFill>
            <a:miter lim="800000"/>
            <a:headEnd/>
            <a:tailEnd/>
          </a:ln>
          <a:effectLst/>
        </p:spPr>
        <p:txBody>
          <a:bodyPr lIns="91440" tIns="45720" rIns="91440" bIns="45720" anchor="ctr"/>
          <a:lstStyle/>
          <a:p>
            <a:r>
              <a:rPr lang="nl-NL" sz="1100" dirty="0">
                <a:latin typeface="FlandersArtSans-Regular"/>
              </a:rPr>
              <a:t>1. Controleer of het getoond  rekeningnummer correct is. Indien niet correct, kan je het hier nog wijzigen. Klik op ‘Rekeningnummer wijzigen’ indien het getoonde rekeningnummer niet correct is. Op de volgende dia’s tonen we hoe je het rekeningnummer kan wijzigen. Wijzig het rekeningnummer vooraleer je de uitbetalingsaanvraag finaliseert. </a:t>
            </a:r>
          </a:p>
        </p:txBody>
      </p:sp>
      <p:sp>
        <p:nvSpPr>
          <p:cNvPr id="2" name="Stroomdiagram: Verbindingslijn 1">
            <a:extLst>
              <a:ext uri="{FF2B5EF4-FFF2-40B4-BE49-F238E27FC236}">
                <a16:creationId xmlns:a16="http://schemas.microsoft.com/office/drawing/2014/main" id="{960C6169-B8C1-D92E-A16A-500B478ED392}"/>
              </a:ext>
            </a:extLst>
          </p:cNvPr>
          <p:cNvSpPr/>
          <p:nvPr/>
        </p:nvSpPr>
        <p:spPr>
          <a:xfrm>
            <a:off x="2352250" y="4834310"/>
            <a:ext cx="72000" cy="72000"/>
          </a:xfrm>
          <a:prstGeom prst="flowChartConnec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6" name="Afbeelding 5">
            <a:extLst>
              <a:ext uri="{FF2B5EF4-FFF2-40B4-BE49-F238E27FC236}">
                <a16:creationId xmlns:a16="http://schemas.microsoft.com/office/drawing/2014/main" id="{01E0172D-936D-AA1B-4E1B-A09781E8C404}"/>
              </a:ext>
            </a:extLst>
          </p:cNvPr>
          <p:cNvPicPr>
            <a:picLocks noChangeAspect="1"/>
          </p:cNvPicPr>
          <p:nvPr/>
        </p:nvPicPr>
        <p:blipFill>
          <a:blip r:embed="rId8"/>
          <a:stretch>
            <a:fillRect/>
          </a:stretch>
        </p:blipFill>
        <p:spPr>
          <a:xfrm>
            <a:off x="0" y="-125293"/>
            <a:ext cx="12192000" cy="1771157"/>
          </a:xfrm>
          <a:prstGeom prst="rect">
            <a:avLst/>
          </a:prstGeom>
        </p:spPr>
      </p:pic>
    </p:spTree>
    <p:extLst>
      <p:ext uri="{BB962C8B-B14F-4D97-AF65-F5344CB8AC3E}">
        <p14:creationId xmlns:p14="http://schemas.microsoft.com/office/powerpoint/2010/main" val="715971197"/>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666B015340754AB7D07CC0054DF2BD" ma:contentTypeVersion="4" ma:contentTypeDescription="Een nieuw document maken." ma:contentTypeScope="" ma:versionID="5e83a1269dc6e69c8a01ee528c72c9ad">
  <xsd:schema xmlns:xsd="http://www.w3.org/2001/XMLSchema" xmlns:xs="http://www.w3.org/2001/XMLSchema" xmlns:p="http://schemas.microsoft.com/office/2006/metadata/properties" xmlns:ns2="b8d1306d-7855-47f9-b419-55f5f47794a9" targetNamespace="http://schemas.microsoft.com/office/2006/metadata/properties" ma:root="true" ma:fieldsID="d2a479a4ea7d94a45066be90d398cb1c" ns2:_="">
    <xsd:import namespace="b8d1306d-7855-47f9-b419-55f5f47794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d1306d-7855-47f9-b419-55f5f4779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F53822-BE63-48B7-BE39-F4E9ADEBB773}">
  <ds:schemaRefs>
    <ds:schemaRef ds:uri="http://purl.org/dc/elements/1.1/"/>
    <ds:schemaRef ds:uri="http://schemas.microsoft.com/office/2006/documentManagement/types"/>
    <ds:schemaRef ds:uri="http://www.w3.org/XML/1998/namespace"/>
    <ds:schemaRef ds:uri="http://schemas.microsoft.com/office/2006/metadata/properties"/>
    <ds:schemaRef ds:uri="b8d1306d-7855-47f9-b419-55f5f47794a9"/>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68F5A24-CACB-44E4-BE9B-29670108337E}">
  <ds:schemaRefs>
    <ds:schemaRef ds:uri="http://schemas.microsoft.com/sharepoint/v3/contenttype/forms"/>
  </ds:schemaRefs>
</ds:datastoreItem>
</file>

<file path=customXml/itemProps3.xml><?xml version="1.0" encoding="utf-8"?>
<ds:datastoreItem xmlns:ds="http://schemas.openxmlformats.org/officeDocument/2006/customXml" ds:itemID="{56B2AE62-F5C5-4E84-A9CE-63BC578063D1}">
  <ds:schemaRefs>
    <ds:schemaRef ds:uri="b8d1306d-7855-47f9-b419-55f5f47794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c0338a6-9561-4ee8-b8d6-4e89cbd520a0}" enabled="0" method="" siteId="{0c0338a6-9561-4ee8-b8d6-4e89cbd520a0}" removed="1"/>
</clbl:labelList>
</file>

<file path=docProps/app.xml><?xml version="1.0" encoding="utf-8"?>
<Properties xmlns="http://schemas.openxmlformats.org/officeDocument/2006/extended-properties" xmlns:vt="http://schemas.openxmlformats.org/officeDocument/2006/docPropsVTypes">
  <Template/>
  <TotalTime>223</TotalTime>
  <Words>1440</Words>
  <Application>Microsoft Office PowerPoint</Application>
  <PresentationFormat>Aangepast</PresentationFormat>
  <Paragraphs>140</Paragraphs>
  <Slides>30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30</vt:i4>
      </vt:variant>
    </vt:vector>
  </HeadingPairs>
  <TitlesOfParts>
    <vt:vector size="35" baseType="lpstr">
      <vt:lpstr>Arial</vt:lpstr>
      <vt:lpstr>Calibri</vt:lpstr>
      <vt:lpstr>Calibri Light</vt:lpstr>
      <vt:lpstr>FlandersArtSans-Regular</vt:lpstr>
      <vt:lpstr>Office 2013 - 2022 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Putseys, Filip</dc:creator>
  <cp:lastModifiedBy>Laenen Korinne</cp:lastModifiedBy>
  <cp:revision>42</cp:revision>
  <dcterms:created xsi:type="dcterms:W3CDTF">2018-02-22T07:57:20Z</dcterms:created>
  <dcterms:modified xsi:type="dcterms:W3CDTF">2025-09-23T06:33:13Z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0x01010066666B015340754AB7D07CC0054DF2BD</vt:lpwstr>
  </property>
</Properties>
</file>