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3" r:id="rId5"/>
  </p:sldMasterIdLst>
  <p:notesMasterIdLst>
    <p:notesMasterId r:id="rId16"/>
  </p:notesMasterIdLst>
  <p:sldIdLst>
    <p:sldId id="257" r:id="rId6"/>
    <p:sldId id="596" r:id="rId7"/>
    <p:sldId id="820" r:id="rId8"/>
    <p:sldId id="661" r:id="rId9"/>
    <p:sldId id="824" r:id="rId10"/>
    <p:sldId id="775" r:id="rId11"/>
    <p:sldId id="636" r:id="rId12"/>
    <p:sldId id="637" r:id="rId13"/>
    <p:sldId id="644" r:id="rId14"/>
    <p:sldId id="290" r:id="rId15"/>
  </p:sldIdLst>
  <p:sldSz cx="12192000" cy="6858000"/>
  <p:notesSz cx="6858000" cy="9144000"/>
  <p:custDataLst>
    <p:tags r:id="rId17"/>
  </p:custDataLst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ndewiele Sandra" initials="VS" lastIdx="2" clrIdx="0">
    <p:extLst>
      <p:ext uri="{19B8F6BF-5375-455C-9EA6-DF929625EA0E}">
        <p15:presenceInfo xmlns:p15="http://schemas.microsoft.com/office/powerpoint/2012/main" userId="S::sandra.vandewiele@vlaio.be::92236abc-7a76-4389-aba8-77b9e932605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1B7C"/>
    <a:srgbClr val="F78192"/>
    <a:srgbClr val="00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998" autoAdjust="0"/>
    <p:restoredTop sz="94660"/>
  </p:normalViewPr>
  <p:slideViewPr>
    <p:cSldViewPr snapToGrid="0">
      <p:cViewPr varScale="1">
        <p:scale>
          <a:sx n="61" d="100"/>
          <a:sy n="61" d="100"/>
        </p:scale>
        <p:origin x="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A5947B-256F-4988-BE50-9C4C56B697C2}" type="datetimeFigureOut">
              <a:rPr lang="nl-BE" smtClean="0"/>
              <a:t>6/09/2022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16FC64-9E54-4A37-888F-06CE952CC68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94133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presentatie (met logo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Text">
            <a:extLst>
              <a:ext uri="{FF2B5EF4-FFF2-40B4-BE49-F238E27FC236}">
                <a16:creationId xmlns:a16="http://schemas.microsoft.com/office/drawing/2014/main" id="{E630154D-3523-41FB-B8E4-883BF7E3947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692836" y="2371962"/>
            <a:ext cx="5320333" cy="1790701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lnSpc>
                <a:spcPct val="100000"/>
              </a:lnSpc>
              <a:defRPr sz="4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t>Title Text</a:t>
            </a:r>
          </a:p>
        </p:txBody>
      </p:sp>
    </p:spTree>
    <p:extLst>
      <p:ext uri="{BB962C8B-B14F-4D97-AF65-F5344CB8AC3E}">
        <p14:creationId xmlns:p14="http://schemas.microsoft.com/office/powerpoint/2010/main" val="3246034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0D82888-4614-46B3-88E4-7E92433683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4629" y="430468"/>
            <a:ext cx="11206345" cy="10363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4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BE" err="1"/>
              <a:t>Calibri</a:t>
            </a:r>
            <a:r>
              <a:rPr lang="nl-BE"/>
              <a:t>, blauw, 40 </a:t>
            </a:r>
            <a:r>
              <a:rPr lang="nl-BE" err="1"/>
              <a:t>pt</a:t>
            </a:r>
            <a:r>
              <a:rPr lang="nl-BE"/>
              <a:t>, </a:t>
            </a:r>
            <a:r>
              <a:rPr lang="nl-BE" err="1"/>
              <a:t>bold</a:t>
            </a:r>
            <a:r>
              <a:rPr lang="nl-BE"/>
              <a:t>, bovenaan gelijnd</a:t>
            </a:r>
            <a:endParaRPr lang="en-US"/>
          </a:p>
        </p:txBody>
      </p:sp>
      <p:sp>
        <p:nvSpPr>
          <p:cNvPr id="3" name="Tijdelijke aanduiding voor tekst 4">
            <a:extLst>
              <a:ext uri="{FF2B5EF4-FFF2-40B4-BE49-F238E27FC236}">
                <a16:creationId xmlns:a16="http://schemas.microsoft.com/office/drawing/2014/main" id="{D8FCEA14-EEFE-4E18-B986-91AC765AF8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04629" y="1809275"/>
            <a:ext cx="5062722" cy="4090317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>
                <a:solidFill>
                  <a:srgbClr val="535353"/>
                </a:solidFill>
              </a:defRPr>
            </a:lvl1pPr>
            <a:lvl2pPr>
              <a:defRPr sz="2400">
                <a:solidFill>
                  <a:srgbClr val="535353"/>
                </a:solidFill>
              </a:defRPr>
            </a:lvl2pPr>
            <a:lvl3pPr>
              <a:defRPr sz="2000">
                <a:solidFill>
                  <a:srgbClr val="535353"/>
                </a:solidFill>
              </a:defRPr>
            </a:lvl3pPr>
          </a:lstStyle>
          <a:p>
            <a:r>
              <a:rPr lang="nl-BE" err="1"/>
              <a:t>Calibri</a:t>
            </a:r>
            <a:r>
              <a:rPr lang="nl-BE"/>
              <a:t> antraciet grijs, 30 </a:t>
            </a:r>
            <a:r>
              <a:rPr lang="nl-BE" err="1"/>
              <a:t>pt</a:t>
            </a:r>
            <a:endParaRPr lang="nl-BE"/>
          </a:p>
          <a:p>
            <a:pPr lvl="1"/>
            <a:r>
              <a:rPr lang="nl-BE" err="1"/>
              <a:t>Calibri</a:t>
            </a:r>
            <a:r>
              <a:rPr lang="nl-BE"/>
              <a:t>, </a:t>
            </a:r>
            <a:r>
              <a:rPr lang="nl-BE" err="1"/>
              <a:t>antractiet</a:t>
            </a:r>
            <a:r>
              <a:rPr lang="nl-BE"/>
              <a:t> grijs, 24 </a:t>
            </a:r>
            <a:r>
              <a:rPr lang="nl-BE" err="1"/>
              <a:t>pt</a:t>
            </a:r>
            <a:endParaRPr lang="nl-BE"/>
          </a:p>
          <a:p>
            <a:pPr lvl="2"/>
            <a:r>
              <a:rPr lang="nl-BE" err="1"/>
              <a:t>Calibri</a:t>
            </a:r>
            <a:r>
              <a:rPr lang="nl-BE"/>
              <a:t>, antraciet grijs, 20 </a:t>
            </a:r>
            <a:r>
              <a:rPr lang="nl-BE" err="1"/>
              <a:t>pt</a:t>
            </a:r>
            <a:r>
              <a:rPr lang="nl-BE"/>
              <a:t> </a:t>
            </a:r>
          </a:p>
        </p:txBody>
      </p:sp>
      <p:sp>
        <p:nvSpPr>
          <p:cNvPr id="4" name="Tijdelijke aanduiding voor afbeelding 8">
            <a:extLst>
              <a:ext uri="{FF2B5EF4-FFF2-40B4-BE49-F238E27FC236}">
                <a16:creationId xmlns:a16="http://schemas.microsoft.com/office/drawing/2014/main" id="{E0C1F97E-5A28-40B1-B2C6-0C855D2CE9A8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6000750" y="1809274"/>
            <a:ext cx="5610224" cy="409031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16666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7418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ofdstuk (met logo)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5">
            <a:extLst>
              <a:ext uri="{FF2B5EF4-FFF2-40B4-BE49-F238E27FC236}">
                <a16:creationId xmlns:a16="http://schemas.microsoft.com/office/drawing/2014/main" id="{BF75E580-1453-4488-8B3A-B63028BC4D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882497"/>
            <a:ext cx="3583783" cy="73096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lIns="72000" tIns="0" rIns="72000" bIns="0">
            <a:spAutoFit/>
          </a:bodyPr>
          <a:lstStyle>
            <a:lvl1pPr>
              <a:lnSpc>
                <a:spcPct val="95000"/>
              </a:lnSpc>
              <a:defRPr sz="5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NL"/>
              <a:t>Hier komt de</a:t>
            </a:r>
          </a:p>
        </p:txBody>
      </p:sp>
    </p:spTree>
    <p:extLst>
      <p:ext uri="{BB962C8B-B14F-4D97-AF65-F5344CB8AC3E}">
        <p14:creationId xmlns:p14="http://schemas.microsoft.com/office/powerpoint/2010/main" val="1131382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ofdstuk en foto (met logo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16">
            <a:extLst>
              <a:ext uri="{FF2B5EF4-FFF2-40B4-BE49-F238E27FC236}">
                <a16:creationId xmlns:a16="http://schemas.microsoft.com/office/drawing/2014/main" id="{D6DF4BC3-56EE-4D61-B3DF-52976B01DD4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909274" y="1"/>
            <a:ext cx="8282726" cy="6858000"/>
          </a:xfrm>
          <a:custGeom>
            <a:avLst/>
            <a:gdLst>
              <a:gd name="connsiteX0" fmla="*/ 0 w 6120551"/>
              <a:gd name="connsiteY0" fmla="*/ 0 h 5184000"/>
              <a:gd name="connsiteX1" fmla="*/ 6120551 w 6120551"/>
              <a:gd name="connsiteY1" fmla="*/ 0 h 5184000"/>
              <a:gd name="connsiteX2" fmla="*/ 6120551 w 6120551"/>
              <a:gd name="connsiteY2" fmla="*/ 5184000 h 5184000"/>
              <a:gd name="connsiteX3" fmla="*/ 1196820 w 6120551"/>
              <a:gd name="connsiteY3" fmla="*/ 5184000 h 518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20551" h="5184000">
                <a:moveTo>
                  <a:pt x="0" y="0"/>
                </a:moveTo>
                <a:lnTo>
                  <a:pt x="6120551" y="0"/>
                </a:lnTo>
                <a:lnTo>
                  <a:pt x="6120551" y="5184000"/>
                </a:lnTo>
                <a:lnTo>
                  <a:pt x="1196820" y="5184000"/>
                </a:lnTo>
                <a:close/>
              </a:path>
            </a:pathLst>
          </a:custGeom>
          <a:blipFill>
            <a:blip r:embed="rId3"/>
            <a:stretch>
              <a:fillRect t="-1" b="-1353"/>
            </a:stretch>
          </a:blipFill>
        </p:spPr>
        <p:txBody>
          <a:bodyPr wrap="square" lIns="360000" tIns="360000" rIns="360000" bIns="360000"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/>
            </a:lvl1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BE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Het pictogram om een afbeelding toe te voegen staat achter het tweede titelbalkje. </a:t>
            </a:r>
            <a:br>
              <a:rPr lang="nl-BE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</a:br>
            <a:r>
              <a:rPr lang="nl-BE" b="0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Schuif het naar rechts om op het pictogram te kunnen klikken. </a:t>
            </a:r>
          </a:p>
        </p:txBody>
      </p:sp>
      <p:sp>
        <p:nvSpPr>
          <p:cNvPr id="7" name="Titel 15">
            <a:extLst>
              <a:ext uri="{FF2B5EF4-FFF2-40B4-BE49-F238E27FC236}">
                <a16:creationId xmlns:a16="http://schemas.microsoft.com/office/drawing/2014/main" id="{BF75E580-1453-4488-8B3A-B63028BC4D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882497"/>
            <a:ext cx="3583783" cy="730969"/>
          </a:xfrm>
          <a:prstGeom prst="rect">
            <a:avLst/>
          </a:prstGeom>
          <a:solidFill>
            <a:srgbClr val="FFFF00"/>
          </a:solidFill>
        </p:spPr>
        <p:txBody>
          <a:bodyPr wrap="none" lIns="72000" tIns="0" rIns="72000" bIns="0">
            <a:spAutoFit/>
          </a:bodyPr>
          <a:lstStyle>
            <a:lvl1pPr>
              <a:lnSpc>
                <a:spcPct val="95000"/>
              </a:lnSpc>
              <a:defRPr sz="5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NL"/>
              <a:t>Hier komt de</a:t>
            </a:r>
          </a:p>
        </p:txBody>
      </p:sp>
      <p:sp>
        <p:nvSpPr>
          <p:cNvPr id="8" name="Titel 15">
            <a:extLst>
              <a:ext uri="{FF2B5EF4-FFF2-40B4-BE49-F238E27FC236}">
                <a16:creationId xmlns:a16="http://schemas.microsoft.com/office/drawing/2014/main" id="{6D01F731-394D-48E9-8672-07368DB4CD91}"/>
              </a:ext>
            </a:extLst>
          </p:cNvPr>
          <p:cNvSpPr txBox="1">
            <a:spLocks/>
          </p:cNvSpPr>
          <p:nvPr userDrawn="1"/>
        </p:nvSpPr>
        <p:spPr>
          <a:xfrm>
            <a:off x="6096000" y="2734580"/>
            <a:ext cx="3347501" cy="730969"/>
          </a:xfrm>
          <a:prstGeom prst="rect">
            <a:avLst/>
          </a:prstGeom>
          <a:solidFill>
            <a:srgbClr val="FFFF00"/>
          </a:solidFill>
        </p:spPr>
        <p:txBody>
          <a:bodyPr vert="horz" wrap="none" lIns="72000" tIns="0" rIns="72000" bIns="0" rtlCol="0" anchor="ctr">
            <a:sp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45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000">
                <a:solidFill>
                  <a:srgbClr val="111B7C"/>
                </a:solidFill>
                <a:latin typeface="+mn-lt"/>
              </a:rPr>
              <a:t>titel van het</a:t>
            </a:r>
          </a:p>
        </p:txBody>
      </p:sp>
      <p:sp>
        <p:nvSpPr>
          <p:cNvPr id="9" name="Titel 15">
            <a:extLst>
              <a:ext uri="{FF2B5EF4-FFF2-40B4-BE49-F238E27FC236}">
                <a16:creationId xmlns:a16="http://schemas.microsoft.com/office/drawing/2014/main" id="{2B4859BB-3EBC-4CBC-A895-77F37EA61973}"/>
              </a:ext>
            </a:extLst>
          </p:cNvPr>
          <p:cNvSpPr txBox="1">
            <a:spLocks/>
          </p:cNvSpPr>
          <p:nvPr userDrawn="1"/>
        </p:nvSpPr>
        <p:spPr>
          <a:xfrm>
            <a:off x="6095999" y="3622343"/>
            <a:ext cx="2840503" cy="730969"/>
          </a:xfrm>
          <a:prstGeom prst="rect">
            <a:avLst/>
          </a:prstGeom>
          <a:solidFill>
            <a:srgbClr val="FFFF00"/>
          </a:solidFill>
        </p:spPr>
        <p:txBody>
          <a:bodyPr vert="horz" wrap="none" lIns="72000" tIns="0" rIns="72000" bIns="0" rtlCol="0" anchor="ctr">
            <a:sp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45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000">
                <a:solidFill>
                  <a:srgbClr val="111B7C"/>
                </a:solidFill>
                <a:latin typeface="+mn-lt"/>
              </a:rPr>
              <a:t>hoofdstuk</a:t>
            </a:r>
          </a:p>
        </p:txBody>
      </p:sp>
    </p:spTree>
    <p:extLst>
      <p:ext uri="{BB962C8B-B14F-4D97-AF65-F5344CB8AC3E}">
        <p14:creationId xmlns:p14="http://schemas.microsoft.com/office/powerpoint/2010/main" val="82974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ofdstuk en foto 2 (met logo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32">
            <a:extLst>
              <a:ext uri="{FF2B5EF4-FFF2-40B4-BE49-F238E27FC236}">
                <a16:creationId xmlns:a16="http://schemas.microsoft.com/office/drawing/2014/main" id="{62BBB4F5-2B56-4110-BDF4-1467A37386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4583"/>
            <a:ext cx="5608320" cy="6862583"/>
          </a:xfrm>
          <a:custGeom>
            <a:avLst/>
            <a:gdLst>
              <a:gd name="connsiteX0" fmla="*/ 0 w 4207109"/>
              <a:gd name="connsiteY0" fmla="*/ 0 h 5148000"/>
              <a:gd name="connsiteX1" fmla="*/ 3018600 w 4207109"/>
              <a:gd name="connsiteY1" fmla="*/ 0 h 5148000"/>
              <a:gd name="connsiteX2" fmla="*/ 4207109 w 4207109"/>
              <a:gd name="connsiteY2" fmla="*/ 5148000 h 5148000"/>
              <a:gd name="connsiteX3" fmla="*/ 0 w 4207109"/>
              <a:gd name="connsiteY3" fmla="*/ 5148000 h 51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7109" h="5148000">
                <a:moveTo>
                  <a:pt x="0" y="0"/>
                </a:moveTo>
                <a:lnTo>
                  <a:pt x="3018600" y="0"/>
                </a:lnTo>
                <a:lnTo>
                  <a:pt x="4207109" y="5148000"/>
                </a:lnTo>
                <a:lnTo>
                  <a:pt x="0" y="514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 wrap="square" anchor="ctr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nl-NL"/>
          </a:p>
        </p:txBody>
      </p:sp>
      <p:sp>
        <p:nvSpPr>
          <p:cNvPr id="7" name="Titel 15">
            <a:extLst>
              <a:ext uri="{FF2B5EF4-FFF2-40B4-BE49-F238E27FC236}">
                <a16:creationId xmlns:a16="http://schemas.microsoft.com/office/drawing/2014/main" id="{BF75E580-1453-4488-8B3A-B63028BC4D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0" y="1882497"/>
            <a:ext cx="3583783" cy="730969"/>
          </a:xfrm>
          <a:prstGeom prst="rect">
            <a:avLst/>
          </a:prstGeom>
          <a:solidFill>
            <a:srgbClr val="FFFF00"/>
          </a:solidFill>
        </p:spPr>
        <p:txBody>
          <a:bodyPr wrap="none" lIns="72000" tIns="0" rIns="72000" bIns="0">
            <a:spAutoFit/>
          </a:bodyPr>
          <a:lstStyle>
            <a:lvl1pPr>
              <a:lnSpc>
                <a:spcPct val="95000"/>
              </a:lnSpc>
              <a:defRPr sz="5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NL"/>
              <a:t>Hier komt de</a:t>
            </a:r>
          </a:p>
        </p:txBody>
      </p:sp>
      <p:sp>
        <p:nvSpPr>
          <p:cNvPr id="8" name="Titel 15">
            <a:extLst>
              <a:ext uri="{FF2B5EF4-FFF2-40B4-BE49-F238E27FC236}">
                <a16:creationId xmlns:a16="http://schemas.microsoft.com/office/drawing/2014/main" id="{6D01F731-394D-48E9-8672-07368DB4CD91}"/>
              </a:ext>
            </a:extLst>
          </p:cNvPr>
          <p:cNvSpPr txBox="1">
            <a:spLocks/>
          </p:cNvSpPr>
          <p:nvPr userDrawn="1"/>
        </p:nvSpPr>
        <p:spPr>
          <a:xfrm>
            <a:off x="6096000" y="2734580"/>
            <a:ext cx="3347501" cy="730969"/>
          </a:xfrm>
          <a:prstGeom prst="rect">
            <a:avLst/>
          </a:prstGeom>
          <a:solidFill>
            <a:srgbClr val="FFFF00"/>
          </a:solidFill>
        </p:spPr>
        <p:txBody>
          <a:bodyPr vert="horz" wrap="none" lIns="72000" tIns="0" rIns="72000" bIns="0" rtlCol="0" anchor="ctr">
            <a:sp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45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000">
                <a:solidFill>
                  <a:srgbClr val="111B7C"/>
                </a:solidFill>
                <a:latin typeface="+mn-lt"/>
              </a:rPr>
              <a:t>titel van het</a:t>
            </a:r>
          </a:p>
        </p:txBody>
      </p:sp>
      <p:sp>
        <p:nvSpPr>
          <p:cNvPr id="9" name="Titel 15">
            <a:extLst>
              <a:ext uri="{FF2B5EF4-FFF2-40B4-BE49-F238E27FC236}">
                <a16:creationId xmlns:a16="http://schemas.microsoft.com/office/drawing/2014/main" id="{2B4859BB-3EBC-4CBC-A895-77F37EA61973}"/>
              </a:ext>
            </a:extLst>
          </p:cNvPr>
          <p:cNvSpPr txBox="1">
            <a:spLocks/>
          </p:cNvSpPr>
          <p:nvPr userDrawn="1"/>
        </p:nvSpPr>
        <p:spPr>
          <a:xfrm>
            <a:off x="6095999" y="3622343"/>
            <a:ext cx="2840503" cy="730969"/>
          </a:xfrm>
          <a:prstGeom prst="rect">
            <a:avLst/>
          </a:prstGeom>
          <a:solidFill>
            <a:srgbClr val="FFFF00"/>
          </a:solidFill>
        </p:spPr>
        <p:txBody>
          <a:bodyPr vert="horz" wrap="none" lIns="72000" tIns="0" rIns="72000" bIns="0" rtlCol="0" anchor="ctr">
            <a:spAutoFit/>
          </a:bodyPr>
          <a:lstStyle>
            <a:lvl1pPr algn="l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sz="45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z="5000">
                <a:solidFill>
                  <a:srgbClr val="111B7C"/>
                </a:solidFill>
                <a:latin typeface="+mn-lt"/>
              </a:rPr>
              <a:t>hoofdstuk</a:t>
            </a:r>
          </a:p>
        </p:txBody>
      </p:sp>
    </p:spTree>
    <p:extLst>
      <p:ext uri="{BB962C8B-B14F-4D97-AF65-F5344CB8AC3E}">
        <p14:creationId xmlns:p14="http://schemas.microsoft.com/office/powerpoint/2010/main" val="4134800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04366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3335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61814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0D82888-4614-46B3-88E4-7E92433683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4629" y="430469"/>
            <a:ext cx="11206345" cy="607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4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BE" err="1"/>
              <a:t>Calibri</a:t>
            </a:r>
            <a:r>
              <a:rPr lang="nl-BE"/>
              <a:t>, blauw, 40 </a:t>
            </a:r>
            <a:r>
              <a:rPr lang="nl-BE" err="1"/>
              <a:t>pt</a:t>
            </a:r>
            <a:r>
              <a:rPr lang="nl-BE"/>
              <a:t>, </a:t>
            </a:r>
            <a:r>
              <a:rPr lang="nl-BE" err="1"/>
              <a:t>bold</a:t>
            </a:r>
            <a:r>
              <a:rPr lang="nl-BE"/>
              <a:t>, bovenaan gelijnd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485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D0D82888-4614-46B3-88E4-7E92433683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4629" y="430469"/>
            <a:ext cx="11206345" cy="60775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4000" b="1">
                <a:solidFill>
                  <a:srgbClr val="111B7C"/>
                </a:solidFill>
                <a:latin typeface="+mn-lt"/>
              </a:defRPr>
            </a:lvl1pPr>
          </a:lstStyle>
          <a:p>
            <a:r>
              <a:rPr lang="nl-BE" err="1"/>
              <a:t>Calibri</a:t>
            </a:r>
            <a:r>
              <a:rPr lang="nl-BE"/>
              <a:t>, blauw, 40 </a:t>
            </a:r>
            <a:r>
              <a:rPr lang="nl-BE" err="1"/>
              <a:t>pt</a:t>
            </a:r>
            <a:r>
              <a:rPr lang="nl-BE"/>
              <a:t>, </a:t>
            </a:r>
            <a:r>
              <a:rPr lang="nl-BE" err="1"/>
              <a:t>bold</a:t>
            </a:r>
            <a:r>
              <a:rPr lang="nl-BE"/>
              <a:t>, bovenaan gelijnd</a:t>
            </a:r>
            <a:endParaRPr lang="en-US"/>
          </a:p>
        </p:txBody>
      </p:sp>
      <p:sp>
        <p:nvSpPr>
          <p:cNvPr id="3" name="Tijdelijke aanduiding voor tekst 4">
            <a:extLst>
              <a:ext uri="{FF2B5EF4-FFF2-40B4-BE49-F238E27FC236}">
                <a16:creationId xmlns:a16="http://schemas.microsoft.com/office/drawing/2014/main" id="{D8FCEA14-EEFE-4E18-B986-91AC765AF8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04628" y="1809275"/>
            <a:ext cx="11206345" cy="4090317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>
                <a:solidFill>
                  <a:srgbClr val="535353"/>
                </a:solidFill>
              </a:defRPr>
            </a:lvl1pPr>
            <a:lvl2pPr>
              <a:defRPr sz="2400">
                <a:solidFill>
                  <a:srgbClr val="535353"/>
                </a:solidFill>
              </a:defRPr>
            </a:lvl2pPr>
            <a:lvl3pPr>
              <a:defRPr sz="2000">
                <a:solidFill>
                  <a:srgbClr val="535353"/>
                </a:solidFill>
              </a:defRPr>
            </a:lvl3pPr>
          </a:lstStyle>
          <a:p>
            <a:r>
              <a:rPr lang="nl-BE" err="1"/>
              <a:t>Calibri</a:t>
            </a:r>
            <a:r>
              <a:rPr lang="nl-BE"/>
              <a:t> antraciet grijs, 30 </a:t>
            </a:r>
            <a:r>
              <a:rPr lang="nl-BE" err="1"/>
              <a:t>pt</a:t>
            </a:r>
            <a:endParaRPr lang="nl-BE"/>
          </a:p>
          <a:p>
            <a:pPr lvl="1"/>
            <a:r>
              <a:rPr lang="nl-BE" err="1"/>
              <a:t>Calibri</a:t>
            </a:r>
            <a:r>
              <a:rPr lang="nl-BE"/>
              <a:t>, </a:t>
            </a:r>
            <a:r>
              <a:rPr lang="nl-BE" err="1"/>
              <a:t>antractiet</a:t>
            </a:r>
            <a:r>
              <a:rPr lang="nl-BE"/>
              <a:t> grijs, 24 </a:t>
            </a:r>
            <a:r>
              <a:rPr lang="nl-BE" err="1"/>
              <a:t>pt</a:t>
            </a:r>
            <a:endParaRPr lang="nl-BE"/>
          </a:p>
          <a:p>
            <a:pPr lvl="2"/>
            <a:r>
              <a:rPr lang="nl-BE" err="1"/>
              <a:t>Calibri</a:t>
            </a:r>
            <a:r>
              <a:rPr lang="nl-BE"/>
              <a:t>, antraciet grijs, 20 </a:t>
            </a:r>
            <a:r>
              <a:rPr lang="nl-BE" err="1"/>
              <a:t>pt</a:t>
            </a:r>
            <a:r>
              <a:rPr lang="nl-B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8764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015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77" r:id="rId5"/>
    <p:sldLayoutId id="2147483678" r:id="rId6"/>
    <p:sldLayoutId id="214748367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7714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5" r:id="rId2"/>
    <p:sldLayoutId id="2147483676" r:id="rId3"/>
    <p:sldLayoutId id="214748367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hyperlink" Target="http://www.efro-projecten.be/" TargetMode="External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8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9A7121-AB0F-4745-B05D-086FCF9FF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69" y="904874"/>
            <a:ext cx="6508064" cy="5695951"/>
          </a:xfrm>
        </p:spPr>
        <p:txBody>
          <a:bodyPr>
            <a:normAutofit fontScale="90000"/>
          </a:bodyPr>
          <a:lstStyle/>
          <a:p>
            <a:br>
              <a:rPr lang="nl-BE" sz="4400" dirty="0"/>
            </a:br>
            <a:br>
              <a:rPr lang="nl-BE" sz="4400" dirty="0"/>
            </a:br>
            <a:br>
              <a:rPr lang="nl-BE" sz="4400" dirty="0"/>
            </a:br>
            <a:br>
              <a:rPr lang="nl-BE" sz="4400" dirty="0"/>
            </a:br>
            <a:br>
              <a:rPr lang="nl-BE" sz="4400" dirty="0"/>
            </a:br>
            <a:r>
              <a:rPr lang="nl-BE" sz="4400" dirty="0"/>
              <a:t>EFRO Vlaanderen – 2021-2027 </a:t>
            </a:r>
            <a:br>
              <a:rPr lang="nl-BE" sz="4400" dirty="0"/>
            </a:br>
            <a:br>
              <a:rPr lang="nl-BE" sz="4400" dirty="0"/>
            </a:br>
            <a:br>
              <a:rPr lang="nl-BE" dirty="0"/>
            </a:br>
            <a:br>
              <a:rPr lang="nl-BE" dirty="0"/>
            </a:br>
            <a:r>
              <a:rPr lang="nl-BE" sz="2600" dirty="0"/>
              <a:t>Monitoringscomité </a:t>
            </a:r>
            <a:br>
              <a:rPr lang="nl-BE" sz="2600" b="0" dirty="0"/>
            </a:br>
            <a:br>
              <a:rPr lang="nl-BE" sz="2500" b="0" dirty="0"/>
            </a:br>
            <a:r>
              <a:rPr lang="nl-BE" sz="2500" b="0" dirty="0"/>
              <a:t>7</a:t>
            </a:r>
            <a:r>
              <a:rPr lang="nl-BE" sz="2500" dirty="0"/>
              <a:t>/9/2022</a:t>
            </a:r>
            <a:br>
              <a:rPr lang="nl-BE" sz="2500" dirty="0"/>
            </a:br>
            <a:br>
              <a:rPr lang="nl-BE" sz="2500" dirty="0"/>
            </a:br>
            <a:br>
              <a:rPr lang="nl-BE" sz="2500" dirty="0"/>
            </a:br>
            <a:r>
              <a:rPr lang="nl-BE" sz="2500" b="0" dirty="0"/>
              <a:t>AGENTSCHAP</a:t>
            </a:r>
            <a:br>
              <a:rPr lang="nl-BE" sz="2500" dirty="0"/>
            </a:br>
            <a:r>
              <a:rPr lang="nl-BE" sz="2500" dirty="0"/>
              <a:t>INNOVEREN EN ONDERNEMEN</a:t>
            </a:r>
          </a:p>
        </p:txBody>
      </p:sp>
    </p:spTree>
    <p:extLst>
      <p:ext uri="{BB962C8B-B14F-4D97-AF65-F5344CB8AC3E}">
        <p14:creationId xmlns:p14="http://schemas.microsoft.com/office/powerpoint/2010/main" val="496716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116F1-D3D4-4383-8C4E-52914E2D7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>
                <a:latin typeface="FlandersArtSans-Light" panose="00000400000000000000" pitchFamily="2" charset="0"/>
              </a:rPr>
              <a:t>Projectendatabank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1F2B3EE-FEA0-44A3-8F1A-DFF08FE1FB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3150" b="12201"/>
          <a:stretch/>
        </p:blipFill>
        <p:spPr>
          <a:xfrm>
            <a:off x="2637870" y="1706334"/>
            <a:ext cx="3458131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8CBD008A-1D82-4126-B4ED-0CA176E6C65F}"/>
              </a:ext>
            </a:extLst>
          </p:cNvPr>
          <p:cNvSpPr txBox="1"/>
          <p:nvPr/>
        </p:nvSpPr>
        <p:spPr>
          <a:xfrm>
            <a:off x="2757032" y="1268760"/>
            <a:ext cx="542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>
                <a:hlinkClick r:id="rId3"/>
              </a:rPr>
              <a:t>www.efro-projecten.be</a:t>
            </a:r>
            <a:r>
              <a:rPr lang="nl-BE"/>
              <a:t>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2021BA73-AA5B-4F24-9998-B7F4B0E56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1" y="1461135"/>
            <a:ext cx="4048095" cy="278611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16F4B63-13D8-4C7D-965F-FE402E2A42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2951" y="3895969"/>
            <a:ext cx="3769074" cy="250066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A43CDB3D-8120-47CA-BA10-9B61A6F3BD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4284" y="4025899"/>
            <a:ext cx="1829949" cy="2521088"/>
          </a:xfrm>
          <a:prstGeom prst="rect">
            <a:avLst/>
          </a:prstGeom>
        </p:spPr>
      </p:pic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Diazoom 8">
                <a:extLst>
                  <a:ext uri="{FF2B5EF4-FFF2-40B4-BE49-F238E27FC236}">
                    <a16:creationId xmlns:a16="http://schemas.microsoft.com/office/drawing/2014/main" id="{DF14BB6D-E855-434A-9E27-29443ACAA58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497874" y="4660481"/>
              <a:ext cx="3048000" cy="1714500"/>
            </p:xfrm>
            <a:graphic>
              <a:graphicData uri="http://schemas.microsoft.com/office/powerpoint/2016/slidezoom">
                <pslz:sldZm>
                  <pslz:sldZmObj sldId="290" cId="2444745161">
                    <pslz:zmPr id="{F474299F-A49E-472F-991F-D518097F82FE}" returnToParent="0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Diazoom 8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DF14BB6D-E855-434A-9E27-29443ACAA58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497874" y="4660481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44745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3AD18-FB97-445E-B677-FD1D8E10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FlandersArtSans-Light" panose="00000400000000000000" pitchFamily="2" charset="0"/>
              </a:rPr>
              <a:t>Totstandkoming programma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AFD73D9-21FB-4777-890A-FEBEBC47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8" y="1343025"/>
            <a:ext cx="11206345" cy="4849228"/>
          </a:xfrm>
        </p:spPr>
        <p:txBody>
          <a:bodyPr/>
          <a:lstStyle/>
          <a:p>
            <a:r>
              <a:rPr lang="nl-BE" sz="2400" dirty="0" err="1">
                <a:latin typeface="FlandersArtSans-Light" panose="00000400000000000000" pitchFamily="2" charset="0"/>
              </a:rPr>
              <a:t>Mid</a:t>
            </a:r>
            <a:r>
              <a:rPr lang="nl-BE" sz="2400" dirty="0">
                <a:latin typeface="FlandersArtSans-Light" panose="00000400000000000000" pitchFamily="2" charset="0"/>
              </a:rPr>
              <a:t>-term evaluatie EFRO Vlaanderen 2014-2020 (november 2018)</a:t>
            </a:r>
          </a:p>
          <a:p>
            <a:r>
              <a:rPr lang="nl-BE" sz="2400" dirty="0" err="1">
                <a:latin typeface="FlandersArtSans-Light" panose="00000400000000000000" pitchFamily="2" charset="0"/>
              </a:rPr>
              <a:t>Landenspecifieke</a:t>
            </a:r>
            <a:r>
              <a:rPr lang="nl-BE" sz="2400" dirty="0">
                <a:latin typeface="FlandersArtSans-Light" panose="00000400000000000000" pitchFamily="2" charset="0"/>
              </a:rPr>
              <a:t> aanbevelingen België 2019 (inclusief annex D)</a:t>
            </a:r>
          </a:p>
          <a:p>
            <a:r>
              <a:rPr lang="nl-BE" sz="2400" dirty="0">
                <a:latin typeface="FlandersArtSans-Light" panose="00000400000000000000" pitchFamily="2" charset="0"/>
              </a:rPr>
              <a:t>Cohesieverordeningen (inclusief thematische concentratie)</a:t>
            </a:r>
          </a:p>
          <a:p>
            <a:r>
              <a:rPr lang="nl-BE" sz="2400" dirty="0">
                <a:latin typeface="FlandersArtSans-Light" panose="00000400000000000000" pitchFamily="2" charset="0"/>
              </a:rPr>
              <a:t>Ambtelijke werkgroepen per beleidsdoelstelling</a:t>
            </a:r>
          </a:p>
          <a:p>
            <a:r>
              <a:rPr lang="nl-BE" sz="2400" dirty="0">
                <a:latin typeface="FlandersArtSans-Light" panose="00000400000000000000" pitchFamily="2" charset="0"/>
              </a:rPr>
              <a:t>Stakeholdersconsultaties 2020 en 2021 (vast gedefinieerde “Artikel 8-partners”)</a:t>
            </a:r>
          </a:p>
          <a:p>
            <a:r>
              <a:rPr lang="nl-BE" sz="2400" dirty="0">
                <a:latin typeface="FlandersArtSans-Light" panose="00000400000000000000" pitchFamily="2" charset="0"/>
              </a:rPr>
              <a:t>“Antennes” via stedelijke/provinciale contactpunten</a:t>
            </a:r>
          </a:p>
          <a:p>
            <a:r>
              <a:rPr lang="nl-BE" sz="2400" dirty="0">
                <a:latin typeface="FlandersArtSans-Light" panose="00000400000000000000" pitchFamily="2" charset="0"/>
              </a:rPr>
              <a:t>Inbedding binnen VLAIO. </a:t>
            </a:r>
            <a:r>
              <a:rPr lang="nl-BE" sz="2400" dirty="0" err="1">
                <a:latin typeface="FlandersArtSans-Light" panose="00000400000000000000" pitchFamily="2" charset="0"/>
              </a:rPr>
              <a:t>Core</a:t>
            </a:r>
            <a:r>
              <a:rPr lang="nl-BE" sz="2400" dirty="0">
                <a:latin typeface="FlandersArtSans-Light" panose="00000400000000000000" pitchFamily="2" charset="0"/>
              </a:rPr>
              <a:t> business: innovatie en ondernemerschap</a:t>
            </a:r>
          </a:p>
          <a:p>
            <a:endParaRPr lang="nl-BE" sz="1800" dirty="0">
              <a:latin typeface="FlandersArtSans-Light" panose="00000400000000000000" pitchFamily="2" charset="0"/>
            </a:endParaRPr>
          </a:p>
          <a:p>
            <a:endParaRPr lang="nl-BE" sz="1800" dirty="0">
              <a:latin typeface="FlandersArtSans-Light" panose="00000400000000000000" pitchFamily="2" charset="0"/>
            </a:endParaRPr>
          </a:p>
          <a:p>
            <a:endParaRPr lang="nl-NL" dirty="0">
              <a:solidFill>
                <a:schemeClr val="tx1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23431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860B1F-A28D-4C07-B749-262885EBF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FlandersArtSans-Light" panose="00000400000000000000" pitchFamily="2" charset="0"/>
              </a:rPr>
              <a:t>Inhoud EFRO Vlaanderen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9CB13EA-85DA-4F02-809C-76AFB3348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9" y="1212199"/>
            <a:ext cx="11206345" cy="4440456"/>
          </a:xfrm>
        </p:spPr>
        <p:txBody>
          <a:bodyPr/>
          <a:lstStyle/>
          <a:p>
            <a:r>
              <a:rPr lang="nl-BE" sz="2000" dirty="0">
                <a:latin typeface="FlandersArtSans-Light" panose="00000400000000000000" pitchFamily="2" charset="0"/>
              </a:rPr>
              <a:t>Europa verplicht lidstaten zoals België hoog in te zetten op </a:t>
            </a:r>
            <a:r>
              <a:rPr lang="nl-BE" sz="2000" dirty="0" err="1">
                <a:latin typeface="FlandersArtSans-Light" panose="00000400000000000000" pitchFamily="2" charset="0"/>
              </a:rPr>
              <a:t>BD’s</a:t>
            </a:r>
            <a:r>
              <a:rPr lang="nl-BE" sz="2000" dirty="0">
                <a:latin typeface="FlandersArtSans-Light" panose="00000400000000000000" pitchFamily="2" charset="0"/>
              </a:rPr>
              <a:t> Slim en Duurzaam </a:t>
            </a:r>
            <a:r>
              <a:rPr lang="nl-BE" sz="2000" b="1" dirty="0">
                <a:latin typeface="FlandersArtSans-Light" panose="00000400000000000000" pitchFamily="2" charset="0"/>
              </a:rPr>
              <a:t>(thematische concentratie)</a:t>
            </a:r>
          </a:p>
          <a:p>
            <a:r>
              <a:rPr lang="nl-BE" sz="2000" b="1" dirty="0">
                <a:latin typeface="FlandersArtSans-Light" panose="00000400000000000000" pitchFamily="2" charset="0"/>
              </a:rPr>
              <a:t>Goedkeuring Vlaamse Regering </a:t>
            </a:r>
            <a:r>
              <a:rPr lang="nl-BE" sz="2000" dirty="0">
                <a:latin typeface="FlandersArtSans-Light" panose="00000400000000000000" pitchFamily="2" charset="0"/>
              </a:rPr>
              <a:t>17 december 2021</a:t>
            </a:r>
          </a:p>
          <a:p>
            <a:r>
              <a:rPr lang="nl-BE" sz="2000" dirty="0">
                <a:latin typeface="FlandersArtSans-Light" panose="00000400000000000000" pitchFamily="2" charset="0"/>
              </a:rPr>
              <a:t>Vlaanderen kiest vol voor Slim (60%) en Duurzaam (40%)</a:t>
            </a:r>
          </a:p>
          <a:p>
            <a:r>
              <a:rPr lang="nl-BE" sz="2000" b="1" dirty="0">
                <a:latin typeface="FlandersArtSans-Light" panose="00000400000000000000" pitchFamily="2" charset="0"/>
              </a:rPr>
              <a:t>Continuïteit 2014-2020</a:t>
            </a:r>
            <a:r>
              <a:rPr lang="nl-BE" sz="2000" dirty="0">
                <a:latin typeface="FlandersArtSans-Light" panose="00000400000000000000" pitchFamily="2" charset="0"/>
              </a:rPr>
              <a:t>: thema’s zijn nog steeds relevant</a:t>
            </a:r>
          </a:p>
          <a:p>
            <a:r>
              <a:rPr lang="nl-NL" sz="2000" dirty="0">
                <a:latin typeface="FlandersArtSans-Light" panose="00000400000000000000" pitchFamily="2" charset="0"/>
              </a:rPr>
              <a:t>Sterke focus op </a:t>
            </a:r>
            <a:r>
              <a:rPr lang="nl-NL" sz="2000" b="1" dirty="0">
                <a:latin typeface="FlandersArtSans-Light" panose="00000400000000000000" pitchFamily="2" charset="0"/>
              </a:rPr>
              <a:t>investeringsprojecten</a:t>
            </a:r>
            <a:r>
              <a:rPr lang="nl-NL" sz="2000" dirty="0">
                <a:latin typeface="FlandersArtSans-Light" panose="00000400000000000000" pitchFamily="2" charset="0"/>
              </a:rPr>
              <a:t> (werking niet uitgesloten)</a:t>
            </a:r>
          </a:p>
          <a:p>
            <a:r>
              <a:rPr lang="nl-NL" sz="2000" dirty="0" err="1">
                <a:latin typeface="FlandersArtSans-Light" panose="00000400000000000000" pitchFamily="2" charset="0"/>
              </a:rPr>
              <a:t>Additionaliteit</a:t>
            </a:r>
            <a:endParaRPr lang="nl-NL" sz="2000" dirty="0">
              <a:latin typeface="FlandersArtSans-Light" panose="00000400000000000000" pitchFamily="2" charset="0"/>
            </a:endParaRPr>
          </a:p>
          <a:p>
            <a:r>
              <a:rPr lang="nl-NL" sz="2000" b="1" dirty="0">
                <a:latin typeface="FlandersArtSans-Light" panose="00000400000000000000" pitchFamily="2" charset="0"/>
              </a:rPr>
              <a:t>Economische</a:t>
            </a:r>
            <a:r>
              <a:rPr lang="nl-NL" sz="2000" dirty="0">
                <a:latin typeface="FlandersArtSans-Light" panose="00000400000000000000" pitchFamily="2" charset="0"/>
              </a:rPr>
              <a:t> valorisatie (kennisvalorisatie en kennisoverdracht)</a:t>
            </a:r>
          </a:p>
          <a:p>
            <a:r>
              <a:rPr lang="nl-NL" sz="2000" b="1" dirty="0">
                <a:latin typeface="FlandersArtSans-Light" panose="00000400000000000000" pitchFamily="2" charset="0"/>
              </a:rPr>
              <a:t>Territoriale uitvoering</a:t>
            </a:r>
            <a:r>
              <a:rPr lang="nl-NL" sz="2000" dirty="0">
                <a:latin typeface="FlandersArtSans-Light" panose="00000400000000000000" pitchFamily="2" charset="0"/>
              </a:rPr>
              <a:t>: </a:t>
            </a:r>
          </a:p>
          <a:p>
            <a:pPr lvl="1"/>
            <a:r>
              <a:rPr lang="nl-NL" sz="2000" dirty="0">
                <a:latin typeface="FlandersArtSans-Light" panose="00000400000000000000" pitchFamily="2" charset="0"/>
              </a:rPr>
              <a:t>Vlaanderen</a:t>
            </a:r>
          </a:p>
          <a:p>
            <a:pPr lvl="1"/>
            <a:r>
              <a:rPr lang="nl-NL" sz="2000" dirty="0">
                <a:latin typeface="FlandersArtSans-Light" panose="00000400000000000000" pitchFamily="2" charset="0"/>
              </a:rPr>
              <a:t>4 </a:t>
            </a:r>
            <a:r>
              <a:rPr lang="nl-NL" sz="2000" dirty="0" err="1">
                <a:latin typeface="FlandersArtSans-Light" panose="00000400000000000000" pitchFamily="2" charset="0"/>
              </a:rPr>
              <a:t>GTI’s</a:t>
            </a:r>
            <a:r>
              <a:rPr lang="nl-NL" sz="2000" dirty="0">
                <a:latin typeface="FlandersArtSans-Light" panose="00000400000000000000" pitchFamily="2" charset="0"/>
              </a:rPr>
              <a:t>: Limburg, West-Vlaanderen, Kempen en grootsteden (</a:t>
            </a:r>
            <a:r>
              <a:rPr lang="nl-NL" sz="2000" dirty="0" err="1">
                <a:latin typeface="FlandersArtSans-Light" panose="00000400000000000000" pitchFamily="2" charset="0"/>
              </a:rPr>
              <a:t>Gent+Antwerpen</a:t>
            </a:r>
            <a:r>
              <a:rPr lang="nl-NL" sz="2000" dirty="0">
                <a:latin typeface="FlandersArtSans-Light" panose="00000400000000000000" pitchFamily="2" charset="0"/>
              </a:rPr>
              <a:t>):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42015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3AD18-FB97-445E-B677-FD1D8E10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FlandersArtSans-Bold" panose="00000800000000000000" pitchFamily="2" charset="0"/>
              </a:rPr>
              <a:t>Programmabudgetten 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AFD73D9-21FB-4777-890A-FEBEBC47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8" y="1343025"/>
            <a:ext cx="11206345" cy="4849228"/>
          </a:xfrm>
        </p:spPr>
        <p:txBody>
          <a:bodyPr lIns="0" tIns="0" rIns="0" bIns="0" anchor="t"/>
          <a:lstStyle/>
          <a:p>
            <a:pPr marL="0" indent="0">
              <a:buNone/>
            </a:pPr>
            <a:endParaRPr lang="nl-BE" sz="2800" b="1" dirty="0">
              <a:solidFill>
                <a:schemeClr val="tx1"/>
              </a:solidFill>
              <a:latin typeface="FlandersArtSans-Light"/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sz="2800" b="1" dirty="0">
              <a:solidFill>
                <a:schemeClr val="tx1"/>
              </a:solidFill>
              <a:latin typeface="FlandersArtSans-Light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nl-BE" sz="2800" b="1" dirty="0">
                <a:solidFill>
                  <a:schemeClr val="tx1"/>
                </a:solidFill>
                <a:latin typeface="FlandersArtSans-Light"/>
                <a:sym typeface="Wingdings" panose="05000000000000000000" pitchFamily="2" charset="2"/>
              </a:rPr>
              <a:t>EFRO Vlaanderen 2021-2027</a:t>
            </a:r>
          </a:p>
          <a:p>
            <a:pPr lvl="1"/>
            <a:r>
              <a:rPr lang="nl-BE" sz="2800" u="sng" dirty="0">
                <a:solidFill>
                  <a:schemeClr val="tx1"/>
                </a:solidFill>
                <a:latin typeface="FlandersArtSans-Light"/>
                <a:sym typeface="Wingdings" panose="05000000000000000000" pitchFamily="2" charset="2"/>
              </a:rPr>
              <a:t>Meer ontwikkelde regio </a:t>
            </a:r>
            <a:r>
              <a:rPr lang="nl-BE" sz="2800" dirty="0">
                <a:solidFill>
                  <a:schemeClr val="tx1"/>
                </a:solidFill>
                <a:latin typeface="FlandersArtSans-Light"/>
                <a:sym typeface="Wingdings" panose="05000000000000000000" pitchFamily="2" charset="2"/>
              </a:rPr>
              <a:t>(Vlaanderen excl. Provincie Limburg): 164 miljoen euro, waarvan:</a:t>
            </a:r>
          </a:p>
          <a:p>
            <a:pPr lvl="2"/>
            <a:r>
              <a:rPr lang="nl-BE" sz="2400" dirty="0">
                <a:solidFill>
                  <a:schemeClr val="tx1"/>
                </a:solidFill>
                <a:latin typeface="FlandersArtSans-Light"/>
              </a:rPr>
              <a:t>10,9 miljoen euro – GTI Kempen</a:t>
            </a:r>
          </a:p>
          <a:p>
            <a:pPr lvl="2"/>
            <a:r>
              <a:rPr lang="nl-BE" sz="2400" dirty="0">
                <a:solidFill>
                  <a:schemeClr val="tx1"/>
                </a:solidFill>
                <a:latin typeface="FlandersArtSans-Light"/>
              </a:rPr>
              <a:t>25,7 miljoen euro – GTI West-Vlaanderen</a:t>
            </a:r>
          </a:p>
          <a:p>
            <a:pPr lvl="2"/>
            <a:r>
              <a:rPr lang="nl-BE" sz="2400" dirty="0">
                <a:solidFill>
                  <a:schemeClr val="tx1"/>
                </a:solidFill>
                <a:latin typeface="FlandersArtSans-Light"/>
              </a:rPr>
              <a:t>19,8 miljoen euro – GTI stedelijke ontwikkeling</a:t>
            </a:r>
          </a:p>
          <a:p>
            <a:pPr lvl="1"/>
            <a:r>
              <a:rPr lang="nl-BE" sz="2800" u="sng" dirty="0">
                <a:solidFill>
                  <a:schemeClr val="tx1"/>
                </a:solidFill>
                <a:latin typeface="FlandersArtSans-Light"/>
                <a:sym typeface="Wingdings" panose="05000000000000000000" pitchFamily="2" charset="2"/>
              </a:rPr>
              <a:t>Transitieregio Limburg</a:t>
            </a:r>
            <a:r>
              <a:rPr lang="nl-BE" sz="2800" dirty="0">
                <a:solidFill>
                  <a:schemeClr val="tx1"/>
                </a:solidFill>
                <a:latin typeface="FlandersArtSans-Light"/>
                <a:sym typeface="Wingdings" panose="05000000000000000000" pitchFamily="2" charset="2"/>
              </a:rPr>
              <a:t>: 112 miljoen euro</a:t>
            </a:r>
          </a:p>
          <a:p>
            <a:pPr lvl="1"/>
            <a:r>
              <a:rPr lang="nl-BE" dirty="0">
                <a:solidFill>
                  <a:schemeClr val="tx1"/>
                </a:solidFill>
                <a:latin typeface="FlandersArtSans-Light"/>
                <a:sym typeface="Wingdings" panose="05000000000000000000" pitchFamily="2" charset="2"/>
              </a:rPr>
              <a:t>Algemeen: 10% wordt ingezet voor de overige centrumsteden</a:t>
            </a:r>
            <a:endParaRPr lang="nl-BE" dirty="0">
              <a:solidFill>
                <a:schemeClr val="tx1"/>
              </a:solidFill>
              <a:latin typeface="FlandersArtSans-Light"/>
            </a:endParaRPr>
          </a:p>
          <a:p>
            <a:pPr marL="0" indent="0">
              <a:buNone/>
            </a:pPr>
            <a:endParaRPr lang="nl-BE" sz="2800" dirty="0">
              <a:solidFill>
                <a:schemeClr val="tx1"/>
              </a:solidFill>
              <a:latin typeface="FlandersArtSans-Light" panose="00000400000000000000" pitchFamily="2" charset="0"/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nl-BE" sz="2400" dirty="0">
              <a:solidFill>
                <a:schemeClr val="tx1"/>
              </a:solidFill>
              <a:latin typeface="FlandersArtSans-Light" panose="00000400000000000000" pitchFamily="2" charset="0"/>
            </a:endParaRPr>
          </a:p>
          <a:p>
            <a:pPr marL="0" indent="0">
              <a:buNone/>
            </a:pPr>
            <a:endParaRPr lang="nl-BE" sz="2400" dirty="0">
              <a:solidFill>
                <a:srgbClr val="FF0000"/>
              </a:solidFill>
              <a:latin typeface="FlandersArtSans-Light" panose="00000400000000000000" pitchFamily="2" charset="0"/>
            </a:endParaRPr>
          </a:p>
          <a:p>
            <a:pPr marL="0" indent="0">
              <a:buNone/>
            </a:pPr>
            <a:endParaRPr lang="nl-BE" sz="2400" dirty="0">
              <a:solidFill>
                <a:schemeClr val="tx1"/>
              </a:solidFill>
              <a:cs typeface="Calibri" panose="020F0502020204030204"/>
            </a:endParaRPr>
          </a:p>
        </p:txBody>
      </p:sp>
      <p:pic>
        <p:nvPicPr>
          <p:cNvPr id="4" name="Graphic 3" descr="Munten silhouet">
            <a:extLst>
              <a:ext uri="{FF2B5EF4-FFF2-40B4-BE49-F238E27FC236}">
                <a16:creationId xmlns:a16="http://schemas.microsoft.com/office/drawing/2014/main" id="{AECF3A67-1BB8-4F33-A7F8-3BDCBBAA1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11280" y="388905"/>
            <a:ext cx="2311138" cy="231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69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860B1F-A28D-4C07-B749-262885EBF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FlandersArtSans-Light" panose="00000400000000000000" pitchFamily="2" charset="0"/>
              </a:rPr>
              <a:t>Verschil programmaperiode 2014-2020</a:t>
            </a:r>
          </a:p>
        </p:txBody>
      </p:sp>
      <p:graphicFrame>
        <p:nvGraphicFramePr>
          <p:cNvPr id="4" name="Tabel 4">
            <a:extLst>
              <a:ext uri="{FF2B5EF4-FFF2-40B4-BE49-F238E27FC236}">
                <a16:creationId xmlns:a16="http://schemas.microsoft.com/office/drawing/2014/main" id="{0B7E98E0-0E12-420B-9237-963705BC16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7136"/>
              </p:ext>
            </p:extLst>
          </p:nvPr>
        </p:nvGraphicFramePr>
        <p:xfrm>
          <a:off x="404629" y="1038225"/>
          <a:ext cx="11382742" cy="5323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062">
                  <a:extLst>
                    <a:ext uri="{9D8B030D-6E8A-4147-A177-3AD203B41FA5}">
                      <a16:colId xmlns:a16="http://schemas.microsoft.com/office/drawing/2014/main" val="3365727308"/>
                    </a:ext>
                  </a:extLst>
                </a:gridCol>
                <a:gridCol w="5582680">
                  <a:extLst>
                    <a:ext uri="{9D8B030D-6E8A-4147-A177-3AD203B41FA5}">
                      <a16:colId xmlns:a16="http://schemas.microsoft.com/office/drawing/2014/main" val="2970655835"/>
                    </a:ext>
                  </a:extLst>
                </a:gridCol>
              </a:tblGrid>
              <a:tr h="397206">
                <a:tc>
                  <a:txBody>
                    <a:bodyPr/>
                    <a:lstStyle/>
                    <a:p>
                      <a:r>
                        <a:rPr lang="nl-BE" sz="1900" dirty="0"/>
                        <a:t>2014-2020</a:t>
                      </a:r>
                    </a:p>
                  </a:txBody>
                  <a:tcPr marL="94322" marR="94322" marT="47161" marB="47161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/>
                        <a:t>2021-2027</a:t>
                      </a:r>
                    </a:p>
                  </a:txBody>
                  <a:tcPr marL="94322" marR="94322" marT="47161" marB="47161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083502"/>
                  </a:ext>
                </a:extLst>
              </a:tr>
              <a:tr h="1753072">
                <a:tc>
                  <a:txBody>
                    <a:bodyPr/>
                    <a:lstStyle/>
                    <a:p>
                      <a:r>
                        <a:rPr lang="nl-BE" sz="1900" dirty="0"/>
                        <a:t>4 Prioriteiten: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nl-BE" sz="1900" dirty="0"/>
                        <a:t>Innovatie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nl-BE" sz="1900" dirty="0"/>
                        <a:t>Ondernemerschap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nl-BE" sz="1900" dirty="0"/>
                        <a:t>Koolstofarme Economie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nl-BE" sz="1900" dirty="0"/>
                        <a:t>Stedelijke ontwikkeling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endParaRPr lang="nl-BE" sz="1900" dirty="0"/>
                    </a:p>
                    <a:p>
                      <a:r>
                        <a:rPr lang="nl-BE" sz="1900" dirty="0"/>
                        <a:t>13 Specifieke doelstellingen</a:t>
                      </a:r>
                    </a:p>
                  </a:txBody>
                  <a:tcPr marL="94322" marR="94322" marT="47161" marB="4716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/>
                        <a:t>2 Beleidsdoelstellingen: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nl-BE" sz="1900" dirty="0"/>
                        <a:t>Slim Vlaanderen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nl-BE" sz="1900" dirty="0"/>
                        <a:t>Duurzaam Vlaanderen</a:t>
                      </a:r>
                    </a:p>
                    <a:p>
                      <a:endParaRPr lang="nl-BE" sz="1900" dirty="0"/>
                    </a:p>
                    <a:p>
                      <a:r>
                        <a:rPr lang="nl-BE" sz="1900" dirty="0"/>
                        <a:t>7 Specifieke doelstellingen</a:t>
                      </a:r>
                    </a:p>
                  </a:txBody>
                  <a:tcPr marL="94322" marR="94322" marT="47161" marB="4716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140184"/>
                  </a:ext>
                </a:extLst>
              </a:tr>
              <a:tr h="1053577">
                <a:tc>
                  <a:txBody>
                    <a:bodyPr/>
                    <a:lstStyle/>
                    <a:p>
                      <a:r>
                        <a:rPr lang="nl-BE" sz="1900"/>
                        <a:t>Vlaanderen: meer ontwikkeld (max. 40% EFRO)</a:t>
                      </a:r>
                    </a:p>
                  </a:txBody>
                  <a:tcPr marL="94322" marR="94322" marT="47161" marB="4716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/>
                        <a:t>Limburg: transitieregio (max. 60% EFRO)</a:t>
                      </a:r>
                    </a:p>
                    <a:p>
                      <a:r>
                        <a:rPr lang="nl-BE" sz="1900" dirty="0"/>
                        <a:t>Andere provincies: meer ontwikkeld (max. 40% EFRO)</a:t>
                      </a:r>
                    </a:p>
                  </a:txBody>
                  <a:tcPr marL="94322" marR="94322" marT="47161" marB="4716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645250"/>
                  </a:ext>
                </a:extLst>
              </a:tr>
              <a:tr h="1751315">
                <a:tc>
                  <a:txBody>
                    <a:bodyPr/>
                    <a:lstStyle/>
                    <a:p>
                      <a:r>
                        <a:rPr lang="nl-BE" sz="1900" dirty="0"/>
                        <a:t>3 </a:t>
                      </a:r>
                      <a:r>
                        <a:rPr lang="nl-BE" sz="1900" dirty="0" err="1"/>
                        <a:t>GTI’s</a:t>
                      </a:r>
                      <a:r>
                        <a:rPr lang="nl-BE" sz="1900" dirty="0"/>
                        <a:t>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BE" sz="1900" dirty="0"/>
                        <a:t>West-Vlaanderen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BE" sz="1900" dirty="0"/>
                        <a:t>Kempen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BE" sz="1900" dirty="0"/>
                        <a:t>Limburg</a:t>
                      </a:r>
                    </a:p>
                  </a:txBody>
                  <a:tcPr marL="94322" marR="94322" marT="47161" marB="4716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BE" sz="1900" dirty="0"/>
                        <a:t>4 </a:t>
                      </a:r>
                      <a:r>
                        <a:rPr lang="nl-BE" sz="1900" dirty="0" err="1"/>
                        <a:t>GTI’s</a:t>
                      </a:r>
                      <a:r>
                        <a:rPr lang="nl-BE" sz="1900" dirty="0"/>
                        <a:t>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BE" sz="1900" dirty="0"/>
                        <a:t>West-Vlaanderen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BE" sz="1900" dirty="0"/>
                        <a:t>Kempen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BE" sz="1900" dirty="0"/>
                        <a:t>Limburg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BE" sz="1900" dirty="0"/>
                        <a:t>Grootsteden (Gent en Antwerpen)</a:t>
                      </a:r>
                    </a:p>
                  </a:txBody>
                  <a:tcPr marL="94322" marR="94322" marT="47161" marB="4716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6082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423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860B1F-A28D-4C07-B749-262885EBF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dirty="0">
                <a:solidFill>
                  <a:srgbClr val="002060"/>
                </a:solidFill>
                <a:latin typeface="FlandersArtSans-Light" panose="00000400000000000000" pitchFamily="2" charset="0"/>
              </a:rPr>
              <a:t>Doelgroepen EFRO Vlaanderen</a:t>
            </a:r>
            <a:br>
              <a:rPr lang="nl-NL" sz="3200" dirty="0">
                <a:solidFill>
                  <a:schemeClr val="tx1"/>
                </a:solidFill>
                <a:latin typeface="FlandersArtSans-Light" panose="00000400000000000000" pitchFamily="2" charset="0"/>
              </a:rPr>
            </a:br>
            <a:endParaRPr lang="nl-BE" sz="3200" u="sng" dirty="0">
              <a:latin typeface="FlandersArtSans-Light" panose="00000400000000000000" pitchFamily="2" charset="0"/>
            </a:endParaRP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C5B75-BD8B-4D0A-8919-6D9BC6B23E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9787" y="1186852"/>
            <a:ext cx="11206345" cy="4861367"/>
          </a:xfrm>
        </p:spPr>
        <p:txBody>
          <a:bodyPr/>
          <a:lstStyle/>
          <a:p>
            <a:pPr marL="0" indent="0">
              <a:buNone/>
            </a:pPr>
            <a:r>
              <a:rPr lang="nl-NL" sz="2800" b="1" dirty="0">
                <a:solidFill>
                  <a:schemeClr val="tx1"/>
                </a:solidFill>
                <a:latin typeface="FlandersArtSans-Light" panose="00000400000000000000" pitchFamily="2" charset="0"/>
              </a:rPr>
              <a:t>Zeer breed en afhankelijk van programmatopic / -krachtlijn</a:t>
            </a:r>
            <a:endParaRPr lang="nl-NL" sz="2800" dirty="0">
              <a:solidFill>
                <a:schemeClr val="tx1"/>
              </a:solidFill>
              <a:latin typeface="FlandersArtSans-Light" panose="00000400000000000000" pitchFamily="2" charset="0"/>
            </a:endParaRPr>
          </a:p>
          <a:p>
            <a:r>
              <a:rPr lang="nl-NL" sz="2400" dirty="0">
                <a:solidFill>
                  <a:schemeClr val="tx1"/>
                </a:solidFill>
                <a:latin typeface="FlandersArtSans-Light" panose="00000400000000000000" pitchFamily="2" charset="0"/>
              </a:rPr>
              <a:t>Overheden (regionaal, provinciaal, lokaal)</a:t>
            </a:r>
          </a:p>
          <a:p>
            <a:r>
              <a:rPr lang="nl-NL" sz="2400" dirty="0">
                <a:solidFill>
                  <a:schemeClr val="tx1"/>
                </a:solidFill>
                <a:latin typeface="FlandersArtSans-Light" panose="00000400000000000000" pitchFamily="2" charset="0"/>
              </a:rPr>
              <a:t>Kennisinstellingen (</a:t>
            </a:r>
            <a:r>
              <a:rPr lang="nl-NL" sz="2400" dirty="0" err="1">
                <a:solidFill>
                  <a:schemeClr val="tx1"/>
                </a:solidFill>
                <a:latin typeface="FlandersArtSans-Light" panose="00000400000000000000" pitchFamily="2" charset="0"/>
              </a:rPr>
              <a:t>SOC’s</a:t>
            </a:r>
            <a:r>
              <a:rPr lang="nl-NL" sz="2400" dirty="0">
                <a:solidFill>
                  <a:schemeClr val="tx1"/>
                </a:solidFill>
                <a:latin typeface="FlandersArtSans-Light" panose="00000400000000000000" pitchFamily="2" charset="0"/>
              </a:rPr>
              <a:t>, universiteiten &amp; hogescholen, …)</a:t>
            </a:r>
          </a:p>
          <a:p>
            <a:pPr lvl="0">
              <a:spcAft>
                <a:spcPts val="0"/>
              </a:spcAft>
            </a:pPr>
            <a:r>
              <a:rPr lang="nl-NL" sz="2400" dirty="0">
                <a:solidFill>
                  <a:schemeClr val="tx1"/>
                </a:solidFill>
                <a:latin typeface="FlandersArtSans-Light" panose="00000400000000000000" pitchFamily="2" charset="0"/>
              </a:rPr>
              <a:t>Bedrijven – KMO</a:t>
            </a:r>
          </a:p>
          <a:p>
            <a:pPr lvl="0">
              <a:spcAft>
                <a:spcPts val="0"/>
              </a:spcAft>
            </a:pPr>
            <a:r>
              <a:rPr lang="nl-NL" sz="2400" dirty="0">
                <a:solidFill>
                  <a:schemeClr val="tx1"/>
                </a:solidFill>
                <a:latin typeface="FlandersArtSans-Light" panose="00000400000000000000" pitchFamily="2" charset="0"/>
              </a:rPr>
              <a:t>Intermediaire organisaties (o.a. innovatiecentra, ontwikkelingsmaatschappijen, speerpuntclusters, …)</a:t>
            </a:r>
          </a:p>
          <a:p>
            <a:r>
              <a:rPr lang="nl-NL" sz="2400" dirty="0">
                <a:solidFill>
                  <a:schemeClr val="tx1"/>
                </a:solidFill>
                <a:latin typeface="FlandersArtSans-Light" panose="00000400000000000000" pitchFamily="2" charset="0"/>
              </a:rPr>
              <a:t>Non-profit organisaties</a:t>
            </a:r>
          </a:p>
          <a:p>
            <a:pPr lvl="0">
              <a:spcAft>
                <a:spcPts val="0"/>
              </a:spcAft>
            </a:pPr>
            <a:r>
              <a:rPr lang="nl-NL" sz="2400" dirty="0">
                <a:solidFill>
                  <a:schemeClr val="tx1"/>
                </a:solidFill>
                <a:latin typeface="FlandersArtSans-Light" panose="00000400000000000000" pitchFamily="2" charset="0"/>
              </a:rPr>
              <a:t>Publiek-private samenwerkingsverbanden</a:t>
            </a:r>
          </a:p>
          <a:p>
            <a:pPr lvl="0">
              <a:spcAft>
                <a:spcPts val="0"/>
              </a:spcAft>
            </a:pPr>
            <a:r>
              <a:rPr lang="nl-NL" sz="2400" dirty="0">
                <a:solidFill>
                  <a:schemeClr val="tx1"/>
                </a:solidFill>
                <a:latin typeface="FlandersArtSans-Light" panose="00000400000000000000" pitchFamily="2" charset="0"/>
              </a:rPr>
              <a:t>…</a:t>
            </a:r>
          </a:p>
          <a:p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175551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860B1F-A28D-4C07-B749-262885EBF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>
                <a:latin typeface="FlandersArtSans-Light" panose="00000400000000000000" pitchFamily="2" charset="0"/>
              </a:rPr>
              <a:t>Inhoud EFRO Vlaanderen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9CB13EA-85DA-4F02-809C-76AFB3348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9" y="1235242"/>
            <a:ext cx="11206345" cy="4695347"/>
          </a:xfrm>
        </p:spPr>
        <p:txBody>
          <a:bodyPr/>
          <a:lstStyle/>
          <a:p>
            <a:r>
              <a:rPr lang="nl-BE" sz="2800" b="1" dirty="0">
                <a:latin typeface="FlandersArtSans-Light" panose="00000400000000000000" pitchFamily="2" charset="0"/>
              </a:rPr>
              <a:t>Slim Vlaanderen</a:t>
            </a:r>
          </a:p>
          <a:p>
            <a:pPr lvl="1"/>
            <a:r>
              <a:rPr lang="nl-BE" sz="2800" dirty="0">
                <a:latin typeface="FlandersArtSans-Light" panose="00000400000000000000" pitchFamily="2" charset="0"/>
              </a:rPr>
              <a:t>3 Specifieke doelstellingen:</a:t>
            </a:r>
          </a:p>
          <a:p>
            <a:pPr lvl="2"/>
            <a:r>
              <a:rPr lang="en-US" sz="2400" dirty="0" err="1">
                <a:latin typeface="FlandersArtSans-Light" panose="00000400000000000000" pitchFamily="2" charset="0"/>
              </a:rPr>
              <a:t>Ontwikkelen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en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versterken</a:t>
            </a:r>
            <a:r>
              <a:rPr lang="en-US" sz="2400" dirty="0">
                <a:latin typeface="FlandersArtSans-Light" panose="00000400000000000000" pitchFamily="2" charset="0"/>
              </a:rPr>
              <a:t> van de </a:t>
            </a:r>
            <a:r>
              <a:rPr lang="en-US" sz="2400" dirty="0" err="1">
                <a:latin typeface="FlandersArtSans-Light" panose="00000400000000000000" pitchFamily="2" charset="0"/>
              </a:rPr>
              <a:t>onderzoeks</a:t>
            </a:r>
            <a:r>
              <a:rPr lang="en-US" sz="2400" dirty="0">
                <a:latin typeface="FlandersArtSans-Light" panose="00000400000000000000" pitchFamily="2" charset="0"/>
              </a:rPr>
              <a:t>- </a:t>
            </a:r>
            <a:r>
              <a:rPr lang="en-US" sz="2400" dirty="0" err="1">
                <a:latin typeface="FlandersArtSans-Light" panose="00000400000000000000" pitchFamily="2" charset="0"/>
              </a:rPr>
              <a:t>en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innovatiecapaciteit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en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invoeren</a:t>
            </a:r>
            <a:r>
              <a:rPr lang="en-US" sz="2400" dirty="0">
                <a:latin typeface="FlandersArtSans-Light" panose="00000400000000000000" pitchFamily="2" charset="0"/>
              </a:rPr>
              <a:t> van </a:t>
            </a:r>
            <a:r>
              <a:rPr lang="en-US" sz="2400" dirty="0" err="1">
                <a:latin typeface="FlandersArtSans-Light" panose="00000400000000000000" pitchFamily="2" charset="0"/>
              </a:rPr>
              <a:t>geavanceerde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technologieën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b="1" dirty="0">
                <a:latin typeface="FlandersArtSans-Light" panose="00000400000000000000" pitchFamily="2" charset="0"/>
              </a:rPr>
              <a:t>(</a:t>
            </a:r>
            <a:r>
              <a:rPr lang="en-US" sz="2400" b="1" dirty="0" err="1">
                <a:latin typeface="FlandersArtSans-Light" panose="00000400000000000000" pitchFamily="2" charset="0"/>
              </a:rPr>
              <a:t>innovatiecapaciteit</a:t>
            </a:r>
            <a:r>
              <a:rPr lang="en-US" sz="2400" b="1" dirty="0">
                <a:latin typeface="FlandersArtSans-Light" panose="00000400000000000000" pitchFamily="2" charset="0"/>
              </a:rPr>
              <a:t>)</a:t>
            </a:r>
          </a:p>
          <a:p>
            <a:pPr lvl="2"/>
            <a:r>
              <a:rPr lang="en-US" sz="2400" dirty="0" err="1">
                <a:latin typeface="FlandersArtSans-Light" panose="00000400000000000000" pitchFamily="2" charset="0"/>
              </a:rPr>
              <a:t>Profiteren</a:t>
            </a:r>
            <a:r>
              <a:rPr lang="en-US" sz="2400" dirty="0">
                <a:latin typeface="FlandersArtSans-Light" panose="00000400000000000000" pitchFamily="2" charset="0"/>
              </a:rPr>
              <a:t> van de </a:t>
            </a:r>
            <a:r>
              <a:rPr lang="en-US" sz="2400" dirty="0" err="1">
                <a:latin typeface="FlandersArtSans-Light" panose="00000400000000000000" pitchFamily="2" charset="0"/>
              </a:rPr>
              <a:t>voordelen</a:t>
            </a:r>
            <a:r>
              <a:rPr lang="en-US" sz="2400" dirty="0">
                <a:latin typeface="FlandersArtSans-Light" panose="00000400000000000000" pitchFamily="2" charset="0"/>
              </a:rPr>
              <a:t> van </a:t>
            </a:r>
            <a:r>
              <a:rPr lang="en-US" sz="2400" dirty="0" err="1">
                <a:latin typeface="FlandersArtSans-Light" panose="00000400000000000000" pitchFamily="2" charset="0"/>
              </a:rPr>
              <a:t>digitalisering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voor</a:t>
            </a:r>
            <a:r>
              <a:rPr lang="en-US" sz="2400" dirty="0">
                <a:latin typeface="FlandersArtSans-Light" panose="00000400000000000000" pitchFamily="2" charset="0"/>
              </a:rPr>
              <a:t> burgers, </a:t>
            </a:r>
            <a:r>
              <a:rPr lang="en-US" sz="2400" dirty="0" err="1">
                <a:latin typeface="FlandersArtSans-Light" panose="00000400000000000000" pitchFamily="2" charset="0"/>
              </a:rPr>
              <a:t>bedrijven</a:t>
            </a:r>
            <a:r>
              <a:rPr lang="en-US" sz="2400" dirty="0">
                <a:latin typeface="FlandersArtSans-Light" panose="00000400000000000000" pitchFamily="2" charset="0"/>
              </a:rPr>
              <a:t>, </a:t>
            </a:r>
            <a:r>
              <a:rPr lang="en-US" sz="2400" dirty="0" err="1">
                <a:latin typeface="FlandersArtSans-Light" panose="00000400000000000000" pitchFamily="2" charset="0"/>
              </a:rPr>
              <a:t>onderzoeksorganisaties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en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overheden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b="1" dirty="0">
                <a:latin typeface="FlandersArtSans-Light" panose="00000400000000000000" pitchFamily="2" charset="0"/>
              </a:rPr>
              <a:t>(</a:t>
            </a:r>
            <a:r>
              <a:rPr lang="en-US" sz="2400" b="1" dirty="0" err="1">
                <a:latin typeface="FlandersArtSans-Light" panose="00000400000000000000" pitchFamily="2" charset="0"/>
              </a:rPr>
              <a:t>digitalisering</a:t>
            </a:r>
            <a:r>
              <a:rPr lang="en-US" sz="2400" b="1" dirty="0">
                <a:latin typeface="FlandersArtSans-Light" panose="00000400000000000000" pitchFamily="2" charset="0"/>
              </a:rPr>
              <a:t>)</a:t>
            </a:r>
          </a:p>
          <a:p>
            <a:pPr lvl="2"/>
            <a:r>
              <a:rPr lang="en-US" sz="2400" dirty="0" err="1">
                <a:latin typeface="FlandersArtSans-Light" panose="00000400000000000000" pitchFamily="2" charset="0"/>
              </a:rPr>
              <a:t>Ontwikkelen</a:t>
            </a:r>
            <a:r>
              <a:rPr lang="en-US" sz="2400" dirty="0">
                <a:latin typeface="FlandersArtSans-Light" panose="00000400000000000000" pitchFamily="2" charset="0"/>
              </a:rPr>
              <a:t> van </a:t>
            </a:r>
            <a:r>
              <a:rPr lang="en-US" sz="2400" dirty="0" err="1">
                <a:latin typeface="FlandersArtSans-Light" panose="00000400000000000000" pitchFamily="2" charset="0"/>
              </a:rPr>
              <a:t>vaardigheden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voor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slimme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specialisatie</a:t>
            </a:r>
            <a:r>
              <a:rPr lang="en-US" sz="2400" dirty="0">
                <a:latin typeface="FlandersArtSans-Light" panose="00000400000000000000" pitchFamily="2" charset="0"/>
              </a:rPr>
              <a:t>, </a:t>
            </a:r>
            <a:r>
              <a:rPr lang="en-US" sz="2400" dirty="0" err="1">
                <a:latin typeface="FlandersArtSans-Light" panose="00000400000000000000" pitchFamily="2" charset="0"/>
              </a:rPr>
              <a:t>industriële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transitie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en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dirty="0" err="1">
                <a:latin typeface="FlandersArtSans-Light" panose="00000400000000000000" pitchFamily="2" charset="0"/>
              </a:rPr>
              <a:t>ondernemerschap</a:t>
            </a:r>
            <a:r>
              <a:rPr lang="en-US" sz="2400" dirty="0">
                <a:latin typeface="FlandersArtSans-Light" panose="00000400000000000000" pitchFamily="2" charset="0"/>
              </a:rPr>
              <a:t> </a:t>
            </a:r>
            <a:r>
              <a:rPr lang="en-US" sz="2400" b="1" dirty="0">
                <a:latin typeface="FlandersArtSans-Light" panose="00000400000000000000" pitchFamily="2" charset="0"/>
              </a:rPr>
              <a:t>(</a:t>
            </a:r>
            <a:r>
              <a:rPr lang="en-US" sz="2400" b="1" dirty="0" err="1">
                <a:latin typeface="FlandersArtSans-Light" panose="00000400000000000000" pitchFamily="2" charset="0"/>
              </a:rPr>
              <a:t>vaardigheden</a:t>
            </a:r>
            <a:r>
              <a:rPr lang="en-US" sz="2400" b="1" dirty="0">
                <a:latin typeface="FlandersArtSans-Light" panose="00000400000000000000" pitchFamily="2" charset="0"/>
              </a:rPr>
              <a:t>)</a:t>
            </a:r>
          </a:p>
          <a:p>
            <a:pPr lvl="2"/>
            <a:endParaRPr lang="en-US" sz="2400" b="1" dirty="0">
              <a:latin typeface="FlandersArtSans-Light" panose="00000400000000000000" pitchFamily="2" charset="0"/>
            </a:endParaRPr>
          </a:p>
          <a:p>
            <a:r>
              <a:rPr lang="en-US" sz="2800" b="1" dirty="0" err="1">
                <a:latin typeface="FlandersArtSans-Light" panose="00000400000000000000" pitchFamily="2" charset="0"/>
              </a:rPr>
              <a:t>Aandachtspunten</a:t>
            </a:r>
            <a:endParaRPr lang="en-US" sz="2800" b="1" dirty="0">
              <a:latin typeface="FlandersArtSans-Light" panose="00000400000000000000" pitchFamily="2" charset="0"/>
            </a:endParaRPr>
          </a:p>
          <a:p>
            <a:pPr lvl="1"/>
            <a:r>
              <a:rPr lang="en-US" dirty="0" err="1">
                <a:latin typeface="FlandersArtSans-Light" panose="00000400000000000000" pitchFamily="2" charset="0"/>
              </a:rPr>
              <a:t>Geen</a:t>
            </a:r>
            <a:r>
              <a:rPr lang="en-US" dirty="0">
                <a:latin typeface="FlandersArtSans-Light" panose="00000400000000000000" pitchFamily="2" charset="0"/>
              </a:rPr>
              <a:t> </a:t>
            </a:r>
            <a:r>
              <a:rPr lang="en-US" dirty="0" err="1">
                <a:latin typeface="FlandersArtSans-Light" panose="00000400000000000000" pitchFamily="2" charset="0"/>
              </a:rPr>
              <a:t>basisonderzoek</a:t>
            </a:r>
            <a:endParaRPr lang="en-US" dirty="0">
              <a:latin typeface="FlandersArtSans-Light" panose="00000400000000000000" pitchFamily="2" charset="0"/>
            </a:endParaRPr>
          </a:p>
          <a:p>
            <a:pPr lvl="1"/>
            <a:r>
              <a:rPr lang="en-US" dirty="0" err="1">
                <a:latin typeface="FlandersArtSans-Light" panose="00000400000000000000" pitchFamily="2" charset="0"/>
              </a:rPr>
              <a:t>Kennisvalorisatie</a:t>
            </a:r>
            <a:r>
              <a:rPr lang="en-US" dirty="0">
                <a:latin typeface="FlandersArtSans-Light" panose="00000400000000000000" pitchFamily="2" charset="0"/>
              </a:rPr>
              <a:t> </a:t>
            </a:r>
            <a:r>
              <a:rPr lang="en-US" dirty="0" err="1">
                <a:latin typeface="FlandersArtSans-Light" panose="00000400000000000000" pitchFamily="2" charset="0"/>
              </a:rPr>
              <a:t>en</a:t>
            </a:r>
            <a:r>
              <a:rPr lang="en-US" dirty="0">
                <a:latin typeface="FlandersArtSans-Light" panose="00000400000000000000" pitchFamily="2" charset="0"/>
              </a:rPr>
              <a:t> –</a:t>
            </a:r>
            <a:r>
              <a:rPr lang="en-US" dirty="0" err="1">
                <a:latin typeface="FlandersArtSans-Light" panose="00000400000000000000" pitchFamily="2" charset="0"/>
              </a:rPr>
              <a:t>overdracht</a:t>
            </a:r>
            <a:endParaRPr lang="en-US" dirty="0">
              <a:latin typeface="FlandersArtSans-Light" panose="00000400000000000000" pitchFamily="2" charset="0"/>
            </a:endParaRPr>
          </a:p>
          <a:p>
            <a:endParaRPr lang="en-US" b="1" dirty="0">
              <a:latin typeface="FlandersArtSans-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313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860B1F-A28D-4C07-B749-262885EBF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FlandersArtSans-Light" panose="00000400000000000000" pitchFamily="2" charset="0"/>
              </a:rPr>
              <a:t>Inhoud EFRO Vlaanderen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9CB13EA-85DA-4F02-809C-76AFB3348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9" y="1235242"/>
            <a:ext cx="11206345" cy="4695347"/>
          </a:xfrm>
        </p:spPr>
        <p:txBody>
          <a:bodyPr/>
          <a:lstStyle/>
          <a:p>
            <a:r>
              <a:rPr lang="nl-BE" sz="2400" dirty="0">
                <a:latin typeface="FlandersArtSans-Light" panose="00000400000000000000" pitchFamily="2" charset="0"/>
              </a:rPr>
              <a:t>Duurzaam Vlaanderen</a:t>
            </a:r>
          </a:p>
          <a:p>
            <a:pPr lvl="1"/>
            <a:r>
              <a:rPr lang="nl-BE" dirty="0">
                <a:latin typeface="FlandersArtSans-Light" panose="00000400000000000000" pitchFamily="2" charset="0"/>
              </a:rPr>
              <a:t>4 specifieke doelstellingen:</a:t>
            </a:r>
          </a:p>
          <a:p>
            <a:pPr lvl="2"/>
            <a:r>
              <a:rPr lang="nl-BE" dirty="0">
                <a:latin typeface="FlandersArtSans-Light" panose="00000400000000000000" pitchFamily="2" charset="0"/>
              </a:rPr>
              <a:t>Bevorderen van energie-efficiëntie en verminderen van de uitstoot van broeikasgassen </a:t>
            </a:r>
            <a:r>
              <a:rPr lang="nl-BE" b="1" dirty="0">
                <a:latin typeface="FlandersArtSans-Light" panose="00000400000000000000" pitchFamily="2" charset="0"/>
              </a:rPr>
              <a:t>(energie-efficiëntie)</a:t>
            </a:r>
          </a:p>
          <a:p>
            <a:pPr lvl="2"/>
            <a:r>
              <a:rPr lang="nl-BE" dirty="0">
                <a:latin typeface="FlandersArtSans-Light" panose="00000400000000000000" pitchFamily="2" charset="0"/>
              </a:rPr>
              <a:t>Bevorderen van hernieuwbare energie </a:t>
            </a:r>
            <a:r>
              <a:rPr lang="nl-BE" b="1" dirty="0">
                <a:latin typeface="FlandersArtSans-Light" panose="00000400000000000000" pitchFamily="2" charset="0"/>
              </a:rPr>
              <a:t>(hernieuwbare energie)</a:t>
            </a:r>
          </a:p>
          <a:p>
            <a:pPr lvl="2"/>
            <a:r>
              <a:rPr lang="en-US" dirty="0" err="1">
                <a:latin typeface="FlandersArtSans-Light" panose="00000400000000000000" pitchFamily="2" charset="0"/>
              </a:rPr>
              <a:t>Bevorderen</a:t>
            </a:r>
            <a:r>
              <a:rPr lang="en-US" dirty="0">
                <a:latin typeface="FlandersArtSans-Light" panose="00000400000000000000" pitchFamily="2" charset="0"/>
              </a:rPr>
              <a:t> van </a:t>
            </a:r>
            <a:r>
              <a:rPr lang="en-US" dirty="0" err="1">
                <a:latin typeface="FlandersArtSans-Light" panose="00000400000000000000" pitchFamily="2" charset="0"/>
              </a:rPr>
              <a:t>klimaatadaptatie</a:t>
            </a:r>
            <a:r>
              <a:rPr lang="en-US" dirty="0">
                <a:latin typeface="FlandersArtSans-Light" panose="00000400000000000000" pitchFamily="2" charset="0"/>
              </a:rPr>
              <a:t> </a:t>
            </a:r>
            <a:r>
              <a:rPr lang="en-US" dirty="0" err="1">
                <a:latin typeface="FlandersArtSans-Light" panose="00000400000000000000" pitchFamily="2" charset="0"/>
              </a:rPr>
              <a:t>en</a:t>
            </a:r>
            <a:r>
              <a:rPr lang="en-US" dirty="0">
                <a:latin typeface="FlandersArtSans-Light" panose="00000400000000000000" pitchFamily="2" charset="0"/>
              </a:rPr>
              <a:t> </a:t>
            </a:r>
            <a:r>
              <a:rPr lang="en-US" dirty="0" err="1">
                <a:latin typeface="FlandersArtSans-Light" panose="00000400000000000000" pitchFamily="2" charset="0"/>
              </a:rPr>
              <a:t>rampenrisicopreventie</a:t>
            </a:r>
            <a:r>
              <a:rPr lang="en-US" dirty="0">
                <a:latin typeface="FlandersArtSans-Light" panose="00000400000000000000" pitchFamily="2" charset="0"/>
              </a:rPr>
              <a:t> </a:t>
            </a:r>
            <a:r>
              <a:rPr lang="en-US" dirty="0" err="1">
                <a:latin typeface="FlandersArtSans-Light" panose="00000400000000000000" pitchFamily="2" charset="0"/>
              </a:rPr>
              <a:t>en</a:t>
            </a:r>
            <a:r>
              <a:rPr lang="en-US" dirty="0">
                <a:latin typeface="FlandersArtSans-Light" panose="00000400000000000000" pitchFamily="2" charset="0"/>
              </a:rPr>
              <a:t> –</a:t>
            </a:r>
            <a:r>
              <a:rPr lang="en-US" dirty="0" err="1">
                <a:latin typeface="FlandersArtSans-Light" panose="00000400000000000000" pitchFamily="2" charset="0"/>
              </a:rPr>
              <a:t>weerbaarheid</a:t>
            </a:r>
            <a:r>
              <a:rPr lang="en-US" dirty="0">
                <a:latin typeface="FlandersArtSans-Light" panose="00000400000000000000" pitchFamily="2" charset="0"/>
              </a:rPr>
              <a:t>, </a:t>
            </a:r>
            <a:r>
              <a:rPr lang="en-US" dirty="0" err="1">
                <a:latin typeface="FlandersArtSans-Light" panose="00000400000000000000" pitchFamily="2" charset="0"/>
              </a:rPr>
              <a:t>rekening</a:t>
            </a:r>
            <a:r>
              <a:rPr lang="en-US" dirty="0">
                <a:latin typeface="FlandersArtSans-Light" panose="00000400000000000000" pitchFamily="2" charset="0"/>
              </a:rPr>
              <a:t> </a:t>
            </a:r>
            <a:r>
              <a:rPr lang="en-US" dirty="0" err="1">
                <a:latin typeface="FlandersArtSans-Light" panose="00000400000000000000" pitchFamily="2" charset="0"/>
              </a:rPr>
              <a:t>houdend</a:t>
            </a:r>
            <a:r>
              <a:rPr lang="en-US" dirty="0">
                <a:latin typeface="FlandersArtSans-Light" panose="00000400000000000000" pitchFamily="2" charset="0"/>
              </a:rPr>
              <a:t> met op ecosystem </a:t>
            </a:r>
            <a:r>
              <a:rPr lang="en-US" dirty="0" err="1">
                <a:latin typeface="FlandersArtSans-Light" panose="00000400000000000000" pitchFamily="2" charset="0"/>
              </a:rPr>
              <a:t>gebaseerde</a:t>
            </a:r>
            <a:r>
              <a:rPr lang="en-US" dirty="0">
                <a:latin typeface="FlandersArtSans-Light" panose="00000400000000000000" pitchFamily="2" charset="0"/>
              </a:rPr>
              <a:t> </a:t>
            </a:r>
            <a:r>
              <a:rPr lang="en-US" dirty="0" err="1">
                <a:latin typeface="FlandersArtSans-Light" panose="00000400000000000000" pitchFamily="2" charset="0"/>
              </a:rPr>
              <a:t>benaderingen</a:t>
            </a:r>
            <a:r>
              <a:rPr lang="en-US" dirty="0">
                <a:latin typeface="FlandersArtSans-Light" panose="00000400000000000000" pitchFamily="2" charset="0"/>
              </a:rPr>
              <a:t> </a:t>
            </a:r>
            <a:r>
              <a:rPr lang="en-US" b="1" dirty="0">
                <a:latin typeface="FlandersArtSans-Light" panose="00000400000000000000" pitchFamily="2" charset="0"/>
              </a:rPr>
              <a:t>(</a:t>
            </a:r>
            <a:r>
              <a:rPr lang="en-US" b="1" dirty="0" err="1">
                <a:latin typeface="FlandersArtSans-Light" panose="00000400000000000000" pitchFamily="2" charset="0"/>
              </a:rPr>
              <a:t>klimaatadaptatie</a:t>
            </a:r>
            <a:r>
              <a:rPr lang="en-US" b="1" dirty="0">
                <a:latin typeface="FlandersArtSans-Light" panose="00000400000000000000" pitchFamily="2" charset="0"/>
              </a:rPr>
              <a:t>)</a:t>
            </a:r>
          </a:p>
          <a:p>
            <a:pPr lvl="2"/>
            <a:r>
              <a:rPr lang="nl-BE" dirty="0">
                <a:latin typeface="FlandersArtSans-Light" panose="00000400000000000000" pitchFamily="2" charset="0"/>
              </a:rPr>
              <a:t>Bevorderen van duurzame multimodale stedelijke mobiliteit als onderdeel van de overgang naar een </a:t>
            </a:r>
            <a:r>
              <a:rPr lang="nl-BE" dirty="0" err="1">
                <a:latin typeface="FlandersArtSans-Light" panose="00000400000000000000" pitchFamily="2" charset="0"/>
              </a:rPr>
              <a:t>koolstofneutrale</a:t>
            </a:r>
            <a:r>
              <a:rPr lang="nl-BE" dirty="0">
                <a:latin typeface="FlandersArtSans-Light" panose="00000400000000000000" pitchFamily="2" charset="0"/>
              </a:rPr>
              <a:t> economie </a:t>
            </a:r>
            <a:r>
              <a:rPr lang="nl-BE" b="1" dirty="0">
                <a:latin typeface="FlandersArtSans-Light" panose="00000400000000000000" pitchFamily="2" charset="0"/>
              </a:rPr>
              <a:t>(duurzame mobiliteit), </a:t>
            </a:r>
            <a:r>
              <a:rPr lang="nl-BE" u="sng" dirty="0">
                <a:latin typeface="FlandersArtSans-Light" panose="00000400000000000000" pitchFamily="2" charset="0"/>
              </a:rPr>
              <a:t>als aparte prioriteit, conform EFRO-verordening</a:t>
            </a:r>
          </a:p>
          <a:p>
            <a:r>
              <a:rPr lang="nl-NL" sz="2400" dirty="0">
                <a:latin typeface="FlandersArtSans-Light" panose="00000400000000000000" pitchFamily="2" charset="0"/>
              </a:rPr>
              <a:t>EFRO als additioneel subsidiekader: verwijzing naar bestaande subsidiekaders: Call groene warmte, Ecologiepremie, fietsfonds, hoppinpunten,… .</a:t>
            </a:r>
          </a:p>
          <a:p>
            <a:endParaRPr lang="nl-NL" dirty="0">
              <a:latin typeface="FlandersArtSans-Light" panose="00000400000000000000" pitchFamily="2" charset="0"/>
            </a:endParaRPr>
          </a:p>
          <a:p>
            <a:endParaRPr lang="nl-NL" dirty="0">
              <a:latin typeface="FlandersArtSans-Light" panose="00000400000000000000" pitchFamily="2" charset="0"/>
            </a:endParaRPr>
          </a:p>
          <a:p>
            <a:endParaRPr lang="nl-BE" b="1" dirty="0">
              <a:latin typeface="FlandersArtSans-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982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63AD18-FB97-445E-B677-FD1D8E10B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latin typeface="FlandersArtSans-Light" panose="00000400000000000000" pitchFamily="2" charset="0"/>
              </a:rPr>
              <a:t>Timing EFRO VL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AFD73D9-21FB-4777-890A-FEBEBC47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4628" y="1343025"/>
            <a:ext cx="11206345" cy="4849228"/>
          </a:xfrm>
        </p:spPr>
        <p:txBody>
          <a:bodyPr/>
          <a:lstStyle/>
          <a:p>
            <a:r>
              <a:rPr lang="nl-BE" sz="2400" dirty="0">
                <a:solidFill>
                  <a:schemeClr val="tx1"/>
                </a:solidFill>
                <a:latin typeface="FlandersArtSans-Light" panose="00000400000000000000" pitchFamily="2" charset="0"/>
                <a:sym typeface="Wingdings" panose="05000000000000000000" pitchFamily="2" charset="2"/>
              </a:rPr>
              <a:t>Goedkeuring Vlaamse Regering (december 2021)</a:t>
            </a:r>
          </a:p>
          <a:p>
            <a:r>
              <a:rPr lang="nl-BE" sz="2400" dirty="0">
                <a:solidFill>
                  <a:schemeClr val="tx1"/>
                </a:solidFill>
                <a:latin typeface="FlandersArtSans-Light" panose="00000400000000000000" pitchFamily="2" charset="0"/>
                <a:sym typeface="Wingdings" panose="05000000000000000000" pitchFamily="2" charset="2"/>
              </a:rPr>
              <a:t>Indiening OP bij EC (juli 2022)</a:t>
            </a:r>
          </a:p>
          <a:p>
            <a:r>
              <a:rPr lang="nl-BE" sz="2400" dirty="0">
                <a:solidFill>
                  <a:schemeClr val="tx1"/>
                </a:solidFill>
                <a:latin typeface="FlandersArtSans-Light" panose="00000400000000000000" pitchFamily="2" charset="0"/>
                <a:sym typeface="Wingdings" panose="05000000000000000000" pitchFamily="2" charset="2"/>
              </a:rPr>
              <a:t>Lanceringsevent: 14 september te Gent</a:t>
            </a:r>
          </a:p>
          <a:p>
            <a:r>
              <a:rPr lang="nl-BE" sz="2400" dirty="0">
                <a:solidFill>
                  <a:schemeClr val="tx1"/>
                </a:solidFill>
                <a:latin typeface="FlandersArtSans-Light" panose="00000400000000000000" pitchFamily="2" charset="0"/>
                <a:sym typeface="Wingdings" panose="05000000000000000000" pitchFamily="2" charset="2"/>
              </a:rPr>
              <a:t>Goedkeuring OP door EC (eind 2022 – begin 2023)</a:t>
            </a:r>
          </a:p>
          <a:p>
            <a:r>
              <a:rPr lang="nl-BE" sz="2400" dirty="0">
                <a:solidFill>
                  <a:schemeClr val="tx1"/>
                </a:solidFill>
                <a:latin typeface="FlandersArtSans-Light" panose="00000400000000000000" pitchFamily="2" charset="0"/>
                <a:sym typeface="Wingdings" panose="05000000000000000000" pitchFamily="2" charset="2"/>
              </a:rPr>
              <a:t>Lancering eerste oproepen (september 2022) – werken via vaste oproepkalender</a:t>
            </a:r>
          </a:p>
          <a:p>
            <a:endParaRPr lang="nl-BE" dirty="0">
              <a:solidFill>
                <a:srgbClr val="FF0000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977868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O_PRESENTATION_ID" val="dae92dd3-62ea-42f1-9209-4cb39529c1c4"/>
  <p:tag name="SLIDO_APP_VERSION" val="0.14.0.1020"/>
</p:tagLst>
</file>

<file path=ppt/theme/theme1.xml><?xml version="1.0" encoding="utf-8"?>
<a:theme xmlns:a="http://schemas.openxmlformats.org/drawingml/2006/main" name="Titeldia'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angepast ontwerp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0FC023D2E9E842B7E7AE6100770AB5" ma:contentTypeVersion="8" ma:contentTypeDescription="Een nieuw document maken." ma:contentTypeScope="" ma:versionID="c9c88c206a48c2797e1c55cece5aa1ee">
  <xsd:schema xmlns:xsd="http://www.w3.org/2001/XMLSchema" xmlns:xs="http://www.w3.org/2001/XMLSchema" xmlns:p="http://schemas.microsoft.com/office/2006/metadata/properties" xmlns:ns2="800fa8b6-ddc9-4a82-b928-07cb6f22cd99" targetNamespace="http://schemas.microsoft.com/office/2006/metadata/properties" ma:root="true" ma:fieldsID="0185f791b9bf8c0e41224b4950885081" ns2:_="">
    <xsd:import namespace="800fa8b6-ddc9-4a82-b928-07cb6f22cd9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0fa8b6-ddc9-4a82-b928-07cb6f22cd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4501BA7-E23A-4211-BD98-225D58CBD338}">
  <ds:schemaRefs>
    <ds:schemaRef ds:uri="800fa8b6-ddc9-4a82-b928-07cb6f22cd9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558633B-248A-4F25-AC9B-9FB2529A6924}">
  <ds:schemaRefs>
    <ds:schemaRef ds:uri="800fa8b6-ddc9-4a82-b928-07cb6f22cd9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ED61893-1A94-4FA9-A075-9A3484108B9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564</Words>
  <Application>Microsoft Office PowerPoint</Application>
  <PresentationFormat>Breedbeeld</PresentationFormat>
  <Paragraphs>96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FlandersArtSans-Bold</vt:lpstr>
      <vt:lpstr>FlandersArtSans-Light</vt:lpstr>
      <vt:lpstr>Titeldia's</vt:lpstr>
      <vt:lpstr>Aangepast ontwerp</vt:lpstr>
      <vt:lpstr>     EFRO Vlaanderen – 2021-2027     Monitoringscomité   7/9/2022   AGENTSCHAP INNOVEREN EN ONDERNEMEN</vt:lpstr>
      <vt:lpstr>Totstandkoming programma</vt:lpstr>
      <vt:lpstr>Inhoud EFRO Vlaanderen</vt:lpstr>
      <vt:lpstr>Programmabudgetten </vt:lpstr>
      <vt:lpstr>Verschil programmaperiode 2014-2020</vt:lpstr>
      <vt:lpstr>Doelgroepen EFRO Vlaanderen </vt:lpstr>
      <vt:lpstr>Inhoud EFRO Vlaanderen</vt:lpstr>
      <vt:lpstr>Inhoud EFRO Vlaanderen</vt:lpstr>
      <vt:lpstr>Timing EFRO VL</vt:lpstr>
      <vt:lpstr>Projectendatabank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Vervloet Jasper</dc:creator>
  <cp:lastModifiedBy>Borremans Wouter</cp:lastModifiedBy>
  <cp:revision>58</cp:revision>
  <dcterms:created xsi:type="dcterms:W3CDTF">2020-10-21T10:15:52Z</dcterms:created>
  <dcterms:modified xsi:type="dcterms:W3CDTF">2022-09-06T13:50:03Z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lidoPresentationID">
    <vt:lpwstr>dae92dd3-62ea-42f1-9209-4cb39529c1c4</vt:lpwstr>
  </property>
  <property fmtid="{D5CDD505-2E9C-101B-9397-08002B2CF9AE}" pid="3" name="SlidoAppVersion">
    <vt:lpwstr>0.14.0.1020</vt:lpwstr>
  </property>
  <property fmtid="{D5CDD505-2E9C-101B-9397-08002B2CF9AE}" pid="4" name="ContentTypeId">
    <vt:lpwstr>0x010100B30FC023D2E9E842B7E7AE6100770AB5</vt:lpwstr>
  </property>
</Properties>
</file>