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63" r:id="rId2"/>
  </p:sldMasterIdLst>
  <p:notesMasterIdLst>
    <p:notesMasterId r:id="rId13"/>
  </p:notesMasterIdLst>
  <p:sldIdLst>
    <p:sldId id="257" r:id="rId3"/>
    <p:sldId id="820" r:id="rId4"/>
    <p:sldId id="822" r:id="rId5"/>
    <p:sldId id="823" r:id="rId6"/>
    <p:sldId id="824" r:id="rId7"/>
    <p:sldId id="825" r:id="rId8"/>
    <p:sldId id="826" r:id="rId9"/>
    <p:sldId id="827" r:id="rId10"/>
    <p:sldId id="584" r:id="rId11"/>
    <p:sldId id="828" r:id="rId12"/>
  </p:sldIdLst>
  <p:sldSz cx="12192000" cy="6858000"/>
  <p:notesSz cx="6858000" cy="9144000"/>
  <p:custDataLst>
    <p:tags r:id="rId14"/>
  </p:custDataLst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B7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226" autoAdjust="0"/>
  </p:normalViewPr>
  <p:slideViewPr>
    <p:cSldViewPr snapToGrid="0">
      <p:cViewPr varScale="1">
        <p:scale>
          <a:sx n="67" d="100"/>
          <a:sy n="67" d="100"/>
        </p:scale>
        <p:origin x="6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A5947B-256F-4988-BE50-9C4C56B697C2}" type="datetimeFigureOut">
              <a:rPr lang="nl-BE" smtClean="0"/>
              <a:t>6/09/2022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6FC64-9E54-4A37-888F-06CE952CC68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94133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presentatie (met logo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Text">
            <a:extLst>
              <a:ext uri="{FF2B5EF4-FFF2-40B4-BE49-F238E27FC236}">
                <a16:creationId xmlns:a16="http://schemas.microsoft.com/office/drawing/2014/main" id="{E630154D-3523-41FB-B8E4-883BF7E3947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92836" y="2371962"/>
            <a:ext cx="5320333" cy="179070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lnSpc>
                <a:spcPct val="100000"/>
              </a:lnSpc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324603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8"/>
            <a:ext cx="11206345" cy="10363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err="1"/>
              <a:t>Calibri</a:t>
            </a:r>
            <a:r>
              <a:rPr lang="nl-BE"/>
              <a:t>, blauw, 40 </a:t>
            </a:r>
            <a:r>
              <a:rPr lang="nl-BE" err="1"/>
              <a:t>pt</a:t>
            </a:r>
            <a:r>
              <a:rPr lang="nl-BE"/>
              <a:t>, </a:t>
            </a:r>
            <a:r>
              <a:rPr lang="nl-BE" err="1"/>
              <a:t>bold</a:t>
            </a:r>
            <a:r>
              <a:rPr lang="nl-BE"/>
              <a:t>, bovenaan gelijnd</a:t>
            </a:r>
            <a:endParaRPr lang="en-US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8FCEA14-EEFE-4E18-B986-91AC765AF8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04629" y="1809275"/>
            <a:ext cx="5062722" cy="4090317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>
                <a:solidFill>
                  <a:srgbClr val="535353"/>
                </a:solidFill>
              </a:defRPr>
            </a:lvl1pPr>
            <a:lvl2pPr>
              <a:defRPr sz="2400">
                <a:solidFill>
                  <a:srgbClr val="535353"/>
                </a:solidFill>
              </a:defRPr>
            </a:lvl2pPr>
            <a:lvl3pPr>
              <a:defRPr sz="2000">
                <a:solidFill>
                  <a:srgbClr val="535353"/>
                </a:solidFill>
              </a:defRPr>
            </a:lvl3pPr>
          </a:lstStyle>
          <a:p>
            <a:r>
              <a:rPr lang="nl-BE" err="1"/>
              <a:t>Calibri</a:t>
            </a:r>
            <a:r>
              <a:rPr lang="nl-BE"/>
              <a:t> antraciet grijs, 30 </a:t>
            </a:r>
            <a:r>
              <a:rPr lang="nl-BE" err="1"/>
              <a:t>pt</a:t>
            </a:r>
            <a:endParaRPr lang="nl-BE"/>
          </a:p>
          <a:p>
            <a:pPr lvl="1"/>
            <a:r>
              <a:rPr lang="nl-BE" err="1"/>
              <a:t>Calibri</a:t>
            </a:r>
            <a:r>
              <a:rPr lang="nl-BE"/>
              <a:t>, </a:t>
            </a:r>
            <a:r>
              <a:rPr lang="nl-BE" err="1"/>
              <a:t>antractiet</a:t>
            </a:r>
            <a:r>
              <a:rPr lang="nl-BE"/>
              <a:t> grijs, 24 </a:t>
            </a:r>
            <a:r>
              <a:rPr lang="nl-BE" err="1"/>
              <a:t>pt</a:t>
            </a:r>
            <a:endParaRPr lang="nl-BE"/>
          </a:p>
          <a:p>
            <a:pPr lvl="2"/>
            <a:r>
              <a:rPr lang="nl-BE" err="1"/>
              <a:t>Calibri</a:t>
            </a:r>
            <a:r>
              <a:rPr lang="nl-BE"/>
              <a:t>, antraciet grijs, 20 </a:t>
            </a:r>
            <a:r>
              <a:rPr lang="nl-BE" err="1"/>
              <a:t>pt</a:t>
            </a:r>
            <a:r>
              <a:rPr lang="nl-BE"/>
              <a:t> </a:t>
            </a:r>
          </a:p>
        </p:txBody>
      </p:sp>
      <p:sp>
        <p:nvSpPr>
          <p:cNvPr id="4" name="Tijdelijke aanduiding voor afbeelding 8">
            <a:extLst>
              <a:ext uri="{FF2B5EF4-FFF2-40B4-BE49-F238E27FC236}">
                <a16:creationId xmlns:a16="http://schemas.microsoft.com/office/drawing/2014/main" id="{E0C1F97E-5A28-40B1-B2C6-0C855D2CE9A8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6000750" y="1809274"/>
            <a:ext cx="5610224" cy="409031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666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7418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ofdstuk (met logo)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5">
            <a:extLst>
              <a:ext uri="{FF2B5EF4-FFF2-40B4-BE49-F238E27FC236}">
                <a16:creationId xmlns:a16="http://schemas.microsoft.com/office/drawing/2014/main" id="{BF75E580-1453-4488-8B3A-B63028BC4D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882497"/>
            <a:ext cx="3583783" cy="73096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72000" tIns="0" rIns="72000" bIns="0">
            <a:spAutoFit/>
          </a:bodyPr>
          <a:lstStyle>
            <a:lvl1pPr>
              <a:lnSpc>
                <a:spcPct val="95000"/>
              </a:lnSpc>
              <a:defRPr sz="5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NL"/>
              <a:t>Hier komt de</a:t>
            </a:r>
          </a:p>
        </p:txBody>
      </p:sp>
    </p:spTree>
    <p:extLst>
      <p:ext uri="{BB962C8B-B14F-4D97-AF65-F5344CB8AC3E}">
        <p14:creationId xmlns:p14="http://schemas.microsoft.com/office/powerpoint/2010/main" val="113138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ofdstuk en foto (met logo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16">
            <a:extLst>
              <a:ext uri="{FF2B5EF4-FFF2-40B4-BE49-F238E27FC236}">
                <a16:creationId xmlns:a16="http://schemas.microsoft.com/office/drawing/2014/main" id="{D6DF4BC3-56EE-4D61-B3DF-52976B01DD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09274" y="1"/>
            <a:ext cx="8282726" cy="6858000"/>
          </a:xfrm>
          <a:custGeom>
            <a:avLst/>
            <a:gdLst>
              <a:gd name="connsiteX0" fmla="*/ 0 w 6120551"/>
              <a:gd name="connsiteY0" fmla="*/ 0 h 5184000"/>
              <a:gd name="connsiteX1" fmla="*/ 6120551 w 6120551"/>
              <a:gd name="connsiteY1" fmla="*/ 0 h 5184000"/>
              <a:gd name="connsiteX2" fmla="*/ 6120551 w 6120551"/>
              <a:gd name="connsiteY2" fmla="*/ 5184000 h 5184000"/>
              <a:gd name="connsiteX3" fmla="*/ 1196820 w 6120551"/>
              <a:gd name="connsiteY3" fmla="*/ 5184000 h 518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0551" h="5184000">
                <a:moveTo>
                  <a:pt x="0" y="0"/>
                </a:moveTo>
                <a:lnTo>
                  <a:pt x="6120551" y="0"/>
                </a:lnTo>
                <a:lnTo>
                  <a:pt x="6120551" y="5184000"/>
                </a:lnTo>
                <a:lnTo>
                  <a:pt x="1196820" y="5184000"/>
                </a:lnTo>
                <a:close/>
              </a:path>
            </a:pathLst>
          </a:custGeom>
          <a:blipFill>
            <a:blip r:embed="rId3"/>
            <a:stretch>
              <a:fillRect t="-1" b="-1353"/>
            </a:stretch>
          </a:blipFill>
        </p:spPr>
        <p:txBody>
          <a:bodyPr wrap="square" lIns="360000" tIns="360000" rIns="360000" bIns="360000"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BE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Het pictogram om een afbeelding toe te voegen staat achter het tweede titelbalkje. </a:t>
            </a:r>
            <a:br>
              <a:rPr lang="nl-BE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nl-BE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Schuif het naar rechts om op het pictogram te kunnen klikken. </a:t>
            </a:r>
          </a:p>
        </p:txBody>
      </p:sp>
      <p:sp>
        <p:nvSpPr>
          <p:cNvPr id="7" name="Titel 15">
            <a:extLst>
              <a:ext uri="{FF2B5EF4-FFF2-40B4-BE49-F238E27FC236}">
                <a16:creationId xmlns:a16="http://schemas.microsoft.com/office/drawing/2014/main" id="{BF75E580-1453-4488-8B3A-B63028BC4D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882497"/>
            <a:ext cx="3583783" cy="730969"/>
          </a:xfrm>
          <a:prstGeom prst="rect">
            <a:avLst/>
          </a:prstGeom>
          <a:solidFill>
            <a:srgbClr val="FFFF00"/>
          </a:solidFill>
        </p:spPr>
        <p:txBody>
          <a:bodyPr wrap="none" lIns="72000" tIns="0" rIns="72000" bIns="0">
            <a:spAutoFit/>
          </a:bodyPr>
          <a:lstStyle>
            <a:lvl1pPr>
              <a:lnSpc>
                <a:spcPct val="95000"/>
              </a:lnSpc>
              <a:defRPr sz="5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NL"/>
              <a:t>Hier komt de</a:t>
            </a:r>
          </a:p>
        </p:txBody>
      </p:sp>
      <p:sp>
        <p:nvSpPr>
          <p:cNvPr id="8" name="Titel 15">
            <a:extLst>
              <a:ext uri="{FF2B5EF4-FFF2-40B4-BE49-F238E27FC236}">
                <a16:creationId xmlns:a16="http://schemas.microsoft.com/office/drawing/2014/main" id="{6D01F731-394D-48E9-8672-07368DB4CD91}"/>
              </a:ext>
            </a:extLst>
          </p:cNvPr>
          <p:cNvSpPr txBox="1">
            <a:spLocks/>
          </p:cNvSpPr>
          <p:nvPr userDrawn="1"/>
        </p:nvSpPr>
        <p:spPr>
          <a:xfrm>
            <a:off x="6096000" y="2734580"/>
            <a:ext cx="3347501" cy="730969"/>
          </a:xfrm>
          <a:prstGeom prst="rect">
            <a:avLst/>
          </a:prstGeom>
          <a:solidFill>
            <a:srgbClr val="FFFF00"/>
          </a:solidFill>
        </p:spPr>
        <p:txBody>
          <a:bodyPr vert="horz" wrap="none" lIns="72000" tIns="0" rIns="72000" bIns="0" rtlCol="0" anchor="ctr">
            <a:sp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000">
                <a:solidFill>
                  <a:srgbClr val="111B7C"/>
                </a:solidFill>
                <a:latin typeface="+mn-lt"/>
              </a:rPr>
              <a:t>titel van het</a:t>
            </a:r>
          </a:p>
        </p:txBody>
      </p:sp>
      <p:sp>
        <p:nvSpPr>
          <p:cNvPr id="9" name="Titel 15">
            <a:extLst>
              <a:ext uri="{FF2B5EF4-FFF2-40B4-BE49-F238E27FC236}">
                <a16:creationId xmlns:a16="http://schemas.microsoft.com/office/drawing/2014/main" id="{2B4859BB-3EBC-4CBC-A895-77F37EA61973}"/>
              </a:ext>
            </a:extLst>
          </p:cNvPr>
          <p:cNvSpPr txBox="1">
            <a:spLocks/>
          </p:cNvSpPr>
          <p:nvPr userDrawn="1"/>
        </p:nvSpPr>
        <p:spPr>
          <a:xfrm>
            <a:off x="6095999" y="3622343"/>
            <a:ext cx="2840503" cy="730969"/>
          </a:xfrm>
          <a:prstGeom prst="rect">
            <a:avLst/>
          </a:prstGeom>
          <a:solidFill>
            <a:srgbClr val="FFFF00"/>
          </a:solidFill>
        </p:spPr>
        <p:txBody>
          <a:bodyPr vert="horz" wrap="none" lIns="72000" tIns="0" rIns="72000" bIns="0" rtlCol="0" anchor="ctr">
            <a:sp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000">
                <a:solidFill>
                  <a:srgbClr val="111B7C"/>
                </a:solidFill>
                <a:latin typeface="+mn-lt"/>
              </a:rPr>
              <a:t>hoofdstuk</a:t>
            </a:r>
          </a:p>
        </p:txBody>
      </p:sp>
    </p:spTree>
    <p:extLst>
      <p:ext uri="{BB962C8B-B14F-4D97-AF65-F5344CB8AC3E}">
        <p14:creationId xmlns:p14="http://schemas.microsoft.com/office/powerpoint/2010/main" val="82974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ofdstuk en foto 2 (met logo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32">
            <a:extLst>
              <a:ext uri="{FF2B5EF4-FFF2-40B4-BE49-F238E27FC236}">
                <a16:creationId xmlns:a16="http://schemas.microsoft.com/office/drawing/2014/main" id="{62BBB4F5-2B56-4110-BDF4-1467A37386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4583"/>
            <a:ext cx="5608320" cy="6862583"/>
          </a:xfrm>
          <a:custGeom>
            <a:avLst/>
            <a:gdLst>
              <a:gd name="connsiteX0" fmla="*/ 0 w 4207109"/>
              <a:gd name="connsiteY0" fmla="*/ 0 h 5148000"/>
              <a:gd name="connsiteX1" fmla="*/ 3018600 w 4207109"/>
              <a:gd name="connsiteY1" fmla="*/ 0 h 5148000"/>
              <a:gd name="connsiteX2" fmla="*/ 4207109 w 4207109"/>
              <a:gd name="connsiteY2" fmla="*/ 5148000 h 5148000"/>
              <a:gd name="connsiteX3" fmla="*/ 0 w 4207109"/>
              <a:gd name="connsiteY3" fmla="*/ 5148000 h 51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109" h="5148000">
                <a:moveTo>
                  <a:pt x="0" y="0"/>
                </a:moveTo>
                <a:lnTo>
                  <a:pt x="3018600" y="0"/>
                </a:lnTo>
                <a:lnTo>
                  <a:pt x="4207109" y="5148000"/>
                </a:lnTo>
                <a:lnTo>
                  <a:pt x="0" y="514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nl-NL"/>
          </a:p>
        </p:txBody>
      </p:sp>
      <p:sp>
        <p:nvSpPr>
          <p:cNvPr id="7" name="Titel 15">
            <a:extLst>
              <a:ext uri="{FF2B5EF4-FFF2-40B4-BE49-F238E27FC236}">
                <a16:creationId xmlns:a16="http://schemas.microsoft.com/office/drawing/2014/main" id="{BF75E580-1453-4488-8B3A-B63028BC4D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882497"/>
            <a:ext cx="3583783" cy="730969"/>
          </a:xfrm>
          <a:prstGeom prst="rect">
            <a:avLst/>
          </a:prstGeom>
          <a:solidFill>
            <a:srgbClr val="FFFF00"/>
          </a:solidFill>
        </p:spPr>
        <p:txBody>
          <a:bodyPr wrap="none" lIns="72000" tIns="0" rIns="72000" bIns="0">
            <a:spAutoFit/>
          </a:bodyPr>
          <a:lstStyle>
            <a:lvl1pPr>
              <a:lnSpc>
                <a:spcPct val="95000"/>
              </a:lnSpc>
              <a:defRPr sz="5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NL"/>
              <a:t>Hier komt de</a:t>
            </a:r>
          </a:p>
        </p:txBody>
      </p:sp>
      <p:sp>
        <p:nvSpPr>
          <p:cNvPr id="8" name="Titel 15">
            <a:extLst>
              <a:ext uri="{FF2B5EF4-FFF2-40B4-BE49-F238E27FC236}">
                <a16:creationId xmlns:a16="http://schemas.microsoft.com/office/drawing/2014/main" id="{6D01F731-394D-48E9-8672-07368DB4CD91}"/>
              </a:ext>
            </a:extLst>
          </p:cNvPr>
          <p:cNvSpPr txBox="1">
            <a:spLocks/>
          </p:cNvSpPr>
          <p:nvPr userDrawn="1"/>
        </p:nvSpPr>
        <p:spPr>
          <a:xfrm>
            <a:off x="6096000" y="2734580"/>
            <a:ext cx="3347501" cy="730969"/>
          </a:xfrm>
          <a:prstGeom prst="rect">
            <a:avLst/>
          </a:prstGeom>
          <a:solidFill>
            <a:srgbClr val="FFFF00"/>
          </a:solidFill>
        </p:spPr>
        <p:txBody>
          <a:bodyPr vert="horz" wrap="none" lIns="72000" tIns="0" rIns="72000" bIns="0" rtlCol="0" anchor="ctr">
            <a:sp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000">
                <a:solidFill>
                  <a:srgbClr val="111B7C"/>
                </a:solidFill>
                <a:latin typeface="+mn-lt"/>
              </a:rPr>
              <a:t>titel van het</a:t>
            </a:r>
          </a:p>
        </p:txBody>
      </p:sp>
      <p:sp>
        <p:nvSpPr>
          <p:cNvPr id="9" name="Titel 15">
            <a:extLst>
              <a:ext uri="{FF2B5EF4-FFF2-40B4-BE49-F238E27FC236}">
                <a16:creationId xmlns:a16="http://schemas.microsoft.com/office/drawing/2014/main" id="{2B4859BB-3EBC-4CBC-A895-77F37EA61973}"/>
              </a:ext>
            </a:extLst>
          </p:cNvPr>
          <p:cNvSpPr txBox="1">
            <a:spLocks/>
          </p:cNvSpPr>
          <p:nvPr userDrawn="1"/>
        </p:nvSpPr>
        <p:spPr>
          <a:xfrm>
            <a:off x="6095999" y="3622343"/>
            <a:ext cx="2840503" cy="730969"/>
          </a:xfrm>
          <a:prstGeom prst="rect">
            <a:avLst/>
          </a:prstGeom>
          <a:solidFill>
            <a:srgbClr val="FFFF00"/>
          </a:solidFill>
        </p:spPr>
        <p:txBody>
          <a:bodyPr vert="horz" wrap="none" lIns="72000" tIns="0" rIns="72000" bIns="0" rtlCol="0" anchor="ctr">
            <a:sp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000">
                <a:solidFill>
                  <a:srgbClr val="111B7C"/>
                </a:solidFill>
                <a:latin typeface="+mn-lt"/>
              </a:rPr>
              <a:t>hoofdstuk</a:t>
            </a:r>
          </a:p>
        </p:txBody>
      </p:sp>
    </p:spTree>
    <p:extLst>
      <p:ext uri="{BB962C8B-B14F-4D97-AF65-F5344CB8AC3E}">
        <p14:creationId xmlns:p14="http://schemas.microsoft.com/office/powerpoint/2010/main" val="4134800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04366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3335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61814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9"/>
            <a:ext cx="11206345" cy="607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err="1"/>
              <a:t>Calibri</a:t>
            </a:r>
            <a:r>
              <a:rPr lang="nl-BE"/>
              <a:t>, blauw, 40 </a:t>
            </a:r>
            <a:r>
              <a:rPr lang="nl-BE" err="1"/>
              <a:t>pt</a:t>
            </a:r>
            <a:r>
              <a:rPr lang="nl-BE"/>
              <a:t>, </a:t>
            </a:r>
            <a:r>
              <a:rPr lang="nl-BE" err="1"/>
              <a:t>bold</a:t>
            </a:r>
            <a:r>
              <a:rPr lang="nl-BE"/>
              <a:t>, bovenaan gelijnd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85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9"/>
            <a:ext cx="11206345" cy="607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err="1"/>
              <a:t>Calibri</a:t>
            </a:r>
            <a:r>
              <a:rPr lang="nl-BE"/>
              <a:t>, blauw, 40 </a:t>
            </a:r>
            <a:r>
              <a:rPr lang="nl-BE" err="1"/>
              <a:t>pt</a:t>
            </a:r>
            <a:r>
              <a:rPr lang="nl-BE"/>
              <a:t>, </a:t>
            </a:r>
            <a:r>
              <a:rPr lang="nl-BE" err="1"/>
              <a:t>bold</a:t>
            </a:r>
            <a:r>
              <a:rPr lang="nl-BE"/>
              <a:t>, bovenaan gelijnd</a:t>
            </a:r>
            <a:endParaRPr lang="en-US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8FCEA14-EEFE-4E18-B986-91AC765AF8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04628" y="1809275"/>
            <a:ext cx="11206345" cy="4090317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>
                <a:solidFill>
                  <a:srgbClr val="535353"/>
                </a:solidFill>
              </a:defRPr>
            </a:lvl1pPr>
            <a:lvl2pPr>
              <a:defRPr sz="2400">
                <a:solidFill>
                  <a:srgbClr val="535353"/>
                </a:solidFill>
              </a:defRPr>
            </a:lvl2pPr>
            <a:lvl3pPr>
              <a:defRPr sz="2000">
                <a:solidFill>
                  <a:srgbClr val="535353"/>
                </a:solidFill>
              </a:defRPr>
            </a:lvl3pPr>
          </a:lstStyle>
          <a:p>
            <a:r>
              <a:rPr lang="nl-BE" err="1"/>
              <a:t>Calibri</a:t>
            </a:r>
            <a:r>
              <a:rPr lang="nl-BE"/>
              <a:t> antraciet grijs, 30 </a:t>
            </a:r>
            <a:r>
              <a:rPr lang="nl-BE" err="1"/>
              <a:t>pt</a:t>
            </a:r>
            <a:endParaRPr lang="nl-BE"/>
          </a:p>
          <a:p>
            <a:pPr lvl="1"/>
            <a:r>
              <a:rPr lang="nl-BE" err="1"/>
              <a:t>Calibri</a:t>
            </a:r>
            <a:r>
              <a:rPr lang="nl-BE"/>
              <a:t>, </a:t>
            </a:r>
            <a:r>
              <a:rPr lang="nl-BE" err="1"/>
              <a:t>antractiet</a:t>
            </a:r>
            <a:r>
              <a:rPr lang="nl-BE"/>
              <a:t> grijs, 24 </a:t>
            </a:r>
            <a:r>
              <a:rPr lang="nl-BE" err="1"/>
              <a:t>pt</a:t>
            </a:r>
            <a:endParaRPr lang="nl-BE"/>
          </a:p>
          <a:p>
            <a:pPr lvl="2"/>
            <a:r>
              <a:rPr lang="nl-BE" err="1"/>
              <a:t>Calibri</a:t>
            </a:r>
            <a:r>
              <a:rPr lang="nl-BE"/>
              <a:t>, antraciet grijs, 20 </a:t>
            </a:r>
            <a:r>
              <a:rPr lang="nl-BE" err="1"/>
              <a:t>pt</a:t>
            </a:r>
            <a:r>
              <a:rPr lang="nl-B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8764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15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7" r:id="rId5"/>
    <p:sldLayoutId id="2147483678" r:id="rId6"/>
    <p:sldLayoutId id="214748367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771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5" r:id="rId2"/>
    <p:sldLayoutId id="2147483676" r:id="rId3"/>
    <p:sldLayoutId id="214748367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9A7121-AB0F-4745-B05D-086FCF9FF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36" y="1962150"/>
            <a:ext cx="6508064" cy="2502274"/>
          </a:xfrm>
        </p:spPr>
        <p:txBody>
          <a:bodyPr>
            <a:normAutofit fontScale="90000"/>
          </a:bodyPr>
          <a:lstStyle/>
          <a:p>
            <a:r>
              <a:rPr lang="nl-BE" dirty="0"/>
              <a:t>EFRO Vlaanderen 2021-2027</a:t>
            </a:r>
            <a:br>
              <a:rPr lang="nl-BE" dirty="0"/>
            </a:br>
            <a:br>
              <a:rPr lang="nl-BE" dirty="0"/>
            </a:br>
            <a:r>
              <a:rPr lang="nl-BE" sz="3100" dirty="0"/>
              <a:t>Toelichting Oproep- en selectieprocedure</a:t>
            </a:r>
            <a:br>
              <a:rPr lang="nl-BE" sz="2000" dirty="0"/>
            </a:br>
            <a:br>
              <a:rPr lang="nl-BE" sz="3200" dirty="0"/>
            </a:br>
            <a:br>
              <a:rPr lang="nl-BE" sz="3200" dirty="0"/>
            </a:br>
            <a:r>
              <a:rPr lang="nl-BE" sz="2200" dirty="0"/>
              <a:t>7 september 2022</a:t>
            </a:r>
          </a:p>
        </p:txBody>
      </p:sp>
    </p:spTree>
    <p:extLst>
      <p:ext uri="{BB962C8B-B14F-4D97-AF65-F5344CB8AC3E}">
        <p14:creationId xmlns:p14="http://schemas.microsoft.com/office/powerpoint/2010/main" val="496716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D776E5-128B-41CC-820A-A73EAF947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j-lt"/>
              </a:rPr>
              <a:t>Wat is er nieuw?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0E7C6CF-953B-4859-9527-D0E0540AC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8" y="1242875"/>
            <a:ext cx="11206345" cy="4656718"/>
          </a:xfrm>
        </p:spPr>
        <p:txBody>
          <a:bodyPr/>
          <a:lstStyle/>
          <a:p>
            <a:endParaRPr lang="nl-BE" sz="2000" dirty="0"/>
          </a:p>
          <a:p>
            <a:r>
              <a:rPr lang="nl-BE" sz="2000" dirty="0"/>
              <a:t>Oproepen: </a:t>
            </a:r>
          </a:p>
          <a:p>
            <a:pPr lvl="1"/>
            <a:r>
              <a:rPr lang="nl-BE" sz="2000" dirty="0"/>
              <a:t>vaste oproepkalender</a:t>
            </a:r>
          </a:p>
          <a:p>
            <a:r>
              <a:rPr lang="nl-BE" sz="2000" dirty="0"/>
              <a:t>Projectselectie: </a:t>
            </a:r>
          </a:p>
          <a:p>
            <a:pPr lvl="1"/>
            <a:r>
              <a:rPr lang="nl-BE" sz="2000" dirty="0"/>
              <a:t>onderscheid tussen strategische en operationele beoordeling</a:t>
            </a:r>
          </a:p>
          <a:p>
            <a:pPr lvl="1"/>
            <a:r>
              <a:rPr lang="nl-BE" sz="2000" dirty="0"/>
              <a:t>Groter gewicht voor criteria die betrekking hebben op strategische beoordeling (relevantie, duurzaamheid, doelstellingen, deskundigheid)</a:t>
            </a:r>
          </a:p>
          <a:p>
            <a:pPr lvl="1"/>
            <a:r>
              <a:rPr lang="nl-BE" sz="2000" dirty="0"/>
              <a:t>Beoordeling communicatie-acties ingebed in beoordeling werkpakketten</a:t>
            </a:r>
          </a:p>
          <a:p>
            <a:r>
              <a:rPr lang="nl-BE" sz="2000" dirty="0"/>
              <a:t>GTI selectieproces: </a:t>
            </a:r>
          </a:p>
          <a:p>
            <a:pPr lvl="1"/>
            <a:r>
              <a:rPr lang="nl-BE" sz="2000" dirty="0"/>
              <a:t>Kennisgeving van vooraanmeldingen aan SG</a:t>
            </a:r>
          </a:p>
          <a:p>
            <a:pPr lvl="1"/>
            <a:r>
              <a:rPr lang="nl-BE" sz="2000" dirty="0"/>
              <a:t>Terugkoppeling en validatie in één overleg</a:t>
            </a:r>
          </a:p>
          <a:p>
            <a:pPr lvl="1"/>
            <a:endParaRPr lang="nl-BE" sz="2000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669930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j-lt"/>
              </a:rPr>
              <a:t>Projectoproepen – Voorbereiding en lancering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8" y="1343025"/>
            <a:ext cx="11206345" cy="4849228"/>
          </a:xfrm>
        </p:spPr>
        <p:txBody>
          <a:bodyPr/>
          <a:lstStyle/>
          <a:p>
            <a:pPr marL="0" indent="0">
              <a:buNone/>
            </a:pP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Op niveau van de Specifieke Doelstellingen binnen de beleidsdoelstellingen</a:t>
            </a:r>
          </a:p>
          <a:p>
            <a:r>
              <a:rPr lang="nl-B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Vlaamsbreed</a:t>
            </a:r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 en / of op niveau van </a:t>
            </a:r>
            <a:r>
              <a:rPr lang="nl-B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GTI’s</a:t>
            </a:r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Duidelijke omschrijving van de inhoudelijke focus – thema’s</a:t>
            </a: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Beoogde projecten / acties worden duidelijk omschreven</a:t>
            </a: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Eventueel: afbakening van thema’s en doelgroepen</a:t>
            </a: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Oproepen worden gelanceerd via website van </a:t>
            </a:r>
            <a:r>
              <a:rPr lang="nl-B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Vlaio</a:t>
            </a:r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 en EFRO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Tevens online en / of fysieke infosessies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Basisinformatie wordt duidelijk vermeld: focus, enveloppe, indientermijn, selectiecriteria</a:t>
            </a:r>
          </a:p>
          <a:p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14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dirty="0">
              <a:solidFill>
                <a:schemeClr val="tx1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32491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j-lt"/>
              </a:rPr>
              <a:t>Projectoproepen – Indieningstermijn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8" y="1343025"/>
            <a:ext cx="11206345" cy="4849228"/>
          </a:xfrm>
        </p:spPr>
        <p:txBody>
          <a:bodyPr/>
          <a:lstStyle/>
          <a:p>
            <a:pPr marL="0" indent="0">
              <a:buNone/>
            </a:pP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Oproeptermijn: circa 4,5 maanden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X = lancering van de oproep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X + 2 maanden = deadline indiening </a:t>
            </a:r>
            <a:r>
              <a:rPr lang="nl-BE" sz="2000" b="1" dirty="0">
                <a:solidFill>
                  <a:schemeClr val="tx1"/>
                </a:solidFill>
                <a:sym typeface="Wingdings" panose="05000000000000000000" pitchFamily="2" charset="2"/>
              </a:rPr>
              <a:t>vooraanmelding </a:t>
            </a:r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(= korte projectomschrijving die per e-mail aan </a:t>
            </a:r>
            <a:r>
              <a:rPr lang="nl-B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Beheersautoriteit</a:t>
            </a:r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 wordt bezorgd)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X + 2,5 maanden = </a:t>
            </a:r>
            <a:r>
              <a:rPr lang="nl-B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Beheersautoriteit</a:t>
            </a:r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 bezorgt feedback over vooraanmelding aan indiener (niet-bindend advies)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X + 4,5 maanden = deadline indiening projectvoorstel in EFRO-applicatie</a:t>
            </a:r>
          </a:p>
          <a:p>
            <a:pPr marL="457200" lvl="1" indent="0">
              <a:buNone/>
            </a:pP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Zowel vooraanmelding als projectvoorstel kunnen eerder ingediend worden</a:t>
            </a:r>
          </a:p>
          <a:p>
            <a:pPr lvl="1"/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X + 7 maanden = deadline projectselectie</a:t>
            </a:r>
          </a:p>
          <a:p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14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dirty="0">
              <a:solidFill>
                <a:schemeClr val="tx1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40010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j-lt"/>
              </a:rPr>
              <a:t>Projectoproepen – oproepkalender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8" y="1343025"/>
            <a:ext cx="11206345" cy="4849228"/>
          </a:xfrm>
        </p:spPr>
        <p:txBody>
          <a:bodyPr/>
          <a:lstStyle/>
          <a:p>
            <a:pPr marL="0" indent="0">
              <a:buNone/>
            </a:pP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endParaRPr lang="nl-BE" sz="2000" b="1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b="1" dirty="0">
                <a:solidFill>
                  <a:schemeClr val="tx1"/>
                </a:solidFill>
                <a:sym typeface="Wingdings" panose="05000000000000000000" pitchFamily="2" charset="2"/>
              </a:rPr>
              <a:t>Vaste oproepkalender</a:t>
            </a:r>
          </a:p>
          <a:p>
            <a:endParaRPr lang="nl-BE" sz="2000" b="1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Transparantie en voorspelbaarheid: enkel indienrijpe projecten worden ingediend</a:t>
            </a:r>
          </a:p>
          <a:p>
            <a:pPr lvl="1"/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Ieder jaar zijn er 2 oproeprondes, m.n. in </a:t>
            </a:r>
            <a:r>
              <a:rPr lang="nl-BE" sz="2000" b="1" dirty="0">
                <a:solidFill>
                  <a:schemeClr val="tx1"/>
                </a:solidFill>
                <a:sym typeface="Wingdings" panose="05000000000000000000" pitchFamily="2" charset="2"/>
              </a:rPr>
              <a:t>februari en september</a:t>
            </a:r>
          </a:p>
          <a:p>
            <a:pPr lvl="2"/>
            <a:r>
              <a:rPr lang="nl-BE" dirty="0">
                <a:solidFill>
                  <a:schemeClr val="tx1"/>
                </a:solidFill>
                <a:sym typeface="Wingdings" panose="05000000000000000000" pitchFamily="2" charset="2"/>
              </a:rPr>
              <a:t>Geen projectindiening tijdens vakantieperiode</a:t>
            </a:r>
          </a:p>
          <a:p>
            <a:pPr lvl="2"/>
            <a:r>
              <a:rPr lang="nl-BE" dirty="0">
                <a:solidFill>
                  <a:schemeClr val="tx1"/>
                </a:solidFill>
                <a:sym typeface="Wingdings" panose="05000000000000000000" pitchFamily="2" charset="2"/>
              </a:rPr>
              <a:t>Iedere oproepronde focust op verschillende specifieke doelstellingen</a:t>
            </a:r>
          </a:p>
          <a:p>
            <a:pPr lvl="2"/>
            <a:endParaRPr lang="nl-BE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14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dirty="0">
              <a:solidFill>
                <a:schemeClr val="tx1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668092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j-lt"/>
              </a:rPr>
              <a:t>Projectoproepen – (indicatieve) middelenverdeling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8" y="1343025"/>
            <a:ext cx="11206345" cy="4849228"/>
          </a:xfrm>
        </p:spPr>
        <p:txBody>
          <a:bodyPr/>
          <a:lstStyle/>
          <a:p>
            <a:pPr marL="0" indent="0">
              <a:buNone/>
            </a:pP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endParaRPr lang="nl-BE" sz="2000" b="1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Middelen worden gereserveerd voor projectoproepen</a:t>
            </a:r>
          </a:p>
          <a:p>
            <a:pPr lvl="1"/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lvl="1"/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lvl="1"/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lvl="1"/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BE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14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Middelenverdeling is indicatief – </a:t>
            </a:r>
            <a:r>
              <a:rPr lang="nl-B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i.f.v</a:t>
            </a:r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. kwaliteit van de projectoproepen kan de oproepenveloppe opgetrokken worden. </a:t>
            </a:r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D2D8DC55-5BAD-486D-970C-1B610E7C31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64268"/>
              </p:ext>
            </p:extLst>
          </p:nvPr>
        </p:nvGraphicFramePr>
        <p:xfrm>
          <a:off x="1990725" y="2687320"/>
          <a:ext cx="429466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8147">
                  <a:extLst>
                    <a:ext uri="{9D8B030D-6E8A-4147-A177-3AD203B41FA5}">
                      <a16:colId xmlns:a16="http://schemas.microsoft.com/office/drawing/2014/main" val="2738229046"/>
                    </a:ext>
                  </a:extLst>
                </a:gridCol>
                <a:gridCol w="2236518">
                  <a:extLst>
                    <a:ext uri="{9D8B030D-6E8A-4147-A177-3AD203B41FA5}">
                      <a16:colId xmlns:a16="http://schemas.microsoft.com/office/drawing/2014/main" val="30735154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Ronde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% middelen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2208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1 – 2022 - 2023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40%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2669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2 – 2023 - 2024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465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3 – 2024 - 2025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30%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8683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326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j-lt"/>
              </a:rPr>
              <a:t>Projectselectie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8" y="1038225"/>
            <a:ext cx="11206345" cy="5504618"/>
          </a:xfrm>
        </p:spPr>
        <p:txBody>
          <a:bodyPr/>
          <a:lstStyle/>
          <a:p>
            <a:endParaRPr lang="nl-BE" sz="2000" b="1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b="1" dirty="0">
                <a:solidFill>
                  <a:schemeClr val="tx1"/>
                </a:solidFill>
                <a:sym typeface="Wingdings" panose="05000000000000000000" pitchFamily="2" charset="2"/>
              </a:rPr>
              <a:t>Eerste screening door </a:t>
            </a:r>
            <a:r>
              <a:rPr lang="nl-BE" sz="2000" b="1" dirty="0" err="1">
                <a:solidFill>
                  <a:schemeClr val="tx1"/>
                </a:solidFill>
                <a:sym typeface="Wingdings" panose="05000000000000000000" pitchFamily="2" charset="2"/>
              </a:rPr>
              <a:t>Beheersautoriteit</a:t>
            </a:r>
            <a:r>
              <a:rPr lang="nl-BE" sz="2000" b="1" dirty="0">
                <a:solidFill>
                  <a:schemeClr val="tx1"/>
                </a:solidFill>
                <a:sym typeface="Wingdings" panose="05000000000000000000" pitchFamily="2" charset="2"/>
              </a:rPr>
              <a:t>: 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Ontvankelijkheidscriteria </a:t>
            </a:r>
          </a:p>
          <a:p>
            <a:pPr lvl="2"/>
            <a:r>
              <a:rPr lang="nl-BE" sz="1600" dirty="0">
                <a:solidFill>
                  <a:schemeClr val="tx1"/>
                </a:solidFill>
                <a:sym typeface="Wingdings" panose="05000000000000000000" pitchFamily="2" charset="2"/>
              </a:rPr>
              <a:t>Rechtspersoonlijkheid, correcte toepassing staatssteunregels, naleving communautaire regels inzake milieu, duurzaamheid en gelijke kansen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Kwalitatieve afweging a.d.h.v. selectiecriteria: </a:t>
            </a:r>
            <a:endParaRPr lang="nl-BE" sz="16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lvl="2"/>
            <a:endParaRPr lang="nl-BE" sz="16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BE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14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32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32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32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Score van minimaal 30/50 op strategische beoordeling én minimale totaalscore van 60/100 is vereist</a:t>
            </a:r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EB2ECA5F-BA7E-4489-9FFF-A90EDEFA98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916201"/>
              </p:ext>
            </p:extLst>
          </p:nvPr>
        </p:nvGraphicFramePr>
        <p:xfrm>
          <a:off x="1419440" y="2974594"/>
          <a:ext cx="8128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0011">
                  <a:extLst>
                    <a:ext uri="{9D8B030D-6E8A-4147-A177-3AD203B41FA5}">
                      <a16:colId xmlns:a16="http://schemas.microsoft.com/office/drawing/2014/main" val="2907913514"/>
                    </a:ext>
                  </a:extLst>
                </a:gridCol>
                <a:gridCol w="653989">
                  <a:extLst>
                    <a:ext uri="{9D8B030D-6E8A-4147-A177-3AD203B41FA5}">
                      <a16:colId xmlns:a16="http://schemas.microsoft.com/office/drawing/2014/main" val="367991354"/>
                    </a:ext>
                  </a:extLst>
                </a:gridCol>
                <a:gridCol w="3394229">
                  <a:extLst>
                    <a:ext uri="{9D8B030D-6E8A-4147-A177-3AD203B41FA5}">
                      <a16:colId xmlns:a16="http://schemas.microsoft.com/office/drawing/2014/main" val="1247239650"/>
                    </a:ext>
                  </a:extLst>
                </a:gridCol>
                <a:gridCol w="669771">
                  <a:extLst>
                    <a:ext uri="{9D8B030D-6E8A-4147-A177-3AD203B41FA5}">
                      <a16:colId xmlns:a16="http://schemas.microsoft.com/office/drawing/2014/main" val="129027491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nl-BE" dirty="0"/>
                        <a:t>Strategische beoordeling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nl-BE" dirty="0"/>
                        <a:t>Operationele beoordeling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858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Relevantie, probleemanalyse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Werkpakketten / activiteiten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2175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Doelgroepen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Mijlpalen en planning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1459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Doelstellingen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Projectmanagement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5862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Deskundigheid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Budget en financiering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9691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Blijvende impact / duurzaamheid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Risicobeheer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541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Bijdrage tot de indicatoren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521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BE" dirty="0"/>
                        <a:t>Totaal: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BE" dirty="0"/>
                        <a:t>Totaal: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BE" dirty="0"/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641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2124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j-lt"/>
              </a:rPr>
              <a:t>Projectselectie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9" y="1038225"/>
            <a:ext cx="11206345" cy="5504618"/>
          </a:xfrm>
        </p:spPr>
        <p:txBody>
          <a:bodyPr/>
          <a:lstStyle/>
          <a:p>
            <a:pPr marL="0" indent="0">
              <a:buNone/>
            </a:pPr>
            <a:endParaRPr lang="nl-BE" sz="2000" b="1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b="1" dirty="0">
                <a:solidFill>
                  <a:schemeClr val="tx1"/>
                </a:solidFill>
                <a:sym typeface="Wingdings" panose="05000000000000000000" pitchFamily="2" charset="2"/>
              </a:rPr>
              <a:t>Inhoudelijk advies / evaluatie door Technische Werkgroep (TW)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Samengesteld uit interne en externe inhoudelijke adviseurs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Op basis van deze input kan de score eventueel nog bijgesteld worden</a:t>
            </a:r>
          </a:p>
          <a:p>
            <a:pPr marL="457200" lvl="1" indent="0">
              <a:buNone/>
            </a:pP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b="1" dirty="0">
                <a:solidFill>
                  <a:schemeClr val="tx1"/>
                </a:solidFill>
                <a:sym typeface="Wingdings" panose="05000000000000000000" pitchFamily="2" charset="2"/>
              </a:rPr>
              <a:t>Beslissing door </a:t>
            </a:r>
            <a:r>
              <a:rPr lang="nl-BE" sz="2000" b="1" dirty="0" err="1">
                <a:solidFill>
                  <a:schemeClr val="tx1"/>
                </a:solidFill>
                <a:sym typeface="Wingdings" panose="05000000000000000000" pitchFamily="2" charset="2"/>
              </a:rPr>
              <a:t>Beheersautoriteit</a:t>
            </a:r>
            <a:endParaRPr lang="nl-BE" sz="2000" b="1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Bepalen van steunwaardige projecten 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Tot uitputting van de voorziene enveloppe, al kan deze nog opgetrokken worden (</a:t>
            </a:r>
            <a:r>
              <a:rPr lang="nl-B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i.f.v</a:t>
            </a:r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. kwaliteit van ingediende projecten) 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Eventueel ‘Goedkeuring mits voorwaarden’: promotor heeft dan 6 maanden om te kunnen voldoen aan de voorwaarden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Communicatie naar projectindieners (verantwoording / motivatie)</a:t>
            </a:r>
          </a:p>
          <a:p>
            <a:pPr lvl="1"/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nl-BE" sz="2000" b="1" dirty="0">
                <a:solidFill>
                  <a:schemeClr val="tx1"/>
                </a:solidFill>
                <a:sym typeface="Wingdings" panose="05000000000000000000" pitchFamily="2" charset="2"/>
              </a:rPr>
              <a:t>GTI Oproepen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Kennisgeving van vooraanmeldingen aan Stuurgroep (SG)</a:t>
            </a:r>
          </a:p>
          <a:p>
            <a:pPr lvl="1"/>
            <a: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  <a:t>Na TW – terugkoppeling naar SG en validatie door SG</a:t>
            </a:r>
            <a:br>
              <a:rPr lang="nl-BE" sz="2000" dirty="0">
                <a:solidFill>
                  <a:schemeClr val="tx1"/>
                </a:solidFill>
                <a:sym typeface="Wingdings" panose="05000000000000000000" pitchFamily="2" charset="2"/>
              </a:rPr>
            </a:b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087550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j-lt"/>
              </a:rPr>
              <a:t>Projectselectie - Algemeen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1979" y="-44851"/>
            <a:ext cx="11206345" cy="5504618"/>
          </a:xfrm>
        </p:spPr>
        <p:txBody>
          <a:bodyPr/>
          <a:lstStyle/>
          <a:p>
            <a:endParaRPr lang="nl-BE" sz="2000" b="1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endParaRPr lang="nl-BE" sz="2000" dirty="0">
              <a:solidFill>
                <a:schemeClr val="tx1"/>
              </a:solidFill>
              <a:sym typeface="Wingdings" panose="05000000000000000000" pitchFamily="2" charset="2"/>
            </a:endParaRPr>
          </a:p>
        </p:txBody>
      </p:sp>
      <p:grpSp>
        <p:nvGrpSpPr>
          <p:cNvPr id="4" name="Groep 3">
            <a:extLst>
              <a:ext uri="{FF2B5EF4-FFF2-40B4-BE49-F238E27FC236}">
                <a16:creationId xmlns:a16="http://schemas.microsoft.com/office/drawing/2014/main" id="{586E7BD8-8BDC-49C5-9385-D7B2DAF7B4FD}"/>
              </a:ext>
            </a:extLst>
          </p:cNvPr>
          <p:cNvGrpSpPr/>
          <p:nvPr/>
        </p:nvGrpSpPr>
        <p:grpSpPr>
          <a:xfrm>
            <a:off x="1233336" y="1901424"/>
            <a:ext cx="8888095" cy="521335"/>
            <a:chOff x="0" y="0"/>
            <a:chExt cx="8888603" cy="521665"/>
          </a:xfrm>
        </p:grpSpPr>
        <p:sp>
          <p:nvSpPr>
            <p:cNvPr id="5" name="Tekstvak 2">
              <a:extLst>
                <a:ext uri="{FF2B5EF4-FFF2-40B4-BE49-F238E27FC236}">
                  <a16:creationId xmlns:a16="http://schemas.microsoft.com/office/drawing/2014/main" id="{8814D986-DFDE-4A1B-8362-73734D1747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7315"/>
              <a:ext cx="2200275" cy="5143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180340" marR="180340">
                <a:lnSpc>
                  <a:spcPct val="107000"/>
                </a:lnSpc>
                <a:spcBef>
                  <a:spcPts val="800"/>
                </a:spcBef>
                <a:spcAft>
                  <a:spcPts val="800"/>
                </a:spcAft>
              </a:pPr>
              <a:r>
                <a:rPr lang="nl-BE" sz="1300" b="1">
                  <a:solidFill>
                    <a:srgbClr val="111B7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Voorbereiding door BA</a:t>
              </a:r>
              <a:endParaRPr lang="nl-B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kstvak 2">
              <a:extLst>
                <a:ext uri="{FF2B5EF4-FFF2-40B4-BE49-F238E27FC236}">
                  <a16:creationId xmlns:a16="http://schemas.microsoft.com/office/drawing/2014/main" id="{65010A44-1408-4917-942F-EECE4375B6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6588" y="0"/>
              <a:ext cx="1285875" cy="5143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180340" marR="180340">
                <a:lnSpc>
                  <a:spcPct val="107000"/>
                </a:lnSpc>
                <a:spcBef>
                  <a:spcPts val="800"/>
                </a:spcBef>
                <a:spcAft>
                  <a:spcPts val="800"/>
                </a:spcAft>
              </a:pPr>
              <a:r>
                <a:rPr lang="nl-BE" sz="1300" b="1">
                  <a:solidFill>
                    <a:srgbClr val="111B7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Lancering</a:t>
              </a:r>
              <a:endParaRPr lang="nl-B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kstvak 2">
              <a:extLst>
                <a:ext uri="{FF2B5EF4-FFF2-40B4-BE49-F238E27FC236}">
                  <a16:creationId xmlns:a16="http://schemas.microsoft.com/office/drawing/2014/main" id="{ACE59D06-1F0A-4C76-8E59-62184FFE94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0528" y="0"/>
              <a:ext cx="2378075" cy="5143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180340" marR="180340">
                <a:lnSpc>
                  <a:spcPct val="107000"/>
                </a:lnSpc>
                <a:spcBef>
                  <a:spcPts val="800"/>
                </a:spcBef>
                <a:spcAft>
                  <a:spcPts val="800"/>
                </a:spcAft>
              </a:pPr>
              <a:r>
                <a:rPr lang="nl-BE" sz="1300" b="1">
                  <a:solidFill>
                    <a:srgbClr val="111B7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Indiening vooraanmelding</a:t>
              </a:r>
              <a:endParaRPr lang="nl-B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378A9E04-0E4B-40A2-B896-D4FBD18A1A94}"/>
              </a:ext>
            </a:extLst>
          </p:cNvPr>
          <p:cNvCxnSpPr/>
          <p:nvPr/>
        </p:nvCxnSpPr>
        <p:spPr>
          <a:xfrm flipV="1">
            <a:off x="3730791" y="2171934"/>
            <a:ext cx="958215" cy="6985"/>
          </a:xfrm>
          <a:prstGeom prst="straightConnector1">
            <a:avLst/>
          </a:prstGeom>
          <a:ln w="57150">
            <a:solidFill>
              <a:srgbClr val="111B7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2758CECB-CA06-4C7E-A8D2-BDCF787BCB66}"/>
              </a:ext>
            </a:extLst>
          </p:cNvPr>
          <p:cNvCxnSpPr/>
          <p:nvPr/>
        </p:nvCxnSpPr>
        <p:spPr>
          <a:xfrm flipV="1">
            <a:off x="6562256" y="2149709"/>
            <a:ext cx="958215" cy="6985"/>
          </a:xfrm>
          <a:prstGeom prst="straightConnector1">
            <a:avLst/>
          </a:prstGeom>
          <a:ln w="57150">
            <a:solidFill>
              <a:srgbClr val="111B7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ep 9">
            <a:extLst>
              <a:ext uri="{FF2B5EF4-FFF2-40B4-BE49-F238E27FC236}">
                <a16:creationId xmlns:a16="http://schemas.microsoft.com/office/drawing/2014/main" id="{DC420064-0F94-4E6E-B7AA-0DE5715020BA}"/>
              </a:ext>
            </a:extLst>
          </p:cNvPr>
          <p:cNvGrpSpPr/>
          <p:nvPr/>
        </p:nvGrpSpPr>
        <p:grpSpPr>
          <a:xfrm>
            <a:off x="1983271" y="3210159"/>
            <a:ext cx="6919595" cy="521335"/>
            <a:chOff x="0" y="0"/>
            <a:chExt cx="6919976" cy="521665"/>
          </a:xfrm>
        </p:grpSpPr>
        <p:sp>
          <p:nvSpPr>
            <p:cNvPr id="11" name="Tekstvak 3">
              <a:extLst>
                <a:ext uri="{FF2B5EF4-FFF2-40B4-BE49-F238E27FC236}">
                  <a16:creationId xmlns:a16="http://schemas.microsoft.com/office/drawing/2014/main" id="{94D1368F-5D1F-47AC-A432-9346FE4E92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7315"/>
              <a:ext cx="3006090" cy="5143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180340" marR="180340">
                <a:lnSpc>
                  <a:spcPct val="107000"/>
                </a:lnSpc>
                <a:spcBef>
                  <a:spcPts val="800"/>
                </a:spcBef>
                <a:spcAft>
                  <a:spcPts val="800"/>
                </a:spcAft>
              </a:pPr>
              <a:r>
                <a:rPr lang="nl-BE" sz="1300" b="1">
                  <a:solidFill>
                    <a:srgbClr val="111B7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Feedback door BA vooraanmelding</a:t>
              </a:r>
              <a:endParaRPr lang="nl-B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kstvak 4">
              <a:extLst>
                <a:ext uri="{FF2B5EF4-FFF2-40B4-BE49-F238E27FC236}">
                  <a16:creationId xmlns:a16="http://schemas.microsoft.com/office/drawing/2014/main" id="{54A26C8A-2047-4B11-92BB-1AAD274585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576" y="0"/>
              <a:ext cx="2311400" cy="5143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180340" marR="180340">
                <a:lnSpc>
                  <a:spcPct val="107000"/>
                </a:lnSpc>
                <a:spcBef>
                  <a:spcPts val="800"/>
                </a:spcBef>
                <a:spcAft>
                  <a:spcPts val="800"/>
                </a:spcAft>
              </a:pPr>
              <a:r>
                <a:rPr lang="nl-BE" sz="1300" b="1">
                  <a:solidFill>
                    <a:srgbClr val="111B7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Indiening projectvoorstel</a:t>
              </a:r>
              <a:endParaRPr lang="nl-B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" name="Rechte verbindingslijn met pijl 12">
              <a:extLst>
                <a:ext uri="{FF2B5EF4-FFF2-40B4-BE49-F238E27FC236}">
                  <a16:creationId xmlns:a16="http://schemas.microsoft.com/office/drawing/2014/main" id="{B7A3E6E8-79D5-4A44-BA1A-47DA5D9DA5DC}"/>
                </a:ext>
              </a:extLst>
            </p:cNvPr>
            <p:cNvCxnSpPr/>
            <p:nvPr/>
          </p:nvCxnSpPr>
          <p:spPr>
            <a:xfrm flipV="1">
              <a:off x="3372307" y="240182"/>
              <a:ext cx="958291" cy="7315"/>
            </a:xfrm>
            <a:prstGeom prst="straightConnector1">
              <a:avLst/>
            </a:prstGeom>
            <a:ln w="57150">
              <a:solidFill>
                <a:srgbClr val="111B7C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ep 13">
            <a:extLst>
              <a:ext uri="{FF2B5EF4-FFF2-40B4-BE49-F238E27FC236}">
                <a16:creationId xmlns:a16="http://schemas.microsoft.com/office/drawing/2014/main" id="{28C2E5F8-F5C2-4D63-ABBD-B59A4E4D1368}"/>
              </a:ext>
            </a:extLst>
          </p:cNvPr>
          <p:cNvGrpSpPr/>
          <p:nvPr/>
        </p:nvGrpSpPr>
        <p:grpSpPr>
          <a:xfrm>
            <a:off x="1230161" y="4490319"/>
            <a:ext cx="8902065" cy="514350"/>
            <a:chOff x="0" y="0"/>
            <a:chExt cx="8902091" cy="514350"/>
          </a:xfrm>
        </p:grpSpPr>
        <p:sp>
          <p:nvSpPr>
            <p:cNvPr id="15" name="Tekstvak 5">
              <a:extLst>
                <a:ext uri="{FF2B5EF4-FFF2-40B4-BE49-F238E27FC236}">
                  <a16:creationId xmlns:a16="http://schemas.microsoft.com/office/drawing/2014/main" id="{911B8D71-6EEC-4BBF-800A-4DEB24501B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1733550" cy="5143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180340" marR="180340">
                <a:lnSpc>
                  <a:spcPct val="107000"/>
                </a:lnSpc>
                <a:spcBef>
                  <a:spcPts val="800"/>
                </a:spcBef>
                <a:spcAft>
                  <a:spcPts val="800"/>
                </a:spcAft>
              </a:pPr>
              <a:r>
                <a:rPr lang="nl-BE" sz="1300" b="1">
                  <a:solidFill>
                    <a:srgbClr val="111B7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Toetsing door BA</a:t>
              </a:r>
              <a:endParaRPr lang="nl-B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kstvak 6">
              <a:extLst>
                <a:ext uri="{FF2B5EF4-FFF2-40B4-BE49-F238E27FC236}">
                  <a16:creationId xmlns:a16="http://schemas.microsoft.com/office/drawing/2014/main" id="{5E99A0C4-03E7-4D15-9CAB-766EE6BE3B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01799" y="0"/>
              <a:ext cx="1330960" cy="5143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180340" marR="180340">
                <a:lnSpc>
                  <a:spcPct val="107000"/>
                </a:lnSpc>
                <a:spcBef>
                  <a:spcPts val="800"/>
                </a:spcBef>
                <a:spcAft>
                  <a:spcPts val="800"/>
                </a:spcAft>
              </a:pPr>
              <a:r>
                <a:rPr lang="nl-BE" sz="1300" b="1">
                  <a:solidFill>
                    <a:srgbClr val="111B7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Advies TW</a:t>
              </a:r>
              <a:endParaRPr lang="nl-B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kstvak 7">
              <a:extLst>
                <a:ext uri="{FF2B5EF4-FFF2-40B4-BE49-F238E27FC236}">
                  <a16:creationId xmlns:a16="http://schemas.microsoft.com/office/drawing/2014/main" id="{6CC3CFEF-92ED-498F-B5DC-2EA63B176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3207" y="0"/>
              <a:ext cx="1821180" cy="5143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180340" marR="180340">
                <a:lnSpc>
                  <a:spcPct val="107000"/>
                </a:lnSpc>
                <a:spcBef>
                  <a:spcPts val="800"/>
                </a:spcBef>
                <a:spcAft>
                  <a:spcPts val="800"/>
                </a:spcAft>
              </a:pPr>
              <a:r>
                <a:rPr lang="nl-BE" sz="1300" b="1">
                  <a:solidFill>
                    <a:srgbClr val="111B7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Beslissing door BA </a:t>
              </a:r>
              <a:endParaRPr lang="nl-B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kstvak 8">
              <a:extLst>
                <a:ext uri="{FF2B5EF4-FFF2-40B4-BE49-F238E27FC236}">
                  <a16:creationId xmlns:a16="http://schemas.microsoft.com/office/drawing/2014/main" id="{23358AA3-6A08-461D-B28D-A3C0622CD1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46951" y="0"/>
              <a:ext cx="1755140" cy="514350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180340" marR="180340">
                <a:lnSpc>
                  <a:spcPct val="107000"/>
                </a:lnSpc>
                <a:spcBef>
                  <a:spcPts val="800"/>
                </a:spcBef>
                <a:spcAft>
                  <a:spcPts val="800"/>
                </a:spcAft>
              </a:pPr>
              <a:r>
                <a:rPr lang="nl-BE" sz="1300" b="1">
                  <a:solidFill>
                    <a:srgbClr val="111B7C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Kennisgeving MC</a:t>
              </a:r>
              <a:endParaRPr lang="nl-BE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" name="Rechte verbindingslijn met pijl 18">
              <a:extLst>
                <a:ext uri="{FF2B5EF4-FFF2-40B4-BE49-F238E27FC236}">
                  <a16:creationId xmlns:a16="http://schemas.microsoft.com/office/drawing/2014/main" id="{8002972A-33A5-4356-9F6B-A6F3289FFDA1}"/>
                </a:ext>
              </a:extLst>
            </p:cNvPr>
            <p:cNvCxnSpPr/>
            <p:nvPr/>
          </p:nvCxnSpPr>
          <p:spPr>
            <a:xfrm>
              <a:off x="1880007" y="313334"/>
              <a:ext cx="482600" cy="0"/>
            </a:xfrm>
            <a:prstGeom prst="straightConnector1">
              <a:avLst/>
            </a:prstGeom>
            <a:ln w="57150">
              <a:solidFill>
                <a:srgbClr val="111B7C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met pijl 19">
              <a:extLst>
                <a:ext uri="{FF2B5EF4-FFF2-40B4-BE49-F238E27FC236}">
                  <a16:creationId xmlns:a16="http://schemas.microsoft.com/office/drawing/2014/main" id="{2684431C-8581-4D35-9131-AC4396CFB56B}"/>
                </a:ext>
              </a:extLst>
            </p:cNvPr>
            <p:cNvCxnSpPr/>
            <p:nvPr/>
          </p:nvCxnSpPr>
          <p:spPr>
            <a:xfrm>
              <a:off x="3994100" y="320650"/>
              <a:ext cx="482600" cy="0"/>
            </a:xfrm>
            <a:prstGeom prst="straightConnector1">
              <a:avLst/>
            </a:prstGeom>
            <a:ln w="57150">
              <a:solidFill>
                <a:srgbClr val="111B7C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chte verbindingslijn met pijl 20">
              <a:extLst>
                <a:ext uri="{FF2B5EF4-FFF2-40B4-BE49-F238E27FC236}">
                  <a16:creationId xmlns:a16="http://schemas.microsoft.com/office/drawing/2014/main" id="{8E8DFD0E-5ECF-40A4-B8B9-5D1DB520110F}"/>
                </a:ext>
              </a:extLst>
            </p:cNvPr>
            <p:cNvCxnSpPr/>
            <p:nvPr/>
          </p:nvCxnSpPr>
          <p:spPr>
            <a:xfrm>
              <a:off x="6569050" y="313334"/>
              <a:ext cx="482600" cy="0"/>
            </a:xfrm>
            <a:prstGeom prst="straightConnector1">
              <a:avLst/>
            </a:prstGeom>
            <a:ln w="57150">
              <a:solidFill>
                <a:srgbClr val="111B7C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ep 21">
            <a:extLst>
              <a:ext uri="{FF2B5EF4-FFF2-40B4-BE49-F238E27FC236}">
                <a16:creationId xmlns:a16="http://schemas.microsoft.com/office/drawing/2014/main" id="{3CE53D61-8F5C-45D5-83FA-F367BEA03F28}"/>
              </a:ext>
            </a:extLst>
          </p:cNvPr>
          <p:cNvGrpSpPr/>
          <p:nvPr/>
        </p:nvGrpSpPr>
        <p:grpSpPr>
          <a:xfrm>
            <a:off x="1390181" y="2143359"/>
            <a:ext cx="9045575" cy="1308100"/>
            <a:chOff x="0" y="0"/>
            <a:chExt cx="9046007" cy="1308202"/>
          </a:xfrm>
        </p:grpSpPr>
        <p:cxnSp>
          <p:nvCxnSpPr>
            <p:cNvPr id="23" name="Rechte verbindingslijn 22">
              <a:extLst>
                <a:ext uri="{FF2B5EF4-FFF2-40B4-BE49-F238E27FC236}">
                  <a16:creationId xmlns:a16="http://schemas.microsoft.com/office/drawing/2014/main" id="{F1B9C68F-5A85-4214-AC8B-147F62C048DE}"/>
                </a:ext>
              </a:extLst>
            </p:cNvPr>
            <p:cNvCxnSpPr/>
            <p:nvPr/>
          </p:nvCxnSpPr>
          <p:spPr>
            <a:xfrm>
              <a:off x="8778240" y="26366"/>
              <a:ext cx="241401" cy="0"/>
            </a:xfrm>
            <a:prstGeom prst="line">
              <a:avLst/>
            </a:prstGeom>
            <a:ln w="57150">
              <a:solidFill>
                <a:srgbClr val="111B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Rechte verbindingslijn 23">
              <a:extLst>
                <a:ext uri="{FF2B5EF4-FFF2-40B4-BE49-F238E27FC236}">
                  <a16:creationId xmlns:a16="http://schemas.microsoft.com/office/drawing/2014/main" id="{9B7E020A-9022-4A6E-8DF2-FCD1B2FABD82}"/>
                </a:ext>
              </a:extLst>
            </p:cNvPr>
            <p:cNvCxnSpPr/>
            <p:nvPr/>
          </p:nvCxnSpPr>
          <p:spPr>
            <a:xfrm>
              <a:off x="9016746" y="0"/>
              <a:ext cx="0" cy="659587"/>
            </a:xfrm>
            <a:prstGeom prst="line">
              <a:avLst/>
            </a:prstGeom>
            <a:ln w="57150">
              <a:solidFill>
                <a:srgbClr val="111B7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ep 24">
              <a:extLst>
                <a:ext uri="{FF2B5EF4-FFF2-40B4-BE49-F238E27FC236}">
                  <a16:creationId xmlns:a16="http://schemas.microsoft.com/office/drawing/2014/main" id="{2C015FEE-87D0-4D82-B80E-6C1E8BA66293}"/>
                </a:ext>
              </a:extLst>
            </p:cNvPr>
            <p:cNvGrpSpPr/>
            <p:nvPr/>
          </p:nvGrpSpPr>
          <p:grpSpPr>
            <a:xfrm>
              <a:off x="0" y="636423"/>
              <a:ext cx="9046007" cy="671779"/>
              <a:chOff x="0" y="0"/>
              <a:chExt cx="9046007" cy="671779"/>
            </a:xfrm>
          </p:grpSpPr>
          <p:cxnSp>
            <p:nvCxnSpPr>
              <p:cNvPr id="26" name="Rechte verbindingslijn 25">
                <a:extLst>
                  <a:ext uri="{FF2B5EF4-FFF2-40B4-BE49-F238E27FC236}">
                    <a16:creationId xmlns:a16="http://schemas.microsoft.com/office/drawing/2014/main" id="{BA86BB10-EB95-4F44-9B09-F28CD1E374B9}"/>
                  </a:ext>
                </a:extLst>
              </p:cNvPr>
              <p:cNvCxnSpPr/>
              <p:nvPr/>
            </p:nvCxnSpPr>
            <p:spPr>
              <a:xfrm flipH="1">
                <a:off x="26365" y="26365"/>
                <a:ext cx="9019642" cy="0"/>
              </a:xfrm>
              <a:prstGeom prst="line">
                <a:avLst/>
              </a:prstGeom>
              <a:ln w="57150">
                <a:solidFill>
                  <a:srgbClr val="111B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chte verbindingslijn 26">
                <a:extLst>
                  <a:ext uri="{FF2B5EF4-FFF2-40B4-BE49-F238E27FC236}">
                    <a16:creationId xmlns:a16="http://schemas.microsoft.com/office/drawing/2014/main" id="{ACEAFEBD-5142-4A42-9843-A648AE84E5C6}"/>
                  </a:ext>
                </a:extLst>
              </p:cNvPr>
              <p:cNvCxnSpPr/>
              <p:nvPr/>
            </p:nvCxnSpPr>
            <p:spPr>
              <a:xfrm>
                <a:off x="26365" y="0"/>
                <a:ext cx="0" cy="658368"/>
              </a:xfrm>
              <a:prstGeom prst="line">
                <a:avLst/>
              </a:prstGeom>
              <a:ln w="57150">
                <a:solidFill>
                  <a:srgbClr val="111B7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chte verbindingslijn met pijl 27">
                <a:extLst>
                  <a:ext uri="{FF2B5EF4-FFF2-40B4-BE49-F238E27FC236}">
                    <a16:creationId xmlns:a16="http://schemas.microsoft.com/office/drawing/2014/main" id="{37AACF74-B9C4-4481-86F7-9274E1B7BFD3}"/>
                  </a:ext>
                </a:extLst>
              </p:cNvPr>
              <p:cNvCxnSpPr/>
              <p:nvPr/>
            </p:nvCxnSpPr>
            <p:spPr>
              <a:xfrm>
                <a:off x="0" y="671779"/>
                <a:ext cx="449123" cy="0"/>
              </a:xfrm>
              <a:prstGeom prst="straightConnector1">
                <a:avLst/>
              </a:prstGeom>
              <a:ln w="57150">
                <a:solidFill>
                  <a:srgbClr val="111B7C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7A5FA106-4196-47F5-9E10-005205B138B4}"/>
              </a:ext>
            </a:extLst>
          </p:cNvPr>
          <p:cNvCxnSpPr/>
          <p:nvPr/>
        </p:nvCxnSpPr>
        <p:spPr>
          <a:xfrm>
            <a:off x="9036216" y="3480669"/>
            <a:ext cx="241300" cy="0"/>
          </a:xfrm>
          <a:prstGeom prst="line">
            <a:avLst/>
          </a:prstGeom>
          <a:ln w="57150">
            <a:solidFill>
              <a:srgbClr val="111B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9E7EC7EE-90C9-487C-A4CA-21D279DDB0AC}"/>
              </a:ext>
            </a:extLst>
          </p:cNvPr>
          <p:cNvCxnSpPr/>
          <p:nvPr/>
        </p:nvCxnSpPr>
        <p:spPr>
          <a:xfrm>
            <a:off x="9259736" y="3454634"/>
            <a:ext cx="0" cy="659130"/>
          </a:xfrm>
          <a:prstGeom prst="line">
            <a:avLst/>
          </a:prstGeom>
          <a:ln w="57150">
            <a:solidFill>
              <a:srgbClr val="111B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>
            <a:extLst>
              <a:ext uri="{FF2B5EF4-FFF2-40B4-BE49-F238E27FC236}">
                <a16:creationId xmlns:a16="http://schemas.microsoft.com/office/drawing/2014/main" id="{D790DFFA-CA0D-4D43-B80C-96A3E398068F}"/>
              </a:ext>
            </a:extLst>
          </p:cNvPr>
          <p:cNvCxnSpPr/>
          <p:nvPr/>
        </p:nvCxnSpPr>
        <p:spPr>
          <a:xfrm flipH="1" flipV="1">
            <a:off x="738671" y="4080744"/>
            <a:ext cx="8546465" cy="2540"/>
          </a:xfrm>
          <a:prstGeom prst="line">
            <a:avLst/>
          </a:prstGeom>
          <a:ln w="57150">
            <a:solidFill>
              <a:srgbClr val="111B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met pijl 31">
            <a:extLst>
              <a:ext uri="{FF2B5EF4-FFF2-40B4-BE49-F238E27FC236}">
                <a16:creationId xmlns:a16="http://schemas.microsoft.com/office/drawing/2014/main" id="{77DC17B3-CAC3-4699-8B6A-05529034FCB1}"/>
              </a:ext>
            </a:extLst>
          </p:cNvPr>
          <p:cNvCxnSpPr/>
          <p:nvPr/>
        </p:nvCxnSpPr>
        <p:spPr>
          <a:xfrm>
            <a:off x="757086" y="4753844"/>
            <a:ext cx="349885" cy="0"/>
          </a:xfrm>
          <a:prstGeom prst="straightConnector1">
            <a:avLst/>
          </a:prstGeom>
          <a:ln w="57150">
            <a:solidFill>
              <a:srgbClr val="111B7C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3208EA16-BF2B-4F86-B650-D52BB96AEF62}"/>
              </a:ext>
            </a:extLst>
          </p:cNvPr>
          <p:cNvCxnSpPr/>
          <p:nvPr/>
        </p:nvCxnSpPr>
        <p:spPr>
          <a:xfrm>
            <a:off x="738671" y="4054074"/>
            <a:ext cx="0" cy="723900"/>
          </a:xfrm>
          <a:prstGeom prst="line">
            <a:avLst/>
          </a:prstGeom>
          <a:ln w="57150">
            <a:solidFill>
              <a:srgbClr val="111B7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1">
            <a:extLst>
              <a:ext uri="{FF2B5EF4-FFF2-40B4-BE49-F238E27FC236}">
                <a16:creationId xmlns:a16="http://schemas.microsoft.com/office/drawing/2014/main" id="{5844B378-9F7C-47EA-A85A-CDDAD6F74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351" y="-10830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4911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4911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4911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4911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4911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4911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4911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4911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49116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r"/>
              </a:tabLst>
            </a:pPr>
            <a:r>
              <a:rPr kumimoji="0" lang="nl-BE" altLang="nl-BE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kumimoji="0" lang="nl-BE" altLang="nl-BE" sz="800" b="0" i="0" u="none" strike="noStrike" cap="none" normalizeH="0" baseline="0" bmk="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/////////////////////////////////////////////////////////////////////////////////////////////////////////////////////////////////////////</a:t>
            </a:r>
            <a:endParaRPr kumimoji="0" lang="nl-BE" altLang="nl-BE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r"/>
              </a:tabLst>
            </a:pPr>
            <a:r>
              <a:rPr kumimoji="0" lang="nl-BE" altLang="nl-BE" sz="2800" b="1" i="0" u="none" strike="noStrike" cap="none" normalizeH="0" baseline="0" bmk="_Hlk98514295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Oproep – en selectieprocedure</a:t>
            </a:r>
            <a:endParaRPr kumimoji="0" lang="nl-BE" altLang="nl-BE" sz="800" b="0" i="0" u="none" strike="noStrike" cap="none" normalizeH="0" baseline="0" bmk="_Hlk98514295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r"/>
              </a:tabLst>
            </a:pPr>
            <a:r>
              <a:rPr kumimoji="0" lang="nl-BE" altLang="nl-BE" sz="1500" b="0" i="0" u="none" strike="noStrike" cap="none" normalizeH="0" baseline="0" bmk="_Hlk98514295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Algemeen</a:t>
            </a:r>
            <a:endParaRPr kumimoji="0" lang="nl-BE" altLang="nl-BE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r"/>
              </a:tabLst>
            </a:pPr>
            <a:r>
              <a:rPr kumimoji="0" lang="nl-BE" altLang="nl-BE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//////////////////////////////////////////////////////////////////////////////////////////////////////////////////////////////////////////</a:t>
            </a:r>
            <a:endParaRPr kumimoji="0" lang="nl-BE" altLang="nl-BE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491163" algn="r"/>
              </a:tabLst>
            </a:pPr>
            <a:endParaRPr kumimoji="0" lang="nl-BE" altLang="nl-B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Rectangle 35">
            <a:extLst>
              <a:ext uri="{FF2B5EF4-FFF2-40B4-BE49-F238E27FC236}">
                <a16:creationId xmlns:a16="http://schemas.microsoft.com/office/drawing/2014/main" id="{E30EA88D-ACDC-4CB4-8590-3F01A3359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351" y="-6258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85418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860B1F-A28D-4C07-B749-262885EBF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+mj-lt"/>
              </a:rPr>
              <a:t>Inhoud EFRO Vlaanderen</a:t>
            </a:r>
          </a:p>
        </p:txBody>
      </p:sp>
      <p:pic>
        <p:nvPicPr>
          <p:cNvPr id="179" name="Afbeelding 178">
            <a:extLst>
              <a:ext uri="{FF2B5EF4-FFF2-40B4-BE49-F238E27FC236}">
                <a16:creationId xmlns:a16="http://schemas.microsoft.com/office/drawing/2014/main" id="{993EA8B1-376C-4C6B-ACB1-2581926E14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3" t="5834"/>
          <a:stretch/>
        </p:blipFill>
        <p:spPr>
          <a:xfrm>
            <a:off x="1296140" y="1145218"/>
            <a:ext cx="9634750" cy="4869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0154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PRESENTATION_ID" val="dae92dd3-62ea-42f1-9209-4cb39529c1c4"/>
  <p:tag name="SLIDO_APP_VERSION" val="0.14.0.1020"/>
</p:tagLst>
</file>

<file path=ppt/theme/theme1.xml><?xml version="1.0" encoding="utf-8"?>
<a:theme xmlns:a="http://schemas.openxmlformats.org/drawingml/2006/main" name="Titeldia'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angepast ontwer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551</Words>
  <Application>Microsoft Office PowerPoint</Application>
  <PresentationFormat>Breedbeeld</PresentationFormat>
  <Paragraphs>138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Titeldia's</vt:lpstr>
      <vt:lpstr>Aangepast ontwerp</vt:lpstr>
      <vt:lpstr>EFRO Vlaanderen 2021-2027  Toelichting Oproep- en selectieprocedure   7 september 2022</vt:lpstr>
      <vt:lpstr>Projectoproepen – Voorbereiding en lancering</vt:lpstr>
      <vt:lpstr>Projectoproepen – Indieningstermijn </vt:lpstr>
      <vt:lpstr>Projectoproepen – oproepkalender</vt:lpstr>
      <vt:lpstr>Projectoproepen – (indicatieve) middelenverdeling</vt:lpstr>
      <vt:lpstr>Projectselectie</vt:lpstr>
      <vt:lpstr>Projectselectie</vt:lpstr>
      <vt:lpstr>Projectselectie - Algemeen</vt:lpstr>
      <vt:lpstr>Inhoud EFRO Vlaanderen</vt:lpstr>
      <vt:lpstr>Wat is er nieuw?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Vervloet Jasper</dc:creator>
  <cp:lastModifiedBy>Borremans Wouter</cp:lastModifiedBy>
  <cp:revision>38</cp:revision>
  <dcterms:created xsi:type="dcterms:W3CDTF">2020-10-21T10:15:52Z</dcterms:created>
  <dcterms:modified xsi:type="dcterms:W3CDTF">2022-09-06T09:57:35Z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lidoPresentationID">
    <vt:lpwstr>dae92dd3-62ea-42f1-9209-4cb39529c1c4</vt:lpwstr>
  </property>
  <property fmtid="{D5CDD505-2E9C-101B-9397-08002B2CF9AE}" pid="3" name="SlidoAppVersion">
    <vt:lpwstr>0.14.0.1020</vt:lpwstr>
  </property>
</Properties>
</file>