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1" r:id="rId3"/>
  </p:sldMasterIdLst>
  <p:notesMasterIdLst>
    <p:notesMasterId r:id="rId32"/>
  </p:notesMasterIdLst>
  <p:handoutMasterIdLst>
    <p:handoutMasterId r:id="rId33"/>
  </p:handoutMasterIdLst>
  <p:sldIdLst>
    <p:sldId id="419" r:id="rId4"/>
    <p:sldId id="378" r:id="rId5"/>
    <p:sldId id="379" r:id="rId6"/>
    <p:sldId id="421" r:id="rId7"/>
    <p:sldId id="415" r:id="rId8"/>
    <p:sldId id="385" r:id="rId9"/>
    <p:sldId id="422" r:id="rId10"/>
    <p:sldId id="431" r:id="rId11"/>
    <p:sldId id="423" r:id="rId12"/>
    <p:sldId id="424" r:id="rId13"/>
    <p:sldId id="425" r:id="rId14"/>
    <p:sldId id="426" r:id="rId15"/>
    <p:sldId id="427" r:id="rId16"/>
    <p:sldId id="394" r:id="rId17"/>
    <p:sldId id="429" r:id="rId18"/>
    <p:sldId id="389" r:id="rId19"/>
    <p:sldId id="399" r:id="rId20"/>
    <p:sldId id="428" r:id="rId21"/>
    <p:sldId id="401" r:id="rId22"/>
    <p:sldId id="402" r:id="rId23"/>
    <p:sldId id="404" r:id="rId24"/>
    <p:sldId id="406" r:id="rId25"/>
    <p:sldId id="409" r:id="rId26"/>
    <p:sldId id="410" r:id="rId27"/>
    <p:sldId id="391" r:id="rId28"/>
    <p:sldId id="392" r:id="rId29"/>
    <p:sldId id="411" r:id="rId30"/>
    <p:sldId id="393" r:id="rId31"/>
  </p:sldIdLst>
  <p:sldSz cx="9144000" cy="6858000" type="screen4x3"/>
  <p:notesSz cx="7099300" cy="102346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7D"/>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115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nl-BE"/>
          </a:p>
        </p:txBody>
      </p:sp>
      <p:sp>
        <p:nvSpPr>
          <p:cNvPr id="3" name="Tijdelijke aanduiding voo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AFD8249-2D23-457E-84FD-EDF5D699666B}" type="datetimeFigureOut">
              <a:rPr lang="nl-BE" smtClean="0"/>
              <a:t>3/07/2020</a:t>
            </a:fld>
            <a:endParaRPr lang="nl-BE"/>
          </a:p>
        </p:txBody>
      </p:sp>
      <p:sp>
        <p:nvSpPr>
          <p:cNvPr id="4" name="Tijdelijke aanduiding voor voetteks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nl-BE"/>
          </a:p>
        </p:txBody>
      </p:sp>
      <p:sp>
        <p:nvSpPr>
          <p:cNvPr id="5" name="Tijdelijke aanduiding voor dia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9B961F07-784C-4AA6-9595-B6C6091FB354}" type="slidenum">
              <a:rPr lang="nl-BE" smtClean="0"/>
              <a:t>‹nr.›</a:t>
            </a:fld>
            <a:endParaRPr lang="nl-BE"/>
          </a:p>
        </p:txBody>
      </p:sp>
    </p:spTree>
    <p:extLst>
      <p:ext uri="{BB962C8B-B14F-4D97-AF65-F5344CB8AC3E}">
        <p14:creationId xmlns:p14="http://schemas.microsoft.com/office/powerpoint/2010/main" val="2752536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nl-BE"/>
          </a:p>
        </p:txBody>
      </p:sp>
      <p:sp>
        <p:nvSpPr>
          <p:cNvPr id="3" name="Tijdelijke aanduiding voo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06F5CB9-617D-4908-960D-CA1CE3A6DB63}" type="datetimeFigureOut">
              <a:rPr lang="nl-BE" smtClean="0"/>
              <a:t>3/07/2020</a:t>
            </a:fld>
            <a:endParaRPr lang="nl-BE"/>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nl-BE"/>
          </a:p>
        </p:txBody>
      </p:sp>
      <p:sp>
        <p:nvSpPr>
          <p:cNvPr id="5" name="Tijdelijke aanduiding voor notiti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62CF7B7-8227-447F-9265-21B78A50387B}" type="slidenum">
              <a:rPr lang="nl-BE" smtClean="0"/>
              <a:t>‹nr.›</a:t>
            </a:fld>
            <a:endParaRPr lang="nl-BE"/>
          </a:p>
        </p:txBody>
      </p:sp>
    </p:spTree>
    <p:extLst>
      <p:ext uri="{BB962C8B-B14F-4D97-AF65-F5344CB8AC3E}">
        <p14:creationId xmlns:p14="http://schemas.microsoft.com/office/powerpoint/2010/main" val="146408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2940426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2077256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1822039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53200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25</a:t>
            </a:fld>
            <a:endParaRPr lang="nl-BE"/>
          </a:p>
        </p:txBody>
      </p:sp>
    </p:spTree>
    <p:extLst>
      <p:ext uri="{BB962C8B-B14F-4D97-AF65-F5344CB8AC3E}">
        <p14:creationId xmlns:p14="http://schemas.microsoft.com/office/powerpoint/2010/main" val="401759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26</a:t>
            </a:fld>
            <a:endParaRPr lang="nl-BE"/>
          </a:p>
        </p:txBody>
      </p:sp>
    </p:spTree>
    <p:extLst>
      <p:ext uri="{BB962C8B-B14F-4D97-AF65-F5344CB8AC3E}">
        <p14:creationId xmlns:p14="http://schemas.microsoft.com/office/powerpoint/2010/main" val="4258321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28</a:t>
            </a:fld>
            <a:endParaRPr lang="nl-BE"/>
          </a:p>
        </p:txBody>
      </p:sp>
    </p:spTree>
    <p:extLst>
      <p:ext uri="{BB962C8B-B14F-4D97-AF65-F5344CB8AC3E}">
        <p14:creationId xmlns:p14="http://schemas.microsoft.com/office/powerpoint/2010/main" val="205469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128458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102506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319289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2441964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65783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3036505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223560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166363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Tree>
    <p:extLst>
      <p:ext uri="{BB962C8B-B14F-4D97-AF65-F5344CB8AC3E}">
        <p14:creationId xmlns:p14="http://schemas.microsoft.com/office/powerpoint/2010/main" val="185881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D849E73-B05F-4502-B234-E319F82596A8}" type="datetimeFigureOut">
              <a:rPr lang="nl-BE" smtClean="0"/>
              <a:t>3/07/2020</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0F71597C-2697-4045-945F-0D196F462D6C}" type="slidenum">
              <a:rPr lang="nl-BE" smtClean="0"/>
              <a:t>‹nr.›</a:t>
            </a:fld>
            <a:endParaRPr lang="nl-BE"/>
          </a:p>
        </p:txBody>
      </p:sp>
    </p:spTree>
    <p:extLst>
      <p:ext uri="{BB962C8B-B14F-4D97-AF65-F5344CB8AC3E}">
        <p14:creationId xmlns:p14="http://schemas.microsoft.com/office/powerpoint/2010/main" val="241301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036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532E720A-E842-4FCA-8D53-09B1B1582C96}" type="datetimeFigureOut">
              <a:rPr lang="nl-BE" smtClean="0">
                <a:solidFill>
                  <a:prstClr val="black">
                    <a:tint val="75000"/>
                  </a:prstClr>
                </a:solidFill>
              </a:rPr>
              <a:pPr/>
              <a:t>3/07/2020</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65549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32E720A-E842-4FCA-8D53-09B1B1582C96}" type="datetimeFigureOut">
              <a:rPr lang="nl-BE" smtClean="0">
                <a:solidFill>
                  <a:prstClr val="black">
                    <a:tint val="75000"/>
                  </a:prstClr>
                </a:solidFill>
              </a:rPr>
              <a:pPr/>
              <a:t>3/07/2020</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48844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32E720A-E842-4FCA-8D53-09B1B1582C96}" type="datetimeFigureOut">
              <a:rPr lang="nl-BE" smtClean="0">
                <a:solidFill>
                  <a:prstClr val="black">
                    <a:tint val="75000"/>
                  </a:prstClr>
                </a:solidFill>
              </a:rPr>
              <a:pPr/>
              <a:t>3/07/2020</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199897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532E720A-E842-4FCA-8D53-09B1B1582C96}" type="datetimeFigureOut">
              <a:rPr lang="nl-BE" smtClean="0">
                <a:solidFill>
                  <a:prstClr val="black">
                    <a:tint val="75000"/>
                  </a:prstClr>
                </a:solidFill>
              </a:rPr>
              <a:pPr/>
              <a:t>3/07/2020</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973065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532E720A-E842-4FCA-8D53-09B1B1582C96}" type="datetimeFigureOut">
              <a:rPr lang="nl-BE" smtClean="0">
                <a:solidFill>
                  <a:prstClr val="black">
                    <a:tint val="75000"/>
                  </a:prstClr>
                </a:solidFill>
              </a:rPr>
              <a:pPr/>
              <a:t>3/07/2020</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53197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532E720A-E842-4FCA-8D53-09B1B1582C96}" type="datetimeFigureOut">
              <a:rPr lang="nl-BE" smtClean="0">
                <a:solidFill>
                  <a:prstClr val="black">
                    <a:tint val="75000"/>
                  </a:prstClr>
                </a:solidFill>
              </a:rPr>
              <a:pPr/>
              <a:t>3/07/2020</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728112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32E720A-E842-4FCA-8D53-09B1B1582C96}" type="datetimeFigureOut">
              <a:rPr lang="nl-BE" smtClean="0">
                <a:solidFill>
                  <a:prstClr val="black">
                    <a:tint val="75000"/>
                  </a:prstClr>
                </a:solidFill>
              </a:rPr>
              <a:pPr/>
              <a:t>3/07/2020</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497826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32E720A-E842-4FCA-8D53-09B1B1582C96}" type="datetimeFigureOut">
              <a:rPr lang="nl-BE" smtClean="0">
                <a:solidFill>
                  <a:prstClr val="black">
                    <a:tint val="75000"/>
                  </a:prstClr>
                </a:solidFill>
              </a:rPr>
              <a:pPr/>
              <a:t>3/07/2020</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64160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11819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32E720A-E842-4FCA-8D53-09B1B1582C96}" type="datetimeFigureOut">
              <a:rPr lang="nl-BE" smtClean="0">
                <a:solidFill>
                  <a:prstClr val="black">
                    <a:tint val="75000"/>
                  </a:prstClr>
                </a:solidFill>
              </a:rPr>
              <a:pPr/>
              <a:t>3/07/2020</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263351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32E720A-E842-4FCA-8D53-09B1B1582C96}" type="datetimeFigureOut">
              <a:rPr lang="nl-BE" smtClean="0">
                <a:solidFill>
                  <a:prstClr val="black">
                    <a:tint val="75000"/>
                  </a:prstClr>
                </a:solidFill>
              </a:rPr>
              <a:pPr/>
              <a:t>3/07/2020</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52805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32E720A-E842-4FCA-8D53-09B1B1582C96}" type="datetimeFigureOut">
              <a:rPr lang="nl-BE" smtClean="0">
                <a:solidFill>
                  <a:prstClr val="black">
                    <a:tint val="75000"/>
                  </a:prstClr>
                </a:solidFill>
              </a:rPr>
              <a:pPr/>
              <a:t>3/07/2020</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764424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grpSp>
        <p:nvGrpSpPr>
          <p:cNvPr id="4" name="Groep 3"/>
          <p:cNvGrpSpPr/>
          <p:nvPr userDrawn="1"/>
        </p:nvGrpSpPr>
        <p:grpSpPr>
          <a:xfrm>
            <a:off x="306782" y="285051"/>
            <a:ext cx="8553509" cy="6258828"/>
            <a:chOff x="306782" y="285051"/>
            <a:chExt cx="8553509" cy="6258828"/>
          </a:xfrm>
        </p:grpSpPr>
        <p:sp>
          <p:nvSpPr>
            <p:cNvPr id="8" name="Stroomdiagram: Handmatige invoer 3"/>
            <p:cNvSpPr/>
            <p:nvPr userDrawn="1"/>
          </p:nvSpPr>
          <p:spPr>
            <a:xfrm rot="5400000">
              <a:off x="1454123" y="-862290"/>
              <a:ext cx="6258828" cy="855350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10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10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101"/>
                  </a:moveTo>
                  <a:lnTo>
                    <a:pt x="10000" y="0"/>
                  </a:lnTo>
                  <a:lnTo>
                    <a:pt x="10000" y="10000"/>
                  </a:lnTo>
                  <a:lnTo>
                    <a:pt x="0" y="10000"/>
                  </a:lnTo>
                  <a:lnTo>
                    <a:pt x="0" y="2101"/>
                  </a:lnTo>
                  <a:close/>
                </a:path>
              </a:pathLst>
            </a:cu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descr="Combinatie AO+thema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00" y="5477354"/>
              <a:ext cx="4081272" cy="899160"/>
            </a:xfrm>
            <a:prstGeom prst="rect">
              <a:avLst/>
            </a:prstGeom>
          </p:spPr>
        </p:pic>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solidFill>
                  <a:schemeClr val="bg1"/>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Tree>
    <p:extLst>
      <p:ext uri="{BB962C8B-B14F-4D97-AF65-F5344CB8AC3E}">
        <p14:creationId xmlns:p14="http://schemas.microsoft.com/office/powerpoint/2010/main" val="1187403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3551820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3250321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2834331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2464941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391963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85200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1072090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1272853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1913606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2394825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2818430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729946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441965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744347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2890157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140182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400332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7928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4712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65661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BD849E73-B05F-4502-B234-E319F82596A8}" type="datetimeFigureOut">
              <a:rPr lang="nl-BE" smtClean="0"/>
              <a:t>3/07/2020</a:t>
            </a:fld>
            <a:endParaRPr lang="nl-BE"/>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BE"/>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0F71597C-2697-4045-945F-0D196F462D6C}" type="slidenum">
              <a:rPr lang="nl-BE" smtClean="0"/>
              <a:t>‹nr.›</a:t>
            </a:fld>
            <a:endParaRPr lang="nl-BE"/>
          </a:p>
        </p:txBody>
      </p:sp>
    </p:spTree>
    <p:extLst>
      <p:ext uri="{BB962C8B-B14F-4D97-AF65-F5344CB8AC3E}">
        <p14:creationId xmlns:p14="http://schemas.microsoft.com/office/powerpoint/2010/main" val="208726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D849E73-B05F-4502-B234-E319F82596A8}" type="datetimeFigureOut">
              <a:rPr lang="nl-BE" smtClean="0"/>
              <a:t>3/07/2020</a:t>
            </a:fld>
            <a:endParaRPr lang="nl-BE"/>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F71597C-2697-4045-945F-0D196F462D6C}" type="slidenum">
              <a:rPr lang="nl-BE" smtClean="0"/>
              <a:t>‹nr.›</a:t>
            </a:fld>
            <a:endParaRPr lang="nl-BE"/>
          </a:p>
        </p:txBody>
      </p:sp>
    </p:spTree>
    <p:extLst>
      <p:ext uri="{BB962C8B-B14F-4D97-AF65-F5344CB8AC3E}">
        <p14:creationId xmlns:p14="http://schemas.microsoft.com/office/powerpoint/2010/main" val="345807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D849E73-B05F-4502-B234-E319F82596A8}" type="datetimeFigureOut">
              <a:rPr lang="nl-BE" smtClean="0"/>
              <a:t>3/07/2020</a:t>
            </a:fld>
            <a:endParaRPr lang="nl-BE"/>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F71597C-2697-4045-945F-0D196F462D6C}" type="slidenum">
              <a:rPr lang="nl-BE" smtClean="0"/>
              <a:t>‹nr.›</a:t>
            </a:fld>
            <a:endParaRPr lang="nl-BE"/>
          </a:p>
        </p:txBody>
      </p:sp>
    </p:spTree>
    <p:extLst>
      <p:ext uri="{BB962C8B-B14F-4D97-AF65-F5344CB8AC3E}">
        <p14:creationId xmlns:p14="http://schemas.microsoft.com/office/powerpoint/2010/main" val="3062305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1.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1124744"/>
            <a:ext cx="8229600" cy="78296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67544" y="2132856"/>
            <a:ext cx="8229600" cy="3744416"/>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Rechthoek 6"/>
          <p:cNvSpPr/>
          <p:nvPr/>
        </p:nvSpPr>
        <p:spPr>
          <a:xfrm>
            <a:off x="0" y="0"/>
            <a:ext cx="25152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83" y="116632"/>
            <a:ext cx="2465933" cy="792088"/>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265" y="6118499"/>
            <a:ext cx="1328192" cy="597686"/>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6050023"/>
            <a:ext cx="957709" cy="666162"/>
          </a:xfrm>
          <a:prstGeom prst="rect">
            <a:avLst/>
          </a:prstGeom>
        </p:spPr>
      </p:pic>
    </p:spTree>
    <p:extLst>
      <p:ext uri="{BB962C8B-B14F-4D97-AF65-F5344CB8AC3E}">
        <p14:creationId xmlns:p14="http://schemas.microsoft.com/office/powerpoint/2010/main" val="1591339532"/>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ekstvak 6"/>
          <p:cNvSpPr txBox="1"/>
          <p:nvPr/>
        </p:nvSpPr>
        <p:spPr>
          <a:xfrm>
            <a:off x="7596336" y="6349970"/>
            <a:ext cx="1440160" cy="400110"/>
          </a:xfrm>
          <a:prstGeom prst="rect">
            <a:avLst/>
          </a:prstGeom>
          <a:noFill/>
        </p:spPr>
        <p:txBody>
          <a:bodyPr wrap="square" rtlCol="0">
            <a:spAutoFit/>
          </a:bodyPr>
          <a:lstStyle/>
          <a:p>
            <a:r>
              <a:rPr lang="nl-BE" sz="2000" dirty="0">
                <a:solidFill>
                  <a:schemeClr val="tx2"/>
                </a:solidFill>
                <a:latin typeface="Flanders Art Sans Bold" pitchFamily="50" charset="0"/>
              </a:rPr>
              <a:t>EFRO.be</a:t>
            </a:r>
          </a:p>
        </p:txBody>
      </p:sp>
      <p:sp>
        <p:nvSpPr>
          <p:cNvPr id="8" name="Rechthoek 7"/>
          <p:cNvSpPr/>
          <p:nvPr/>
        </p:nvSpPr>
        <p:spPr>
          <a:xfrm>
            <a:off x="0" y="0"/>
            <a:ext cx="25152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004581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2800" kern="1200" baseline="0">
          <a:solidFill>
            <a:schemeClr val="tx2"/>
          </a:solidFill>
          <a:latin typeface="FlandersArtSans-Bold" panose="00000800000000000000"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E720A-E842-4FCA-8D53-09B1B1582C96}" type="datetimeFigureOut">
              <a:rPr lang="nl-BE" smtClean="0">
                <a:solidFill>
                  <a:prstClr val="black">
                    <a:tint val="75000"/>
                  </a:prstClr>
                </a:solidFill>
              </a:rPr>
              <a:pPr/>
              <a:t>3/07/2020</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01928191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erik.degendt@vlaio.be" TargetMode="External"/><Relationship Id="rId2" Type="http://schemas.openxmlformats.org/officeDocument/2006/relationships/hyperlink" Target="http://www.efro.be/" TargetMode="External"/><Relationship Id="rId1" Type="http://schemas.openxmlformats.org/officeDocument/2006/relationships/slideLayout" Target="../slideLayouts/slideLayout2.xml"/><Relationship Id="rId4" Type="http://schemas.openxmlformats.org/officeDocument/2006/relationships/hyperlink" Target="mailto:roel.loos@vlaio.b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robert.daniels@limburg.be" TargetMode="External"/><Relationship Id="rId7" Type="http://schemas.openxmlformats.org/officeDocument/2006/relationships/hyperlink" Target="mailto:frederik.maertens@vlaio.be" TargetMode="External"/><Relationship Id="rId2" Type="http://schemas.openxmlformats.org/officeDocument/2006/relationships/hyperlink" Target="mailto:anneke.vandenaker@provincieantwerpen.be" TargetMode="External"/><Relationship Id="rId1" Type="http://schemas.openxmlformats.org/officeDocument/2006/relationships/slideLayout" Target="../slideLayouts/slideLayout7.xml"/><Relationship Id="rId6" Type="http://schemas.openxmlformats.org/officeDocument/2006/relationships/hyperlink" Target="mailto:mauro.callens@west-vlaanderen.be" TargetMode="External"/><Relationship Id="rId5" Type="http://schemas.openxmlformats.org/officeDocument/2006/relationships/hyperlink" Target="mailto:francis.oosterlinck@oost-vlaanderen.be" TargetMode="External"/><Relationship Id="rId4" Type="http://schemas.openxmlformats.org/officeDocument/2006/relationships/hyperlink" Target="mailto:toon.boeckx@vlaamsbrabant.b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25152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41816"/>
            <a:ext cx="1544216" cy="694897"/>
          </a:xfrm>
          <a:prstGeom prst="rect">
            <a:avLst/>
          </a:prstGeom>
        </p:spPr>
      </p:pic>
      <p:sp>
        <p:nvSpPr>
          <p:cNvPr id="2" name="Tekstvak 1"/>
          <p:cNvSpPr txBox="1"/>
          <p:nvPr/>
        </p:nvSpPr>
        <p:spPr>
          <a:xfrm>
            <a:off x="1689325" y="419557"/>
            <a:ext cx="7059139"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4000" b="0" i="0" u="none" strike="noStrike" kern="1200" cap="none" spc="0" normalizeH="0" baseline="0" noProof="0" dirty="0">
                <a:ln>
                  <a:noFill/>
                </a:ln>
                <a:solidFill>
                  <a:prstClr val="black"/>
                </a:solidFill>
                <a:effectLst/>
                <a:uLnTx/>
                <a:uFillTx/>
                <a:latin typeface="Calibri"/>
                <a:ea typeface="+mn-ea"/>
                <a:cs typeface="+mn-cs"/>
              </a:rPr>
              <a:t> </a:t>
            </a:r>
            <a:r>
              <a:rPr kumimoji="0" lang="nl-BE" sz="2800" b="0" i="0" u="none" strike="noStrike" kern="1200" cap="none" spc="0" normalizeH="0" baseline="0" noProof="0" dirty="0">
                <a:ln>
                  <a:noFill/>
                </a:ln>
                <a:solidFill>
                  <a:prstClr val="black"/>
                </a:solidFill>
                <a:effectLst/>
                <a:uLnTx/>
                <a:uFillTx/>
                <a:latin typeface="Calibri"/>
                <a:ea typeface="+mn-ea"/>
                <a:cs typeface="+mn-cs"/>
              </a:rPr>
              <a:t>Infosessie -  2020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2800" b="1" i="0" u="none" strike="noStrike" kern="1200" cap="none" spc="0" normalizeH="0" baseline="0" noProof="0" dirty="0">
                <a:ln>
                  <a:noFill/>
                </a:ln>
                <a:solidFill>
                  <a:srgbClr val="1F497D"/>
                </a:solidFill>
                <a:effectLst/>
                <a:uLnTx/>
                <a:uFillTx/>
                <a:latin typeface="FlandersArtSans-Bold" panose="00000800000000000000" pitchFamily="2" charset="0"/>
                <a:ea typeface="+mn-ea"/>
                <a:cs typeface="+mn-cs"/>
              </a:rPr>
              <a:t>EFRO oproep – </a:t>
            </a:r>
            <a:r>
              <a:rPr lang="nl-BE" sz="2800" b="1" dirty="0">
                <a:solidFill>
                  <a:srgbClr val="1F497D"/>
                </a:solidFill>
                <a:latin typeface="FlandersArtSans-Bold" panose="00000800000000000000" pitchFamily="2" charset="0"/>
              </a:rPr>
              <a:t>Laagdrempelige Digitale Experimenteerruimtes</a:t>
            </a:r>
            <a:r>
              <a:rPr kumimoji="0" lang="nl-BE" sz="2800" b="1" i="0" u="none" strike="noStrike" kern="1200" cap="none" spc="0" normalizeH="0" baseline="0" noProof="0" dirty="0">
                <a:ln>
                  <a:noFill/>
                </a:ln>
                <a:solidFill>
                  <a:srgbClr val="1F497D"/>
                </a:solidFill>
                <a:effectLst/>
                <a:uLnTx/>
                <a:uFillTx/>
                <a:latin typeface="FlandersArtSans-Bold" panose="00000800000000000000" pitchFamily="2" charset="0"/>
                <a:ea typeface="+mn-ea"/>
                <a:cs typeface="+mn-cs"/>
              </a:rPr>
              <a:t> </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4794" y="6021287"/>
            <a:ext cx="827259" cy="69489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5959426"/>
            <a:ext cx="1872208" cy="756757"/>
          </a:xfrm>
          <a:prstGeom prst="rect">
            <a:avLst/>
          </a:prstGeom>
        </p:spPr>
      </p:pic>
      <p:pic>
        <p:nvPicPr>
          <p:cNvPr id="9" name="Afbeelding 8" descr="Afbeelding met tekening&#10;&#10;Automatisch gegenereerde beschrijving">
            <a:extLst>
              <a:ext uri="{FF2B5EF4-FFF2-40B4-BE49-F238E27FC236}">
                <a16:creationId xmlns:a16="http://schemas.microsoft.com/office/drawing/2014/main" id="{FA830240-0C69-42EE-904A-4B6027A651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530" y="2282829"/>
            <a:ext cx="7206940" cy="3151234"/>
          </a:xfrm>
          <a:prstGeom prst="rect">
            <a:avLst/>
          </a:prstGeom>
        </p:spPr>
      </p:pic>
    </p:spTree>
    <p:extLst>
      <p:ext uri="{BB962C8B-B14F-4D97-AF65-F5344CB8AC3E}">
        <p14:creationId xmlns:p14="http://schemas.microsoft.com/office/powerpoint/2010/main" val="286777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1043608" y="548680"/>
            <a:ext cx="6858000" cy="936104"/>
          </a:xfrm>
        </p:spPr>
        <p:txBody>
          <a:bodyPr>
            <a:normAutofit fontScale="90000"/>
          </a:bodyPr>
          <a:lstStyle/>
          <a:p>
            <a:r>
              <a:rPr lang="nl-BE" dirty="0"/>
              <a:t>Projecttype 2: Begeleiding van kmo’s rond digitalisering</a:t>
            </a:r>
            <a:br>
              <a:rPr lang="nl-BE" dirty="0"/>
            </a:br>
            <a:endParaRPr lang="nl-BE" dirty="0"/>
          </a:p>
        </p:txBody>
      </p:sp>
      <p:sp>
        <p:nvSpPr>
          <p:cNvPr id="2" name="Rechthoek 1"/>
          <p:cNvSpPr/>
          <p:nvPr/>
        </p:nvSpPr>
        <p:spPr>
          <a:xfrm>
            <a:off x="755576" y="1340768"/>
            <a:ext cx="7950721" cy="5509200"/>
          </a:xfrm>
          <a:prstGeom prst="rect">
            <a:avLst/>
          </a:prstGeom>
        </p:spPr>
        <p:txBody>
          <a:bodyPr wrap="square">
            <a:spAutoFit/>
          </a:bodyPr>
          <a:lstStyle/>
          <a:p>
            <a:pPr marL="342900"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Beoogde acties: </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Voorzien van begeleiding aan kmo’s via interne expertise (personeel) of externe expertise (externe prestaties)</a:t>
            </a:r>
          </a:p>
          <a:p>
            <a:pPr marL="342900"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Beoogde uitvoerders: </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Leden van het consortium die kosten maken. </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Onder Projecttype 2 kunnen meerdere begunstigden van steun zijn. Een constructie van een promotor met meerdere copromotoren is dus mogelijk. </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De promotor van Projecttype 1 moet in ieder geval deel uitmaken van het projectpartnerschap.</a:t>
            </a:r>
          </a:p>
          <a:p>
            <a:pPr marL="342900"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Mogelijke kosten: </a:t>
            </a:r>
          </a:p>
          <a:p>
            <a:pPr marL="800100" lvl="1" indent="-342900">
              <a:buFont typeface="Arial" panose="020B0604020202020204" pitchFamily="34" charset="0"/>
              <a:buChar char="•"/>
            </a:pPr>
            <a:r>
              <a:rPr lang="nl-BE" sz="1600" b="1" u="sng"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Enkel</a:t>
            </a: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kosten verbonden aan de dienstverlening aan de kmo’s (extra aandacht bij bewijslast)</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Interne expertise: personeelskosten (+ forfait overhead); </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Externe expertise: expertise die wordt ingekocht via externe prestaties (wet op overheidsopdrachten!)</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Inkomsten: van de kmo wordt een bijdrage van 30% verwacht. Deze moet niet als inkomsten gedeclareerd worden (principe van verenigbare steun)</a:t>
            </a:r>
          </a:p>
          <a:p>
            <a:pPr marL="342900"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Steun wordt toegekend op basis van </a:t>
            </a:r>
            <a:r>
              <a:rPr lang="nl-BE" sz="1600" b="1"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art .28 GBER </a:t>
            </a: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(innovatiesteun van kmo’s)</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§4: steunintensiteit van 100% voor innovatieadviesdiensten en beperkt tot 200.000,00 euro per kmo over een periode van 3 jaar. </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Wel bijdrage van 30% door deelnemende kmo’s.</a:t>
            </a:r>
            <a:b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endParaRPr lang="nl-BE" sz="1600" dirty="0">
              <a:latin typeface="FlandersArtSans-Light" panose="00000400000000000000" pitchFamily="2" charset="0"/>
            </a:endParaRPr>
          </a:p>
        </p:txBody>
      </p:sp>
    </p:spTree>
    <p:extLst>
      <p:ext uri="{BB962C8B-B14F-4D97-AF65-F5344CB8AC3E}">
        <p14:creationId xmlns:p14="http://schemas.microsoft.com/office/powerpoint/2010/main" val="70097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1043608" y="548680"/>
            <a:ext cx="6858000" cy="936104"/>
          </a:xfrm>
        </p:spPr>
        <p:txBody>
          <a:bodyPr>
            <a:normAutofit fontScale="90000"/>
          </a:bodyPr>
          <a:lstStyle/>
          <a:p>
            <a:r>
              <a:rPr lang="nl-BE" dirty="0"/>
              <a:t>1 EFRO Oproep – 2 Projecttypes</a:t>
            </a:r>
            <a:br>
              <a:rPr lang="nl-BE" dirty="0"/>
            </a:br>
            <a:endParaRPr lang="nl-BE" dirty="0"/>
          </a:p>
        </p:txBody>
      </p:sp>
      <p:sp>
        <p:nvSpPr>
          <p:cNvPr id="2" name="Rechthoek 1"/>
          <p:cNvSpPr/>
          <p:nvPr/>
        </p:nvSpPr>
        <p:spPr>
          <a:xfrm>
            <a:off x="755576" y="1340768"/>
            <a:ext cx="7950721" cy="6555641"/>
          </a:xfrm>
          <a:prstGeom prst="rect">
            <a:avLst/>
          </a:prstGeom>
        </p:spPr>
        <p:txBody>
          <a:bodyPr wrap="square">
            <a:spAutoFit/>
          </a:bodyPr>
          <a:lstStyle/>
          <a:p>
            <a:pPr marL="342900" indent="-342900">
              <a:buFont typeface="Arial" panose="020B0604020202020204" pitchFamily="34" charset="0"/>
              <a:buChar char="•"/>
            </a:pPr>
            <a:r>
              <a:rPr lang="nl-BE" dirty="0">
                <a:solidFill>
                  <a:srgbClr val="002060"/>
                </a:solidFill>
                <a:latin typeface="FlandersArtSans-Light" panose="00000400000000000000" pitchFamily="2" charset="0"/>
              </a:rPr>
              <a:t>Beide projecttypes moeten aanwezig zijn. Ieder consortium moet dus twee projecten indienen. Promotiekosten kunnen trouwens enkel onder Projecttype 1. </a:t>
            </a:r>
          </a:p>
          <a:p>
            <a:endParaRPr lang="nl-BE" dirty="0">
              <a:solidFill>
                <a:srgbClr val="002060"/>
              </a:solidFill>
              <a:latin typeface="FlandersArtSans-Light" panose="00000400000000000000" pitchFamily="2" charset="0"/>
            </a:endParaRPr>
          </a:p>
          <a:p>
            <a:pPr marL="342900" indent="-342900">
              <a:buFont typeface="Arial" panose="020B0604020202020204" pitchFamily="34" charset="0"/>
              <a:buChar char="•"/>
            </a:pPr>
            <a:r>
              <a:rPr lang="nl-BE" dirty="0">
                <a:solidFill>
                  <a:srgbClr val="002060"/>
                </a:solidFill>
                <a:latin typeface="FlandersArtSans-Light" panose="00000400000000000000" pitchFamily="2" charset="0"/>
              </a:rPr>
              <a:t>Het zwaartepunt ligt op projecttype 2 (dienstverlening aan kmo’s). Projecttype 1 is eerder flankerend en wordt ingevuld naargelang de noden van het consortium. Het consortium moet sowieso wel aantonen dat het beschikt over afdoende faciliteiten om het project te kunnen uitvoeren (dienstverlening te kunnen aanbieden)</a:t>
            </a:r>
          </a:p>
          <a:p>
            <a:pPr marL="342900" indent="-342900">
              <a:buFont typeface="Arial" panose="020B0604020202020204" pitchFamily="34" charset="0"/>
              <a:buChar char="•"/>
            </a:pPr>
            <a:endParaRPr lang="nl-BE" dirty="0">
              <a:solidFill>
                <a:srgbClr val="002060"/>
              </a:solidFill>
              <a:latin typeface="FlandersArtSans-Light" panose="00000400000000000000" pitchFamily="2" charset="0"/>
            </a:endParaRPr>
          </a:p>
          <a:p>
            <a:pPr marL="342900" indent="-342900">
              <a:buFont typeface="Arial" panose="020B0604020202020204" pitchFamily="34" charset="0"/>
              <a:buChar char="•"/>
            </a:pPr>
            <a:r>
              <a:rPr lang="nl-BE" dirty="0">
                <a:solidFill>
                  <a:srgbClr val="002060"/>
                </a:solidFill>
                <a:latin typeface="FlandersArtSans-Light" panose="00000400000000000000" pitchFamily="2" charset="0"/>
              </a:rPr>
              <a:t>Beide projecttypes zijn aan mekaar gekoppeld en hebben dezelfde einddatum. Mogelijks begint Projecttype 1 (uitbouw digitale hubs) wel eerder.</a:t>
            </a:r>
          </a:p>
          <a:p>
            <a:endParaRPr lang="nl-BE" dirty="0">
              <a:solidFill>
                <a:srgbClr val="002060"/>
              </a:solidFill>
              <a:latin typeface="FlandersArtSans-Light" panose="00000400000000000000" pitchFamily="2" charset="0"/>
            </a:endParaRPr>
          </a:p>
          <a:p>
            <a:pPr marL="342900" indent="-342900">
              <a:buFont typeface="Arial" panose="020B0604020202020204" pitchFamily="34" charset="0"/>
              <a:buChar char="•"/>
            </a:pPr>
            <a:r>
              <a:rPr lang="nl-BE" dirty="0">
                <a:solidFill>
                  <a:srgbClr val="002060"/>
                </a:solidFill>
                <a:latin typeface="FlandersArtSans-Light" panose="00000400000000000000" pitchFamily="2" charset="0"/>
              </a:rPr>
              <a:t>Benoem de projectvoorstellen ook duidelijk: </a:t>
            </a:r>
          </a:p>
          <a:p>
            <a:pPr marL="800100" lvl="1" indent="-342900">
              <a:buFont typeface="Arial" panose="020B0604020202020204" pitchFamily="34" charset="0"/>
              <a:buChar char="•"/>
            </a:pPr>
            <a:r>
              <a:rPr lang="nl-BE" dirty="0">
                <a:solidFill>
                  <a:srgbClr val="002060"/>
                </a:solidFill>
                <a:latin typeface="FlandersArtSans-Light" panose="00000400000000000000" pitchFamily="2" charset="0"/>
              </a:rPr>
              <a:t>Projecttype 1: één indiener (lid van consortium of nieuwe rechtspersoon)</a:t>
            </a:r>
          </a:p>
          <a:p>
            <a:pPr marL="800100" lvl="1" indent="-342900">
              <a:buFont typeface="Arial" panose="020B0604020202020204" pitchFamily="34" charset="0"/>
              <a:buChar char="•"/>
            </a:pPr>
            <a:r>
              <a:rPr lang="nl-BE" dirty="0">
                <a:solidFill>
                  <a:srgbClr val="002060"/>
                </a:solidFill>
                <a:latin typeface="FlandersArtSans-Light" panose="00000400000000000000" pitchFamily="2" charset="0"/>
              </a:rPr>
              <a:t>Projecttype 2: leden van het consortium</a:t>
            </a:r>
          </a:p>
          <a:p>
            <a:pPr marL="342900" indent="-342900">
              <a:buFont typeface="Arial" panose="020B0604020202020204" pitchFamily="34" charset="0"/>
              <a:buChar char="•"/>
            </a:pPr>
            <a:endParaRPr lang="nl-BE" sz="1600" dirty="0">
              <a:highlight>
                <a:srgbClr val="00FF00"/>
              </a:highlight>
              <a:latin typeface="FlandersArtSans-Light" panose="00000400000000000000" pitchFamily="2" charset="0"/>
            </a:endParaRPr>
          </a:p>
          <a:p>
            <a:pPr marL="342900" indent="-342900">
              <a:buFont typeface="Arial" panose="020B0604020202020204" pitchFamily="34" charset="0"/>
              <a:buChar char="•"/>
            </a:pPr>
            <a:endParaRPr lang="nl-BE" sz="1600" dirty="0">
              <a:highlight>
                <a:srgbClr val="00FF00"/>
              </a:highlight>
              <a:latin typeface="FlandersArtSans-Light" panose="00000400000000000000" pitchFamily="2" charset="0"/>
            </a:endParaRPr>
          </a:p>
          <a:p>
            <a:pPr marL="342900" indent="-342900">
              <a:buFont typeface="Arial" panose="020B0604020202020204" pitchFamily="34" charset="0"/>
              <a:buChar char="•"/>
            </a:pPr>
            <a:endParaRPr lang="nl-BE" sz="1600" dirty="0">
              <a:highlight>
                <a:srgbClr val="00FF00"/>
              </a:highlight>
              <a:latin typeface="FlandersArtSans-Light" panose="00000400000000000000" pitchFamily="2" charset="0"/>
            </a:endParaRPr>
          </a:p>
          <a:p>
            <a:pPr marL="342900" indent="-342900">
              <a:buFont typeface="Arial" panose="020B0604020202020204" pitchFamily="34" charset="0"/>
              <a:buChar char="•"/>
            </a:pPr>
            <a:endParaRPr lang="nl-BE" sz="1600" dirty="0">
              <a:highlight>
                <a:srgbClr val="00FF00"/>
              </a:highlight>
              <a:latin typeface="FlandersArtSans-Light" panose="00000400000000000000" pitchFamily="2" charset="0"/>
            </a:endParaRPr>
          </a:p>
          <a:p>
            <a:pPr marL="342900" indent="-342900">
              <a:buFont typeface="Arial" panose="020B0604020202020204" pitchFamily="34" charset="0"/>
              <a:buChar char="•"/>
            </a:pPr>
            <a:endParaRPr lang="nl-BE" sz="1600" dirty="0">
              <a:highlight>
                <a:srgbClr val="00FF00"/>
              </a:highlight>
              <a:latin typeface="FlandersArtSans-Light" panose="00000400000000000000" pitchFamily="2" charset="0"/>
            </a:endParaRPr>
          </a:p>
          <a:p>
            <a:pPr marL="342900" indent="-342900">
              <a:buFont typeface="Arial" panose="020B0604020202020204" pitchFamily="34" charset="0"/>
              <a:buChar char="•"/>
            </a:pPr>
            <a:endParaRPr lang="nl-BE" sz="1600" dirty="0">
              <a:highlight>
                <a:srgbClr val="00FF00"/>
              </a:highlight>
              <a:latin typeface="FlandersArtSans-Light" panose="00000400000000000000" pitchFamily="2" charset="0"/>
            </a:endParaRPr>
          </a:p>
        </p:txBody>
      </p:sp>
    </p:spTree>
    <p:extLst>
      <p:ext uri="{BB962C8B-B14F-4D97-AF65-F5344CB8AC3E}">
        <p14:creationId xmlns:p14="http://schemas.microsoft.com/office/powerpoint/2010/main" val="183020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1043608" y="548680"/>
            <a:ext cx="6858000" cy="936104"/>
          </a:xfrm>
        </p:spPr>
        <p:txBody>
          <a:bodyPr>
            <a:normAutofit fontScale="90000"/>
          </a:bodyPr>
          <a:lstStyle/>
          <a:p>
            <a:r>
              <a:rPr lang="nl-BE" dirty="0"/>
              <a:t>Projecttermijn</a:t>
            </a:r>
            <a:br>
              <a:rPr lang="nl-BE" dirty="0"/>
            </a:br>
            <a:endParaRPr lang="nl-BE" dirty="0"/>
          </a:p>
        </p:txBody>
      </p:sp>
      <p:sp>
        <p:nvSpPr>
          <p:cNvPr id="2" name="Rechthoek 1"/>
          <p:cNvSpPr/>
          <p:nvPr/>
        </p:nvSpPr>
        <p:spPr>
          <a:xfrm>
            <a:off x="755576" y="1340768"/>
            <a:ext cx="7950721" cy="3877985"/>
          </a:xfrm>
          <a:prstGeom prst="rect">
            <a:avLst/>
          </a:prstGeom>
        </p:spPr>
        <p:txBody>
          <a:bodyPr wrap="square">
            <a:spAutoFit/>
          </a:bodyPr>
          <a:lstStyle/>
          <a:p>
            <a:pPr marL="342900" indent="-342900">
              <a:buFont typeface="Arial" panose="020B0604020202020204" pitchFamily="34" charset="0"/>
              <a:buChar char="•"/>
            </a:pPr>
            <a:endParaRPr lang="nl-BE" sz="1600" dirty="0">
              <a:solidFill>
                <a:srgbClr val="002060"/>
              </a:solidFill>
              <a:latin typeface="FlandersArtSans-Light" panose="00000400000000000000" pitchFamily="2" charset="0"/>
            </a:endParaRPr>
          </a:p>
          <a:p>
            <a:pPr marL="342900" indent="-342900">
              <a:buFont typeface="Arial" panose="020B0604020202020204" pitchFamily="34" charset="0"/>
              <a:buChar char="•"/>
            </a:pPr>
            <a:endParaRPr lang="nl-BE" sz="1600" dirty="0">
              <a:solidFill>
                <a:srgbClr val="002060"/>
              </a:solidFill>
              <a:latin typeface="FlandersArtSans-Light" panose="00000400000000000000" pitchFamily="2" charset="0"/>
            </a:endParaRPr>
          </a:p>
          <a:p>
            <a:pPr marL="342900" indent="-342900">
              <a:buFont typeface="Arial" panose="020B0604020202020204" pitchFamily="34" charset="0"/>
              <a:buChar char="•"/>
            </a:pPr>
            <a:r>
              <a:rPr lang="nl-BE" dirty="0">
                <a:solidFill>
                  <a:srgbClr val="002060"/>
                </a:solidFill>
                <a:latin typeface="FlandersArtSans-Light" panose="00000400000000000000" pitchFamily="2" charset="0"/>
              </a:rPr>
              <a:t>Werkingsprojecten hebben een </a:t>
            </a:r>
            <a:r>
              <a:rPr lang="nl-BE" b="1" dirty="0">
                <a:solidFill>
                  <a:srgbClr val="002060"/>
                </a:solidFill>
                <a:latin typeface="FlandersArtSans-Light" panose="00000400000000000000" pitchFamily="2" charset="0"/>
              </a:rPr>
              <a:t>maximale looptijd van 2 jaar</a:t>
            </a:r>
            <a:r>
              <a:rPr lang="nl-BE" dirty="0">
                <a:solidFill>
                  <a:srgbClr val="002060"/>
                </a:solidFill>
                <a:latin typeface="FlandersArtSans-Light" panose="00000400000000000000" pitchFamily="2" charset="0"/>
              </a:rPr>
              <a:t>. </a:t>
            </a:r>
          </a:p>
          <a:p>
            <a:pPr marL="342900" indent="-342900">
              <a:buFont typeface="Arial" panose="020B0604020202020204" pitchFamily="34" charset="0"/>
              <a:buChar char="•"/>
            </a:pPr>
            <a:endParaRPr lang="nl-BE" dirty="0">
              <a:solidFill>
                <a:srgbClr val="002060"/>
              </a:solidFill>
              <a:latin typeface="FlandersArtSans-Light" panose="00000400000000000000" pitchFamily="2" charset="0"/>
            </a:endParaRPr>
          </a:p>
          <a:p>
            <a:pPr marL="342900" indent="-342900">
              <a:buFont typeface="Arial" panose="020B0604020202020204" pitchFamily="34" charset="0"/>
              <a:buChar char="•"/>
            </a:pPr>
            <a:r>
              <a:rPr lang="nl-BE" dirty="0">
                <a:solidFill>
                  <a:srgbClr val="002060"/>
                </a:solidFill>
                <a:latin typeface="FlandersArtSans-Light" panose="00000400000000000000" pitchFamily="2" charset="0"/>
              </a:rPr>
              <a:t>Projecttype 1 en 2 hebben </a:t>
            </a:r>
            <a:r>
              <a:rPr lang="nl-BE" b="1" dirty="0">
                <a:solidFill>
                  <a:srgbClr val="002060"/>
                </a:solidFill>
                <a:latin typeface="FlandersArtSans-Light" panose="00000400000000000000" pitchFamily="2" charset="0"/>
              </a:rPr>
              <a:t>dezelfde einddatum</a:t>
            </a:r>
            <a:r>
              <a:rPr lang="nl-BE" dirty="0">
                <a:solidFill>
                  <a:srgbClr val="002060"/>
                </a:solidFill>
                <a:latin typeface="FlandersArtSans-Light" panose="00000400000000000000" pitchFamily="2" charset="0"/>
              </a:rPr>
              <a:t>.</a:t>
            </a:r>
          </a:p>
          <a:p>
            <a:pPr marL="342900" indent="-342900">
              <a:buFont typeface="Arial" panose="020B0604020202020204" pitchFamily="34" charset="0"/>
              <a:buChar char="•"/>
            </a:pPr>
            <a:endParaRPr lang="nl-BE" dirty="0">
              <a:solidFill>
                <a:srgbClr val="002060"/>
              </a:solidFill>
              <a:latin typeface="FlandersArtSans-Light" panose="00000400000000000000" pitchFamily="2" charset="0"/>
            </a:endParaRPr>
          </a:p>
          <a:p>
            <a:pPr marL="342900" indent="-342900">
              <a:buFont typeface="Arial" panose="020B0604020202020204" pitchFamily="34" charset="0"/>
              <a:buChar char="•"/>
            </a:pPr>
            <a:r>
              <a:rPr lang="nl-BE" dirty="0">
                <a:solidFill>
                  <a:srgbClr val="002060"/>
                </a:solidFill>
                <a:latin typeface="FlandersArtSans-Light" panose="00000400000000000000" pitchFamily="2" charset="0"/>
              </a:rPr>
              <a:t>Projecten kunnen maximaal lopen tot </a:t>
            </a:r>
            <a:r>
              <a:rPr lang="nl-BE" b="1" dirty="0">
                <a:solidFill>
                  <a:srgbClr val="002060"/>
                </a:solidFill>
                <a:latin typeface="FlandersArtSans-Light" panose="00000400000000000000" pitchFamily="2" charset="0"/>
              </a:rPr>
              <a:t>31 december 2022</a:t>
            </a:r>
          </a:p>
          <a:p>
            <a:pPr marL="342900" indent="-342900">
              <a:buFont typeface="Arial" panose="020B0604020202020204" pitchFamily="34" charset="0"/>
              <a:buChar char="•"/>
            </a:pPr>
            <a:endParaRPr lang="nl-BE" dirty="0">
              <a:solidFill>
                <a:srgbClr val="002060"/>
              </a:solidFill>
              <a:latin typeface="FlandersArtSans-Light" panose="00000400000000000000" pitchFamily="2" charset="0"/>
            </a:endParaRPr>
          </a:p>
          <a:p>
            <a:pPr marL="342900" indent="-342900">
              <a:buFont typeface="Arial" panose="020B0604020202020204" pitchFamily="34" charset="0"/>
              <a:buChar char="•"/>
            </a:pPr>
            <a:r>
              <a:rPr lang="nl-BE" dirty="0">
                <a:solidFill>
                  <a:srgbClr val="002060"/>
                </a:solidFill>
                <a:latin typeface="FlandersArtSans-Light" panose="00000400000000000000" pitchFamily="2" charset="0"/>
              </a:rPr>
              <a:t>Projecten kunnen pas starten vanaf indiening in de EFRO-applicatie</a:t>
            </a:r>
            <a:endParaRPr lang="nl-BE" dirty="0">
              <a:latin typeface="FlandersArtSans-Light" panose="00000400000000000000" pitchFamily="2" charset="0"/>
            </a:endParaRPr>
          </a:p>
          <a:p>
            <a:pPr marL="342900" indent="-342900">
              <a:buFont typeface="Arial" panose="020B0604020202020204" pitchFamily="34" charset="0"/>
              <a:buChar char="•"/>
            </a:pPr>
            <a:endParaRPr lang="nl-BE" dirty="0">
              <a:latin typeface="FlandersArtSans-Light" panose="00000400000000000000" pitchFamily="2" charset="0"/>
            </a:endParaRPr>
          </a:p>
          <a:p>
            <a:pPr marL="342900" indent="-342900">
              <a:buFont typeface="Arial" panose="020B0604020202020204" pitchFamily="34" charset="0"/>
              <a:buChar char="•"/>
            </a:pPr>
            <a:endParaRPr lang="nl-BE" dirty="0">
              <a:latin typeface="FlandersArtSans-Light" panose="00000400000000000000" pitchFamily="2" charset="0"/>
            </a:endParaRPr>
          </a:p>
          <a:p>
            <a:pPr marL="342900" indent="-342900">
              <a:buFont typeface="Arial" panose="020B0604020202020204" pitchFamily="34" charset="0"/>
              <a:buChar char="•"/>
            </a:pPr>
            <a:endParaRPr lang="nl-BE" dirty="0">
              <a:latin typeface="FlandersArtSans-Light" panose="00000400000000000000" pitchFamily="2" charset="0"/>
            </a:endParaRPr>
          </a:p>
          <a:p>
            <a:pPr marL="342900" indent="-342900">
              <a:buFont typeface="Arial" panose="020B0604020202020204" pitchFamily="34" charset="0"/>
              <a:buChar char="•"/>
            </a:pPr>
            <a:endParaRPr lang="nl-BE" dirty="0">
              <a:highlight>
                <a:srgbClr val="00FF00"/>
              </a:highlight>
              <a:latin typeface="FlandersArtSans-Light" panose="00000400000000000000" pitchFamily="2" charset="0"/>
            </a:endParaRPr>
          </a:p>
          <a:p>
            <a:pPr marL="342900" indent="-342900">
              <a:buFont typeface="Arial" panose="020B0604020202020204" pitchFamily="34" charset="0"/>
              <a:buChar char="•"/>
            </a:pPr>
            <a:endParaRPr lang="nl-BE" sz="1600" dirty="0">
              <a:highlight>
                <a:srgbClr val="00FF00"/>
              </a:highlight>
              <a:latin typeface="FlandersArtSans-Light" panose="00000400000000000000" pitchFamily="2" charset="0"/>
            </a:endParaRPr>
          </a:p>
        </p:txBody>
      </p:sp>
    </p:spTree>
    <p:extLst>
      <p:ext uri="{BB962C8B-B14F-4D97-AF65-F5344CB8AC3E}">
        <p14:creationId xmlns:p14="http://schemas.microsoft.com/office/powerpoint/2010/main" val="1627859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1043608" y="548680"/>
            <a:ext cx="6858000" cy="936104"/>
          </a:xfrm>
        </p:spPr>
        <p:txBody>
          <a:bodyPr>
            <a:normAutofit fontScale="90000"/>
          </a:bodyPr>
          <a:lstStyle/>
          <a:p>
            <a:r>
              <a:rPr lang="nl-BE" dirty="0"/>
              <a:t>Projectfinanciering</a:t>
            </a:r>
            <a:br>
              <a:rPr lang="nl-BE" dirty="0"/>
            </a:br>
            <a:endParaRPr lang="nl-BE" dirty="0"/>
          </a:p>
        </p:txBody>
      </p:sp>
      <p:sp>
        <p:nvSpPr>
          <p:cNvPr id="2" name="Rechthoek 1"/>
          <p:cNvSpPr/>
          <p:nvPr/>
        </p:nvSpPr>
        <p:spPr>
          <a:xfrm>
            <a:off x="755576" y="1340768"/>
            <a:ext cx="7950721" cy="5078313"/>
          </a:xfrm>
          <a:prstGeom prst="rect">
            <a:avLst/>
          </a:prstGeom>
        </p:spPr>
        <p:txBody>
          <a:bodyPr wrap="square">
            <a:spAutoFit/>
          </a:bodyPr>
          <a:lstStyle/>
          <a:p>
            <a:pPr marL="342900" indent="-342900">
              <a:buFont typeface="Arial" panose="020B0604020202020204" pitchFamily="34" charset="0"/>
              <a:buChar char="•"/>
            </a:pPr>
            <a:r>
              <a:rPr lang="nl-BE" dirty="0">
                <a:solidFill>
                  <a:srgbClr val="002060"/>
                </a:solidFill>
                <a:latin typeface="FlandersArtSans-Light" panose="00000400000000000000" pitchFamily="2" charset="0"/>
              </a:rPr>
              <a:t>Oproepenveloppe: </a:t>
            </a:r>
            <a:r>
              <a:rPr lang="nl-BE" b="1" dirty="0">
                <a:solidFill>
                  <a:srgbClr val="002060"/>
                </a:solidFill>
                <a:latin typeface="FlandersArtSans-Light" panose="00000400000000000000" pitchFamily="2" charset="0"/>
              </a:rPr>
              <a:t>3 miljoen euro EFRO</a:t>
            </a:r>
            <a:endParaRPr lang="nl-BE" dirty="0">
              <a:solidFill>
                <a:srgbClr val="002060"/>
              </a:solidFill>
              <a:latin typeface="FlandersArtSans-Light" panose="00000400000000000000" pitchFamily="2" charset="0"/>
            </a:endParaRPr>
          </a:p>
          <a:p>
            <a:pPr marL="342900" indent="-342900">
              <a:buFont typeface="Arial" panose="020B0604020202020204" pitchFamily="34" charset="0"/>
              <a:buChar char="•"/>
            </a:pPr>
            <a:r>
              <a:rPr lang="nl-BE" dirty="0">
                <a:solidFill>
                  <a:srgbClr val="002060"/>
                </a:solidFill>
                <a:latin typeface="FlandersArtSans-Light" panose="00000400000000000000" pitchFamily="2" charset="0"/>
              </a:rPr>
              <a:t>Ieder consortium kan </a:t>
            </a:r>
            <a:r>
              <a:rPr lang="nl-BE" b="1" dirty="0">
                <a:solidFill>
                  <a:srgbClr val="002060"/>
                </a:solidFill>
                <a:latin typeface="FlandersArtSans-Light" panose="00000400000000000000" pitchFamily="2" charset="0"/>
              </a:rPr>
              <a:t>maximaal 600.000,00 euro EFRO-steun </a:t>
            </a:r>
            <a:r>
              <a:rPr lang="nl-BE" dirty="0">
                <a:solidFill>
                  <a:srgbClr val="002060"/>
                </a:solidFill>
                <a:latin typeface="FlandersArtSans-Light" panose="00000400000000000000" pitchFamily="2" charset="0"/>
              </a:rPr>
              <a:t>genereren, verspreid over beide projecttypes. Uitgaande van een EFRO-steunpercentage van 40% (= 600.000,00 euro), komt dit neer op een totale kost van 1.500.000,00 euro voor beide projecttypes samen. </a:t>
            </a:r>
          </a:p>
          <a:p>
            <a:pPr marL="342900" indent="-342900">
              <a:buFont typeface="Arial" panose="020B0604020202020204" pitchFamily="34" charset="0"/>
              <a:buChar char="•"/>
            </a:pPr>
            <a:endParaRPr lang="nl-BE" dirty="0">
              <a:solidFill>
                <a:srgbClr val="002060"/>
              </a:solidFill>
              <a:latin typeface="FlandersArtSans-Light" panose="00000400000000000000" pitchFamily="2" charset="0"/>
            </a:endParaRPr>
          </a:p>
          <a:p>
            <a:pPr marL="342900" indent="-342900">
              <a:buFont typeface="Arial" panose="020B0604020202020204" pitchFamily="34" charset="0"/>
              <a:buChar char="•"/>
            </a:pPr>
            <a:r>
              <a:rPr lang="nl-BE" b="1" dirty="0">
                <a:solidFill>
                  <a:srgbClr val="002060"/>
                </a:solidFill>
                <a:latin typeface="FlandersArtSans-Light" panose="00000400000000000000" pitchFamily="2" charset="0"/>
              </a:rPr>
              <a:t>Projecttype 1: maximaal 50% publieke steun </a:t>
            </a:r>
            <a:r>
              <a:rPr lang="nl-BE" dirty="0">
                <a:solidFill>
                  <a:srgbClr val="002060"/>
                </a:solidFill>
                <a:latin typeface="FlandersArtSans-Light" panose="00000400000000000000" pitchFamily="2" charset="0"/>
              </a:rPr>
              <a:t>(naast 40% EFRO-steun is dus nog 10% publieke steun mogelijk) (art. 27 GBER)</a:t>
            </a:r>
          </a:p>
          <a:p>
            <a:pPr marL="800100" lvl="1" indent="-342900">
              <a:buFont typeface="Arial" panose="020B0604020202020204" pitchFamily="34" charset="0"/>
              <a:buChar char="•"/>
            </a:pPr>
            <a:r>
              <a:rPr lang="nl-BE" dirty="0">
                <a:solidFill>
                  <a:srgbClr val="002060"/>
                </a:solidFill>
                <a:latin typeface="FlandersArtSans-Light" panose="00000400000000000000" pitchFamily="2" charset="0"/>
              </a:rPr>
              <a:t>Minimaal 50% private steun: private middelen of daarmee gelijkgesteld (inkomsten uit contractonderzoek, lening aan commerciële voorwaarden,…)</a:t>
            </a:r>
          </a:p>
          <a:p>
            <a:pPr marL="800100" lvl="1" indent="-342900">
              <a:buFont typeface="Arial" panose="020B0604020202020204" pitchFamily="34" charset="0"/>
              <a:buChar char="•"/>
            </a:pPr>
            <a:r>
              <a:rPr lang="nl-BE" dirty="0">
                <a:solidFill>
                  <a:srgbClr val="002060"/>
                </a:solidFill>
                <a:latin typeface="FlandersArtSans-Light" panose="00000400000000000000" pitchFamily="2" charset="0"/>
              </a:rPr>
              <a:t>Kennisinstellingen: privaat karakter van financiering moet expliciet aangetoond worden; </a:t>
            </a:r>
          </a:p>
          <a:p>
            <a:pPr marL="800100" lvl="1" indent="-342900">
              <a:buFont typeface="Arial" panose="020B0604020202020204" pitchFamily="34" charset="0"/>
              <a:buChar char="•"/>
            </a:pPr>
            <a:endParaRPr lang="nl-BE" dirty="0">
              <a:solidFill>
                <a:srgbClr val="002060"/>
              </a:solidFill>
              <a:latin typeface="FlandersArtSans-Light" panose="00000400000000000000" pitchFamily="2" charset="0"/>
            </a:endParaRPr>
          </a:p>
          <a:p>
            <a:pPr marL="342900" indent="-342900">
              <a:buFont typeface="Arial" panose="020B0604020202020204" pitchFamily="34" charset="0"/>
              <a:buChar char="•"/>
            </a:pPr>
            <a:r>
              <a:rPr lang="nl-BE" b="1" dirty="0">
                <a:solidFill>
                  <a:srgbClr val="002060"/>
                </a:solidFill>
                <a:latin typeface="FlandersArtSans-Light" panose="00000400000000000000" pitchFamily="2" charset="0"/>
              </a:rPr>
              <a:t>Projecttype 2:</a:t>
            </a:r>
            <a:r>
              <a:rPr lang="nl-BE" dirty="0">
                <a:solidFill>
                  <a:srgbClr val="002060"/>
                </a:solidFill>
                <a:latin typeface="FlandersArtSans-Light" panose="00000400000000000000" pitchFamily="2" charset="0"/>
              </a:rPr>
              <a:t> volledige financiering met publieke middelen mogelijk (art. 28 §4 GBER);</a:t>
            </a:r>
          </a:p>
          <a:p>
            <a:pPr marL="800100" lvl="1" indent="-342900">
              <a:buFont typeface="Arial" panose="020B0604020202020204" pitchFamily="34" charset="0"/>
              <a:buChar char="•"/>
            </a:pPr>
            <a:r>
              <a:rPr lang="nl-BE" dirty="0">
                <a:solidFill>
                  <a:srgbClr val="002060"/>
                </a:solidFill>
                <a:latin typeface="FlandersArtSans-Light" panose="00000400000000000000" pitchFamily="2" charset="0"/>
              </a:rPr>
              <a:t>Minimaal 30% van de financiering moet afkomstig zijn van het projectpartnerschap / consortium (garantstelling bijdragen kmo’s)</a:t>
            </a:r>
            <a:endParaRPr lang="nl-BE" dirty="0">
              <a:latin typeface="FlandersArtSans-Light" panose="00000400000000000000" pitchFamily="2" charset="0"/>
            </a:endParaRPr>
          </a:p>
        </p:txBody>
      </p:sp>
    </p:spTree>
    <p:extLst>
      <p:ext uri="{BB962C8B-B14F-4D97-AF65-F5344CB8AC3E}">
        <p14:creationId xmlns:p14="http://schemas.microsoft.com/office/powerpoint/2010/main" val="62305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25152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5" name="Tekstvak 4"/>
          <p:cNvSpPr txBox="1"/>
          <p:nvPr/>
        </p:nvSpPr>
        <p:spPr>
          <a:xfrm>
            <a:off x="770231" y="1071900"/>
            <a:ext cx="7704856" cy="5047536"/>
          </a:xfrm>
          <a:prstGeom prst="rect">
            <a:avLst/>
          </a:prstGeom>
          <a:noFill/>
        </p:spPr>
        <p:txBody>
          <a:bodyPr wrap="square" rtlCol="0">
            <a:spAutoFit/>
          </a:bodyPr>
          <a:lstStyle/>
          <a:p>
            <a:pPr marL="358775" indent="-358775">
              <a:buFont typeface="Arial" panose="020B0604020202020204" pitchFamily="34" charset="0"/>
              <a:buChar char="•"/>
            </a:pPr>
            <a:r>
              <a:rPr lang="en-GB" sz="1600" dirty="0">
                <a:solidFill>
                  <a:srgbClr val="1F497D"/>
                </a:solidFill>
                <a:latin typeface="FlandersArtSans-Light" panose="00000400000000000000" pitchFamily="2" charset="0"/>
                <a:cs typeface="Arial" panose="020B0604020202020204" pitchFamily="34" charset="0"/>
              </a:rPr>
              <a:t>Procedure met </a:t>
            </a:r>
            <a:r>
              <a:rPr lang="en-GB" sz="1600" dirty="0" err="1">
                <a:solidFill>
                  <a:srgbClr val="1F497D"/>
                </a:solidFill>
                <a:latin typeface="FlandersArtSans-Light" panose="00000400000000000000" pitchFamily="2" charset="0"/>
                <a:cs typeface="Arial" panose="020B0604020202020204" pitchFamily="34" charset="0"/>
              </a:rPr>
              <a:t>verplichte</a:t>
            </a:r>
            <a:r>
              <a:rPr lang="en-GB" sz="1600" dirty="0">
                <a:solidFill>
                  <a:srgbClr val="1F497D"/>
                </a:solidFill>
                <a:latin typeface="FlandersArtSans-Light" panose="00000400000000000000" pitchFamily="2" charset="0"/>
                <a:cs typeface="Arial" panose="020B0604020202020204" pitchFamily="34" charset="0"/>
              </a:rPr>
              <a:t> </a:t>
            </a:r>
            <a:r>
              <a:rPr lang="en-GB" sz="1600" b="1" dirty="0" err="1">
                <a:solidFill>
                  <a:srgbClr val="1F497D"/>
                </a:solidFill>
                <a:latin typeface="FlandersArtSans-Light" panose="00000400000000000000" pitchFamily="2" charset="0"/>
                <a:cs typeface="Arial" panose="020B0604020202020204" pitchFamily="34" charset="0"/>
              </a:rPr>
              <a:t>vooraanmelding</a:t>
            </a:r>
            <a:r>
              <a:rPr lang="en-GB" sz="1600" b="1" dirty="0">
                <a:solidFill>
                  <a:srgbClr val="1F497D"/>
                </a:solidFill>
                <a:latin typeface="FlandersArtSans-Light" panose="00000400000000000000" pitchFamily="2" charset="0"/>
                <a:cs typeface="Arial" panose="020B0604020202020204" pitchFamily="34" charset="0"/>
              </a:rPr>
              <a:t>: </a:t>
            </a:r>
          </a:p>
          <a:p>
            <a:pPr marL="815975" lvl="1" indent="-358775">
              <a:buFont typeface="Arial" panose="020B0604020202020204" pitchFamily="34" charset="0"/>
              <a:buChar char="•"/>
            </a:pPr>
            <a:r>
              <a:rPr lang="en-GB" sz="1600" dirty="0">
                <a:solidFill>
                  <a:srgbClr val="1F497D"/>
                </a:solidFill>
                <a:latin typeface="FlandersArtSans-Light" panose="00000400000000000000" pitchFamily="2" charset="0"/>
                <a:cs typeface="Arial" panose="020B0604020202020204" pitchFamily="34" charset="0"/>
              </a:rPr>
              <a:t>two pager </a:t>
            </a:r>
            <a:r>
              <a:rPr lang="en-GB" sz="1600" dirty="0" err="1">
                <a:solidFill>
                  <a:srgbClr val="1F497D"/>
                </a:solidFill>
                <a:latin typeface="FlandersArtSans-Light" panose="00000400000000000000" pitchFamily="2" charset="0"/>
                <a:cs typeface="Arial" panose="020B0604020202020204" pitchFamily="34" charset="0"/>
              </a:rPr>
              <a:t>waarin</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voorstel</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toegelicht</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wordt</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sjabloon</a:t>
            </a:r>
            <a:r>
              <a:rPr lang="en-GB" sz="1600" dirty="0">
                <a:solidFill>
                  <a:srgbClr val="1F497D"/>
                </a:solidFill>
                <a:latin typeface="FlandersArtSans-Light" panose="00000400000000000000" pitchFamily="2" charset="0"/>
                <a:cs typeface="Arial" panose="020B0604020202020204" pitchFamily="34" charset="0"/>
              </a:rPr>
              <a:t> op </a:t>
            </a:r>
            <a:r>
              <a:rPr lang="en-GB" sz="1600" dirty="0">
                <a:solidFill>
                  <a:srgbClr val="1F497D"/>
                </a:solidFill>
                <a:latin typeface="FlandersArtSans-Light" panose="00000400000000000000" pitchFamily="2" charset="0"/>
                <a:cs typeface="Arial" panose="020B0604020202020204" pitchFamily="34" charset="0"/>
                <a:hlinkClick r:id="rId2"/>
              </a:rPr>
              <a:t>www.efro.be</a:t>
            </a:r>
            <a:r>
              <a:rPr lang="en-GB" sz="1600" dirty="0">
                <a:solidFill>
                  <a:srgbClr val="1F497D"/>
                </a:solidFill>
                <a:latin typeface="FlandersArtSans-Light" panose="00000400000000000000" pitchFamily="2" charset="0"/>
                <a:cs typeface="Arial" panose="020B0604020202020204" pitchFamily="34" charset="0"/>
              </a:rPr>
              <a:t>) – </a:t>
            </a:r>
            <a:r>
              <a:rPr lang="en-GB" sz="1600" dirty="0" err="1">
                <a:solidFill>
                  <a:srgbClr val="1F497D"/>
                </a:solidFill>
                <a:latin typeface="FlandersArtSans-Light" panose="00000400000000000000" pitchFamily="2" charset="0"/>
                <a:cs typeface="Arial" panose="020B0604020202020204" pitchFamily="34" charset="0"/>
              </a:rPr>
              <a:t>beperk</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vooraanmelding</a:t>
            </a:r>
            <a:r>
              <a:rPr lang="en-GB" sz="1600" dirty="0">
                <a:solidFill>
                  <a:srgbClr val="1F497D"/>
                </a:solidFill>
                <a:latin typeface="FlandersArtSans-Light" panose="00000400000000000000" pitchFamily="2" charset="0"/>
                <a:cs typeface="Arial" panose="020B0604020202020204" pitchFamily="34" charset="0"/>
              </a:rPr>
              <a:t> tot 2 </a:t>
            </a:r>
            <a:r>
              <a:rPr lang="en-GB" sz="1600" dirty="0" err="1">
                <a:solidFill>
                  <a:srgbClr val="1F497D"/>
                </a:solidFill>
                <a:latin typeface="FlandersArtSans-Light" panose="00000400000000000000" pitchFamily="2" charset="0"/>
                <a:cs typeface="Arial" panose="020B0604020202020204" pitchFamily="34" charset="0"/>
              </a:rPr>
              <a:t>pagina’s</a:t>
            </a:r>
            <a:r>
              <a:rPr lang="en-GB" sz="1600" dirty="0">
                <a:solidFill>
                  <a:srgbClr val="1F497D"/>
                </a:solidFill>
                <a:latin typeface="FlandersArtSans-Light" panose="00000400000000000000" pitchFamily="2" charset="0"/>
                <a:cs typeface="Arial" panose="020B0604020202020204" pitchFamily="34" charset="0"/>
              </a:rPr>
              <a:t>!</a:t>
            </a:r>
          </a:p>
          <a:p>
            <a:pPr marL="815975" lvl="1" indent="-358775">
              <a:buFont typeface="Arial" panose="020B0604020202020204" pitchFamily="34" charset="0"/>
              <a:buChar char="•"/>
            </a:pPr>
            <a:r>
              <a:rPr lang="en-GB" sz="1600" dirty="0" err="1">
                <a:solidFill>
                  <a:srgbClr val="1F497D"/>
                </a:solidFill>
                <a:latin typeface="FlandersArtSans-Light" panose="00000400000000000000" pitchFamily="2" charset="0"/>
                <a:cs typeface="Arial" panose="020B0604020202020204" pitchFamily="34" charset="0"/>
              </a:rPr>
              <a:t>Basisinformatie</a:t>
            </a:r>
            <a:r>
              <a:rPr lang="en-GB" sz="1600" dirty="0">
                <a:solidFill>
                  <a:srgbClr val="1F497D"/>
                </a:solidFill>
                <a:latin typeface="FlandersArtSans-Light" panose="00000400000000000000" pitchFamily="2" charset="0"/>
                <a:cs typeface="Arial" panose="020B0604020202020204" pitchFamily="34" charset="0"/>
              </a:rPr>
              <a:t> over </a:t>
            </a:r>
            <a:r>
              <a:rPr lang="en-GB" sz="1600" dirty="0" err="1">
                <a:solidFill>
                  <a:srgbClr val="1F497D"/>
                </a:solidFill>
                <a:latin typeface="FlandersArtSans-Light" panose="00000400000000000000" pitchFamily="2" charset="0"/>
                <a:cs typeface="Arial" panose="020B0604020202020204" pitchFamily="34" charset="0"/>
              </a:rPr>
              <a:t>partnerschap</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voorziene</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activiteiten</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projectbegroting</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en</a:t>
            </a:r>
            <a:r>
              <a:rPr lang="en-GB" sz="1600" dirty="0">
                <a:solidFill>
                  <a:srgbClr val="1F497D"/>
                </a:solidFill>
                <a:latin typeface="FlandersArtSans-Light" panose="00000400000000000000" pitchFamily="2" charset="0"/>
                <a:cs typeface="Arial" panose="020B0604020202020204" pitchFamily="34" charset="0"/>
              </a:rPr>
              <a:t> –financiering; </a:t>
            </a:r>
          </a:p>
          <a:p>
            <a:pPr marL="815975" lvl="1" indent="-358775">
              <a:buFont typeface="Arial" panose="020B0604020202020204" pitchFamily="34" charset="0"/>
              <a:buChar char="•"/>
            </a:pPr>
            <a:r>
              <a:rPr lang="en-GB" sz="1600" dirty="0">
                <a:solidFill>
                  <a:srgbClr val="1F497D"/>
                </a:solidFill>
                <a:latin typeface="FlandersArtSans-Light" panose="00000400000000000000" pitchFamily="2" charset="0"/>
                <a:cs typeface="Arial" panose="020B0604020202020204" pitchFamily="34" charset="0"/>
              </a:rPr>
              <a:t>Ten </a:t>
            </a:r>
            <a:r>
              <a:rPr lang="en-GB" sz="1600" dirty="0" err="1">
                <a:solidFill>
                  <a:srgbClr val="1F497D"/>
                </a:solidFill>
                <a:latin typeface="FlandersArtSans-Light" panose="00000400000000000000" pitchFamily="2" charset="0"/>
                <a:cs typeface="Arial" panose="020B0604020202020204" pitchFamily="34" charset="0"/>
              </a:rPr>
              <a:t>laatste</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indienen</a:t>
            </a:r>
            <a:r>
              <a:rPr lang="en-GB" sz="1600" dirty="0">
                <a:solidFill>
                  <a:srgbClr val="1F497D"/>
                </a:solidFill>
                <a:latin typeface="FlandersArtSans-Light" panose="00000400000000000000" pitchFamily="2" charset="0"/>
                <a:cs typeface="Arial" panose="020B0604020202020204" pitchFamily="34" charset="0"/>
              </a:rPr>
              <a:t> op </a:t>
            </a:r>
            <a:r>
              <a:rPr lang="en-GB" sz="1600" b="1" dirty="0" err="1">
                <a:solidFill>
                  <a:srgbClr val="1F497D"/>
                </a:solidFill>
                <a:latin typeface="FlandersArtSans-Light" panose="00000400000000000000" pitchFamily="2" charset="0"/>
                <a:cs typeface="Arial" panose="020B0604020202020204" pitchFamily="34" charset="0"/>
              </a:rPr>
              <a:t>vrijdag</a:t>
            </a:r>
            <a:r>
              <a:rPr lang="en-GB" sz="1600" b="1" dirty="0">
                <a:solidFill>
                  <a:srgbClr val="1F497D"/>
                </a:solidFill>
                <a:latin typeface="FlandersArtSans-Light" panose="00000400000000000000" pitchFamily="2" charset="0"/>
                <a:cs typeface="Arial" panose="020B0604020202020204" pitchFamily="34" charset="0"/>
              </a:rPr>
              <a:t> 18 </a:t>
            </a:r>
            <a:r>
              <a:rPr lang="en-GB" sz="1600" b="1" dirty="0" err="1">
                <a:solidFill>
                  <a:srgbClr val="1F497D"/>
                </a:solidFill>
                <a:latin typeface="FlandersArtSans-Light" panose="00000400000000000000" pitchFamily="2" charset="0"/>
                <a:cs typeface="Arial" panose="020B0604020202020204" pitchFamily="34" charset="0"/>
              </a:rPr>
              <a:t>september</a:t>
            </a:r>
            <a:r>
              <a:rPr lang="en-GB" sz="1600" b="1" dirty="0">
                <a:solidFill>
                  <a:srgbClr val="1F497D"/>
                </a:solidFill>
                <a:latin typeface="FlandersArtSans-Light" panose="00000400000000000000" pitchFamily="2" charset="0"/>
                <a:cs typeface="Arial" panose="020B0604020202020204" pitchFamily="34" charset="0"/>
              </a:rPr>
              <a:t> 2020 </a:t>
            </a:r>
            <a:r>
              <a:rPr lang="en-GB" sz="1600" dirty="0">
                <a:solidFill>
                  <a:srgbClr val="1F497D"/>
                </a:solidFill>
                <a:latin typeface="FlandersArtSans-Light" panose="00000400000000000000" pitchFamily="2" charset="0"/>
                <a:cs typeface="Arial" panose="020B0604020202020204" pitchFamily="34" charset="0"/>
              </a:rPr>
              <a:t>via </a:t>
            </a:r>
            <a:r>
              <a:rPr lang="en-GB" sz="1600" dirty="0">
                <a:solidFill>
                  <a:srgbClr val="1F497D"/>
                </a:solidFill>
                <a:latin typeface="FlandersArtSans-Light" panose="00000400000000000000" pitchFamily="2" charset="0"/>
                <a:cs typeface="Arial" panose="020B0604020202020204" pitchFamily="34" charset="0"/>
                <a:hlinkClick r:id="rId3"/>
              </a:rPr>
              <a:t>erik.degendt@vlaio.be</a:t>
            </a:r>
            <a:r>
              <a:rPr lang="en-GB" sz="1600" dirty="0">
                <a:solidFill>
                  <a:srgbClr val="1F497D"/>
                </a:solidFill>
                <a:latin typeface="FlandersArtSans-Light" panose="00000400000000000000" pitchFamily="2" charset="0"/>
                <a:cs typeface="Arial" panose="020B0604020202020204" pitchFamily="34" charset="0"/>
              </a:rPr>
              <a:t> </a:t>
            </a:r>
          </a:p>
          <a:p>
            <a:pPr marL="815975" lvl="1" indent="-358775">
              <a:buFont typeface="Arial" panose="020B0604020202020204" pitchFamily="34" charset="0"/>
              <a:buChar char="•"/>
            </a:pPr>
            <a:r>
              <a:rPr lang="en-GB" sz="1600" dirty="0" err="1">
                <a:solidFill>
                  <a:srgbClr val="1F497D"/>
                </a:solidFill>
                <a:latin typeface="FlandersArtSans-Light" panose="00000400000000000000" pitchFamily="2" charset="0"/>
                <a:cs typeface="Arial" panose="020B0604020202020204" pitchFamily="34" charset="0"/>
              </a:rPr>
              <a:t>Indiener</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ontvangt</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binnen</a:t>
            </a:r>
            <a:r>
              <a:rPr lang="en-GB" sz="1600" dirty="0">
                <a:solidFill>
                  <a:srgbClr val="1F497D"/>
                </a:solidFill>
                <a:latin typeface="FlandersArtSans-Light" panose="00000400000000000000" pitchFamily="2" charset="0"/>
                <a:cs typeface="Arial" panose="020B0604020202020204" pitchFamily="34" charset="0"/>
              </a:rPr>
              <a:t> de 2 </a:t>
            </a:r>
            <a:r>
              <a:rPr lang="en-GB" sz="1600" dirty="0" err="1">
                <a:solidFill>
                  <a:srgbClr val="1F497D"/>
                </a:solidFill>
                <a:latin typeface="FlandersArtSans-Light" panose="00000400000000000000" pitchFamily="2" charset="0"/>
                <a:cs typeface="Arial" panose="020B0604020202020204" pitchFamily="34" charset="0"/>
              </a:rPr>
              <a:t>weken</a:t>
            </a:r>
            <a:r>
              <a:rPr lang="en-GB" sz="1600" dirty="0">
                <a:solidFill>
                  <a:srgbClr val="1F497D"/>
                </a:solidFill>
                <a:latin typeface="FlandersArtSans-Light" panose="00000400000000000000" pitchFamily="2" charset="0"/>
                <a:cs typeface="Arial" panose="020B0604020202020204" pitchFamily="34" charset="0"/>
              </a:rPr>
              <a:t> feedback via e-mail (</a:t>
            </a:r>
            <a:r>
              <a:rPr lang="en-GB" sz="1600" dirty="0" err="1">
                <a:solidFill>
                  <a:srgbClr val="1F497D"/>
                </a:solidFill>
                <a:latin typeface="FlandersArtSans-Light" panose="00000400000000000000" pitchFamily="2" charset="0"/>
                <a:cs typeface="Arial" panose="020B0604020202020204" pitchFamily="34" charset="0"/>
              </a:rPr>
              <a:t>inhoudelijke</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en</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technische</a:t>
            </a:r>
            <a:r>
              <a:rPr lang="en-GB" sz="1600" dirty="0">
                <a:solidFill>
                  <a:srgbClr val="1F497D"/>
                </a:solidFill>
                <a:latin typeface="FlandersArtSans-Light" panose="00000400000000000000" pitchFamily="2" charset="0"/>
                <a:cs typeface="Arial" panose="020B0604020202020204" pitchFamily="34" charset="0"/>
              </a:rPr>
              <a:t> tips)</a:t>
            </a:r>
          </a:p>
          <a:p>
            <a:endParaRPr lang="en-GB" sz="1600" dirty="0">
              <a:solidFill>
                <a:srgbClr val="1F497D"/>
              </a:solidFill>
              <a:latin typeface="FlandersArtSans-Light" panose="00000400000000000000" pitchFamily="2" charset="0"/>
              <a:cs typeface="Arial" panose="020B0604020202020204" pitchFamily="34" charset="0"/>
            </a:endParaRPr>
          </a:p>
          <a:p>
            <a:pPr marL="358775" indent="-358775">
              <a:buFont typeface="Arial" panose="020B0604020202020204" pitchFamily="34" charset="0"/>
              <a:buChar char="•"/>
            </a:pPr>
            <a:r>
              <a:rPr lang="en-GB" sz="1600" dirty="0" err="1">
                <a:solidFill>
                  <a:srgbClr val="1F497D"/>
                </a:solidFill>
                <a:latin typeface="FlandersArtSans-Light" panose="00000400000000000000" pitchFamily="2" charset="0"/>
                <a:cs typeface="Arial" panose="020B0604020202020204" pitchFamily="34" charset="0"/>
              </a:rPr>
              <a:t>Elektronische</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indiening</a:t>
            </a:r>
            <a:r>
              <a:rPr lang="en-GB" sz="1600" dirty="0">
                <a:solidFill>
                  <a:srgbClr val="1F497D"/>
                </a:solidFill>
                <a:latin typeface="FlandersArtSans-Light" panose="00000400000000000000" pitchFamily="2" charset="0"/>
                <a:cs typeface="Arial" panose="020B0604020202020204" pitchFamily="34" charset="0"/>
              </a:rPr>
              <a:t> </a:t>
            </a:r>
            <a:r>
              <a:rPr lang="en-GB" sz="1600" b="1" dirty="0" err="1">
                <a:solidFill>
                  <a:srgbClr val="1F497D"/>
                </a:solidFill>
                <a:latin typeface="FlandersArtSans-Light" panose="00000400000000000000" pitchFamily="2" charset="0"/>
                <a:cs typeface="Arial" panose="020B0604020202020204" pitchFamily="34" charset="0"/>
              </a:rPr>
              <a:t>definitief</a:t>
            </a:r>
            <a:r>
              <a:rPr lang="en-GB" sz="1600" b="1" dirty="0">
                <a:solidFill>
                  <a:srgbClr val="1F497D"/>
                </a:solidFill>
                <a:latin typeface="FlandersArtSans-Light" panose="00000400000000000000" pitchFamily="2" charset="0"/>
                <a:cs typeface="Arial" panose="020B0604020202020204" pitchFamily="34" charset="0"/>
              </a:rPr>
              <a:t> </a:t>
            </a:r>
            <a:r>
              <a:rPr lang="en-GB" sz="1600" b="1" dirty="0" err="1">
                <a:solidFill>
                  <a:srgbClr val="1F497D"/>
                </a:solidFill>
                <a:latin typeface="FlandersArtSans-Light" panose="00000400000000000000" pitchFamily="2" charset="0"/>
                <a:cs typeface="Arial" panose="020B0604020202020204" pitchFamily="34" charset="0"/>
              </a:rPr>
              <a:t>projectvoorstel</a:t>
            </a:r>
            <a:r>
              <a:rPr lang="en-GB" sz="1600" b="1" dirty="0">
                <a:solidFill>
                  <a:srgbClr val="1F497D"/>
                </a:solidFill>
                <a:latin typeface="FlandersArtSans-Light" panose="00000400000000000000" pitchFamily="2" charset="0"/>
                <a:cs typeface="Arial" panose="020B0604020202020204" pitchFamily="34" charset="0"/>
              </a:rPr>
              <a:t> </a:t>
            </a:r>
          </a:p>
          <a:p>
            <a:pPr marL="815975" lvl="1" indent="-358775">
              <a:buFont typeface="Arial" panose="020B0604020202020204" pitchFamily="34" charset="0"/>
              <a:buChar char="•"/>
            </a:pPr>
            <a:r>
              <a:rPr lang="en-GB" sz="1600" dirty="0">
                <a:solidFill>
                  <a:srgbClr val="1F497D"/>
                </a:solidFill>
                <a:latin typeface="FlandersArtSans-Light" panose="00000400000000000000" pitchFamily="2" charset="0"/>
                <a:cs typeface="Arial" panose="020B0604020202020204" pitchFamily="34" charset="0"/>
              </a:rPr>
              <a:t>via EFRO E-</a:t>
            </a:r>
            <a:r>
              <a:rPr lang="en-GB" sz="1600" dirty="0" err="1">
                <a:solidFill>
                  <a:srgbClr val="1F497D"/>
                </a:solidFill>
                <a:latin typeface="FlandersArtSans-Light" panose="00000400000000000000" pitchFamily="2" charset="0"/>
                <a:cs typeface="Arial" panose="020B0604020202020204" pitchFamily="34" charset="0"/>
              </a:rPr>
              <a:t>loket</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toegang</a:t>
            </a:r>
            <a:r>
              <a:rPr lang="en-GB" sz="1600" dirty="0">
                <a:solidFill>
                  <a:srgbClr val="1F497D"/>
                </a:solidFill>
                <a:latin typeface="FlandersArtSans-Light" panose="00000400000000000000" pitchFamily="2" charset="0"/>
                <a:cs typeface="Arial" panose="020B0604020202020204" pitchFamily="34" charset="0"/>
              </a:rPr>
              <a:t> via </a:t>
            </a:r>
            <a:r>
              <a:rPr lang="en-GB" sz="1600" b="1" dirty="0">
                <a:solidFill>
                  <a:srgbClr val="1F497D"/>
                </a:solidFill>
                <a:latin typeface="FlandersArtSans-Light" panose="00000400000000000000" pitchFamily="2" charset="0"/>
                <a:cs typeface="Arial" panose="020B0604020202020204" pitchFamily="34" charset="0"/>
                <a:hlinkClick r:id="rId2"/>
              </a:rPr>
              <a:t>www.efro.be</a:t>
            </a:r>
            <a:r>
              <a:rPr lang="en-GB" sz="1600" dirty="0">
                <a:solidFill>
                  <a:srgbClr val="1F497D"/>
                </a:solidFill>
                <a:latin typeface="FlandersArtSans-Light" panose="00000400000000000000" pitchFamily="2" charset="0"/>
                <a:cs typeface="Arial" panose="020B0604020202020204" pitchFamily="34" charset="0"/>
              </a:rPr>
              <a:t>, met E-ID of token.</a:t>
            </a:r>
          </a:p>
          <a:p>
            <a:pPr marL="815975" lvl="1" indent="-358775">
              <a:buFont typeface="Arial" panose="020B0604020202020204" pitchFamily="34" charset="0"/>
              <a:buChar char="•"/>
            </a:pPr>
            <a:r>
              <a:rPr lang="en-GB" sz="1600" dirty="0" err="1">
                <a:solidFill>
                  <a:srgbClr val="1F497D"/>
                </a:solidFill>
                <a:latin typeface="FlandersArtSans-Light" panose="00000400000000000000" pitchFamily="2" charset="0"/>
                <a:cs typeface="Arial" panose="020B0604020202020204" pitchFamily="34" charset="0"/>
              </a:rPr>
              <a:t>Applicatiebeheerder</a:t>
            </a:r>
            <a:r>
              <a:rPr lang="en-GB" sz="1600" dirty="0">
                <a:solidFill>
                  <a:srgbClr val="1F497D"/>
                </a:solidFill>
                <a:latin typeface="FlandersArtSans-Light" panose="00000400000000000000" pitchFamily="2" charset="0"/>
                <a:cs typeface="Arial" panose="020B0604020202020204" pitchFamily="34" charset="0"/>
              </a:rPr>
              <a:t>: Roel Loos (</a:t>
            </a:r>
            <a:r>
              <a:rPr lang="en-GB" sz="1600" dirty="0">
                <a:solidFill>
                  <a:srgbClr val="1F497D"/>
                </a:solidFill>
                <a:latin typeface="FlandersArtSans-Light" panose="00000400000000000000" pitchFamily="2" charset="0"/>
                <a:cs typeface="Arial" panose="020B0604020202020204" pitchFamily="34" charset="0"/>
                <a:hlinkClick r:id="rId4"/>
              </a:rPr>
              <a:t>roel.loos@vlaio.be</a:t>
            </a:r>
            <a:r>
              <a:rPr lang="en-GB" sz="1600" dirty="0">
                <a:solidFill>
                  <a:srgbClr val="1F497D"/>
                </a:solidFill>
                <a:latin typeface="FlandersArtSans-Light" panose="00000400000000000000" pitchFamily="2" charset="0"/>
                <a:cs typeface="Arial" panose="020B0604020202020204" pitchFamily="34" charset="0"/>
              </a:rPr>
              <a:t>, 02/553.37.30)</a:t>
            </a:r>
          </a:p>
          <a:p>
            <a:pPr marL="815975" lvl="1" indent="-358775">
              <a:buFont typeface="Arial" panose="020B0604020202020204" pitchFamily="34" charset="0"/>
              <a:buChar char="•"/>
            </a:pPr>
            <a:r>
              <a:rPr lang="en-GB" sz="1600" dirty="0">
                <a:solidFill>
                  <a:srgbClr val="1F497D"/>
                </a:solidFill>
                <a:latin typeface="FlandersArtSans-Light" panose="00000400000000000000" pitchFamily="2" charset="0"/>
                <a:cs typeface="Arial" panose="020B0604020202020204" pitchFamily="34" charset="0"/>
              </a:rPr>
              <a:t>Begin </a:t>
            </a:r>
            <a:r>
              <a:rPr lang="en-GB" sz="1600" dirty="0" err="1">
                <a:solidFill>
                  <a:srgbClr val="1F497D"/>
                </a:solidFill>
                <a:latin typeface="FlandersArtSans-Light" panose="00000400000000000000" pitchFamily="2" charset="0"/>
                <a:cs typeface="Arial" panose="020B0604020202020204" pitchFamily="34" charset="0"/>
              </a:rPr>
              <a:t>tijdig</a:t>
            </a:r>
            <a:r>
              <a:rPr lang="en-GB" sz="1600" dirty="0">
                <a:solidFill>
                  <a:srgbClr val="1F497D"/>
                </a:solidFill>
                <a:latin typeface="FlandersArtSans-Light" panose="00000400000000000000" pitchFamily="2" charset="0"/>
                <a:cs typeface="Arial" panose="020B0604020202020204" pitchFamily="34" charset="0"/>
              </a:rPr>
              <a:t> met het </a:t>
            </a:r>
            <a:r>
              <a:rPr lang="en-GB" sz="1600" dirty="0" err="1">
                <a:solidFill>
                  <a:srgbClr val="1F497D"/>
                </a:solidFill>
                <a:latin typeface="FlandersArtSans-Light" panose="00000400000000000000" pitchFamily="2" charset="0"/>
                <a:cs typeface="Arial" panose="020B0604020202020204" pitchFamily="34" charset="0"/>
              </a:rPr>
              <a:t>aanmaken</a:t>
            </a:r>
            <a:r>
              <a:rPr lang="en-GB" sz="1600" dirty="0">
                <a:solidFill>
                  <a:srgbClr val="1F497D"/>
                </a:solidFill>
                <a:latin typeface="FlandersArtSans-Light" panose="00000400000000000000" pitchFamily="2" charset="0"/>
                <a:cs typeface="Arial" panose="020B0604020202020204" pitchFamily="34" charset="0"/>
              </a:rPr>
              <a:t> van het </a:t>
            </a:r>
            <a:r>
              <a:rPr lang="en-GB" sz="1600" dirty="0" err="1">
                <a:solidFill>
                  <a:srgbClr val="1F497D"/>
                </a:solidFill>
                <a:latin typeface="FlandersArtSans-Light" panose="00000400000000000000" pitchFamily="2" charset="0"/>
                <a:cs typeface="Arial" panose="020B0604020202020204" pitchFamily="34" charset="0"/>
              </a:rPr>
              <a:t>projectvoorstel</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vóór</a:t>
            </a:r>
            <a:r>
              <a:rPr lang="en-GB" sz="1600" dirty="0">
                <a:solidFill>
                  <a:srgbClr val="1F497D"/>
                </a:solidFill>
                <a:latin typeface="FlandersArtSans-Light" panose="00000400000000000000" pitchFamily="2" charset="0"/>
                <a:cs typeface="Arial" panose="020B0604020202020204" pitchFamily="34" charset="0"/>
              </a:rPr>
              <a:t> deadline </a:t>
            </a:r>
            <a:r>
              <a:rPr lang="en-GB" sz="1600" dirty="0" err="1">
                <a:solidFill>
                  <a:srgbClr val="1F497D"/>
                </a:solidFill>
                <a:latin typeface="FlandersArtSans-Light" panose="00000400000000000000" pitchFamily="2" charset="0"/>
                <a:cs typeface="Arial" panose="020B0604020202020204" pitchFamily="34" charset="0"/>
              </a:rPr>
              <a:t>vooraanmelding</a:t>
            </a:r>
            <a:r>
              <a:rPr lang="en-GB" sz="1600" dirty="0">
                <a:solidFill>
                  <a:srgbClr val="1F497D"/>
                </a:solidFill>
                <a:latin typeface="FlandersArtSans-Light" panose="00000400000000000000" pitchFamily="2" charset="0"/>
                <a:cs typeface="Arial" panose="020B0604020202020204" pitchFamily="34" charset="0"/>
              </a:rPr>
              <a:t>) </a:t>
            </a:r>
          </a:p>
          <a:p>
            <a:pPr marL="815975" lvl="1" indent="-358775">
              <a:buFont typeface="Arial" panose="020B0604020202020204" pitchFamily="34" charset="0"/>
              <a:buChar char="•"/>
            </a:pPr>
            <a:r>
              <a:rPr lang="en-GB" sz="1600" dirty="0">
                <a:solidFill>
                  <a:srgbClr val="1F497D"/>
                </a:solidFill>
                <a:latin typeface="FlandersArtSans-Light" panose="00000400000000000000" pitchFamily="2" charset="0"/>
                <a:cs typeface="Arial" panose="020B0604020202020204" pitchFamily="34" charset="0"/>
              </a:rPr>
              <a:t>Ten </a:t>
            </a:r>
            <a:r>
              <a:rPr lang="en-GB" sz="1600" dirty="0" err="1">
                <a:solidFill>
                  <a:srgbClr val="1F497D"/>
                </a:solidFill>
                <a:latin typeface="FlandersArtSans-Light" panose="00000400000000000000" pitchFamily="2" charset="0"/>
                <a:cs typeface="Arial" panose="020B0604020202020204" pitchFamily="34" charset="0"/>
              </a:rPr>
              <a:t>laatste</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indienen</a:t>
            </a:r>
            <a:r>
              <a:rPr lang="en-GB" sz="1600" dirty="0">
                <a:solidFill>
                  <a:srgbClr val="1F497D"/>
                </a:solidFill>
                <a:latin typeface="FlandersArtSans-Light" panose="00000400000000000000" pitchFamily="2" charset="0"/>
                <a:cs typeface="Arial" panose="020B0604020202020204" pitchFamily="34" charset="0"/>
              </a:rPr>
              <a:t> op </a:t>
            </a:r>
            <a:r>
              <a:rPr lang="en-GB" sz="1600" b="1" dirty="0" err="1">
                <a:solidFill>
                  <a:srgbClr val="1F497D"/>
                </a:solidFill>
                <a:latin typeface="FlandersArtSans-Light" panose="00000400000000000000" pitchFamily="2" charset="0"/>
                <a:cs typeface="Arial" panose="020B0604020202020204" pitchFamily="34" charset="0"/>
              </a:rPr>
              <a:t>vrijdag</a:t>
            </a:r>
            <a:r>
              <a:rPr lang="en-GB" sz="1600" b="1" dirty="0">
                <a:solidFill>
                  <a:srgbClr val="1F497D"/>
                </a:solidFill>
                <a:latin typeface="FlandersArtSans-Light" panose="00000400000000000000" pitchFamily="2" charset="0"/>
                <a:cs typeface="Arial" panose="020B0604020202020204" pitchFamily="34" charset="0"/>
              </a:rPr>
              <a:t> 20 </a:t>
            </a:r>
            <a:r>
              <a:rPr lang="en-GB" sz="1600" b="1" dirty="0" err="1">
                <a:solidFill>
                  <a:srgbClr val="1F497D"/>
                </a:solidFill>
                <a:latin typeface="FlandersArtSans-Light" panose="00000400000000000000" pitchFamily="2" charset="0"/>
                <a:cs typeface="Arial" panose="020B0604020202020204" pitchFamily="34" charset="0"/>
              </a:rPr>
              <a:t>november</a:t>
            </a:r>
            <a:r>
              <a:rPr lang="en-GB" sz="1600" b="1" dirty="0">
                <a:solidFill>
                  <a:srgbClr val="1F497D"/>
                </a:solidFill>
                <a:latin typeface="FlandersArtSans-Light" panose="00000400000000000000" pitchFamily="2" charset="0"/>
                <a:cs typeface="Arial" panose="020B0604020202020204" pitchFamily="34" charset="0"/>
              </a:rPr>
              <a:t> 2020</a:t>
            </a:r>
          </a:p>
          <a:p>
            <a:pPr marL="815975" lvl="1" indent="-358775">
              <a:buFont typeface="Arial" panose="020B0604020202020204" pitchFamily="34" charset="0"/>
              <a:buChar char="•"/>
            </a:pPr>
            <a:endParaRPr lang="en-GB" sz="1600" b="1" dirty="0">
              <a:solidFill>
                <a:srgbClr val="1F497D"/>
              </a:solidFill>
              <a:latin typeface="FlandersArtSans-Light" panose="00000400000000000000" pitchFamily="2" charset="0"/>
              <a:cs typeface="Arial" panose="020B0604020202020204" pitchFamily="34" charset="0"/>
            </a:endParaRPr>
          </a:p>
          <a:p>
            <a:pPr marL="358775" indent="-358775">
              <a:buFont typeface="Arial" panose="020B0604020202020204" pitchFamily="34" charset="0"/>
              <a:buChar char="•"/>
            </a:pPr>
            <a:r>
              <a:rPr lang="en-GB" sz="1600" dirty="0" err="1">
                <a:solidFill>
                  <a:srgbClr val="1F497D"/>
                </a:solidFill>
                <a:latin typeface="FlandersArtSans-Light" panose="00000400000000000000" pitchFamily="2" charset="0"/>
                <a:cs typeface="Arial" panose="020B0604020202020204" pitchFamily="34" charset="0"/>
              </a:rPr>
              <a:t>Begeleiding</a:t>
            </a:r>
            <a:r>
              <a:rPr lang="en-GB" sz="1600" dirty="0">
                <a:solidFill>
                  <a:srgbClr val="1F497D"/>
                </a:solidFill>
                <a:latin typeface="FlandersArtSans-Light" panose="00000400000000000000" pitchFamily="2" charset="0"/>
                <a:cs typeface="Arial" panose="020B0604020202020204" pitchFamily="34" charset="0"/>
              </a:rPr>
              <a:t> door </a:t>
            </a:r>
            <a:r>
              <a:rPr lang="en-GB" sz="1600" dirty="0" err="1">
                <a:solidFill>
                  <a:srgbClr val="1F497D"/>
                </a:solidFill>
                <a:latin typeface="FlandersArtSans-Light" panose="00000400000000000000" pitchFamily="2" charset="0"/>
                <a:cs typeface="Arial" panose="020B0604020202020204" pitchFamily="34" charset="0"/>
              </a:rPr>
              <a:t>Managementautoriteit</a:t>
            </a:r>
            <a:r>
              <a:rPr lang="en-GB" sz="1600" dirty="0">
                <a:solidFill>
                  <a:srgbClr val="1F497D"/>
                </a:solidFill>
                <a:latin typeface="FlandersArtSans-Light" panose="00000400000000000000" pitchFamily="2" charset="0"/>
                <a:cs typeface="Arial" panose="020B0604020202020204" pitchFamily="34" charset="0"/>
              </a:rPr>
              <a:t> + </a:t>
            </a:r>
            <a:r>
              <a:rPr lang="en-GB" sz="1600" dirty="0" err="1">
                <a:solidFill>
                  <a:srgbClr val="1F497D"/>
                </a:solidFill>
                <a:latin typeface="FlandersArtSans-Light" panose="00000400000000000000" pitchFamily="2" charset="0"/>
                <a:cs typeface="Arial" panose="020B0604020202020204" pitchFamily="34" charset="0"/>
              </a:rPr>
              <a:t>provinciale</a:t>
            </a:r>
            <a:r>
              <a:rPr lang="en-GB" sz="1600" dirty="0">
                <a:solidFill>
                  <a:srgbClr val="1F497D"/>
                </a:solidFill>
                <a:latin typeface="FlandersArtSans-Light" panose="00000400000000000000" pitchFamily="2" charset="0"/>
                <a:cs typeface="Arial" panose="020B0604020202020204" pitchFamily="34" charset="0"/>
              </a:rPr>
              <a:t> / </a:t>
            </a:r>
            <a:r>
              <a:rPr lang="en-GB" sz="1600" dirty="0" err="1">
                <a:solidFill>
                  <a:srgbClr val="1F497D"/>
                </a:solidFill>
                <a:latin typeface="FlandersArtSans-Light" panose="00000400000000000000" pitchFamily="2" charset="0"/>
                <a:cs typeface="Arial" panose="020B0604020202020204" pitchFamily="34" charset="0"/>
              </a:rPr>
              <a:t>stedelijke</a:t>
            </a:r>
            <a:r>
              <a:rPr lang="en-GB" sz="1600" dirty="0">
                <a:solidFill>
                  <a:srgbClr val="1F497D"/>
                </a:solidFill>
                <a:latin typeface="FlandersArtSans-Light" panose="00000400000000000000" pitchFamily="2" charset="0"/>
                <a:cs typeface="Arial" panose="020B0604020202020204" pitchFamily="34" charset="0"/>
              </a:rPr>
              <a:t> </a:t>
            </a:r>
            <a:r>
              <a:rPr lang="en-GB" sz="1600" dirty="0" err="1">
                <a:solidFill>
                  <a:srgbClr val="1F497D"/>
                </a:solidFill>
                <a:latin typeface="FlandersArtSans-Light" panose="00000400000000000000" pitchFamily="2" charset="0"/>
                <a:cs typeface="Arial" panose="020B0604020202020204" pitchFamily="34" charset="0"/>
              </a:rPr>
              <a:t>contactpunten</a:t>
            </a:r>
            <a:endParaRPr lang="nl-NL" sz="1600" dirty="0">
              <a:solidFill>
                <a:srgbClr val="1F497D"/>
              </a:solidFill>
              <a:latin typeface="FlandersArtSans-Light" panose="00000400000000000000" pitchFamily="2" charset="0"/>
              <a:cs typeface="Arial" panose="020B0604020202020204" pitchFamily="34" charset="0"/>
            </a:endParaRPr>
          </a:p>
          <a:p>
            <a:pPr marL="358775" indent="-358775">
              <a:buFont typeface="Arial" panose="020B0604020202020204" pitchFamily="34" charset="0"/>
              <a:buChar char="•"/>
            </a:pPr>
            <a:r>
              <a:rPr lang="nl-NL" sz="1600" dirty="0">
                <a:solidFill>
                  <a:srgbClr val="1F497D"/>
                </a:solidFill>
                <a:latin typeface="FlandersArtSans-Light" panose="00000400000000000000" pitchFamily="2" charset="0"/>
                <a:cs typeface="Arial" panose="020B0604020202020204" pitchFamily="34" charset="0"/>
              </a:rPr>
              <a:t>Praktische gidsen (</a:t>
            </a:r>
            <a:r>
              <a:rPr lang="nl-NL" sz="1600" dirty="0" err="1">
                <a:solidFill>
                  <a:srgbClr val="1F497D"/>
                </a:solidFill>
                <a:latin typeface="FlandersArtSans-Light" panose="00000400000000000000" pitchFamily="2" charset="0"/>
                <a:cs typeface="Arial" panose="020B0604020202020204" pitchFamily="34" charset="0"/>
              </a:rPr>
              <a:t>subsidiabiliteit</a:t>
            </a:r>
            <a:r>
              <a:rPr lang="nl-NL" sz="1600" dirty="0">
                <a:solidFill>
                  <a:srgbClr val="1F497D"/>
                </a:solidFill>
                <a:latin typeface="FlandersArtSans-Light" panose="00000400000000000000" pitchFamily="2" charset="0"/>
                <a:cs typeface="Arial" panose="020B0604020202020204" pitchFamily="34" charset="0"/>
              </a:rPr>
              <a:t>, overheidsopdrachten, staatssteun, promotie) op </a:t>
            </a:r>
            <a:r>
              <a:rPr lang="nl-NL" sz="1600" dirty="0">
                <a:solidFill>
                  <a:srgbClr val="1F497D"/>
                </a:solidFill>
                <a:latin typeface="FlandersArtSans-Light" panose="00000400000000000000" pitchFamily="2" charset="0"/>
                <a:cs typeface="Arial" panose="020B0604020202020204" pitchFamily="34" charset="0"/>
                <a:hlinkClick r:id="rId2"/>
              </a:rPr>
              <a:t>www.efro.be</a:t>
            </a:r>
            <a:r>
              <a:rPr lang="nl-NL" sz="1600" dirty="0">
                <a:solidFill>
                  <a:srgbClr val="1F497D"/>
                </a:solidFill>
                <a:latin typeface="FlandersArtSans-Light" panose="00000400000000000000" pitchFamily="2" charset="0"/>
                <a:cs typeface="Arial" panose="020B0604020202020204" pitchFamily="34" charset="0"/>
              </a:rPr>
              <a:t> </a:t>
            </a:r>
            <a:endParaRPr lang="en-GB" sz="1600" dirty="0">
              <a:solidFill>
                <a:srgbClr val="1F497D"/>
              </a:solidFill>
              <a:latin typeface="FlandersArtSans-Light" panose="00000400000000000000" pitchFamily="2" charset="0"/>
              <a:cs typeface="Arial" panose="020B0604020202020204" pitchFamily="34" charset="0"/>
            </a:endParaRPr>
          </a:p>
          <a:p>
            <a:endParaRPr lang="nl-BE" dirty="0">
              <a:solidFill>
                <a:prstClr val="black"/>
              </a:solidFill>
            </a:endParaRPr>
          </a:p>
        </p:txBody>
      </p:sp>
      <p:sp>
        <p:nvSpPr>
          <p:cNvPr id="6" name="Tekstvak 5"/>
          <p:cNvSpPr txBox="1"/>
          <p:nvPr/>
        </p:nvSpPr>
        <p:spPr>
          <a:xfrm>
            <a:off x="-1029969" y="332656"/>
            <a:ext cx="9505056" cy="523220"/>
          </a:xfrm>
          <a:prstGeom prst="rect">
            <a:avLst/>
          </a:prstGeom>
          <a:noFill/>
        </p:spPr>
        <p:txBody>
          <a:bodyPr wrap="square" rtlCol="0">
            <a:spAutoFit/>
          </a:bodyPr>
          <a:lstStyle/>
          <a:p>
            <a:pPr lvl="5"/>
            <a:r>
              <a:rPr lang="nl-BE" sz="2800" b="1" dirty="0">
                <a:solidFill>
                  <a:srgbClr val="1F497D"/>
                </a:solidFill>
                <a:latin typeface="FlandersArtSans-Bold" panose="00000800000000000000" pitchFamily="2" charset="0"/>
                <a:cs typeface="Arial" panose="020B0604020202020204" pitchFamily="34" charset="0"/>
              </a:rPr>
              <a:t>Indieningsproces</a:t>
            </a:r>
          </a:p>
        </p:txBody>
      </p:sp>
    </p:spTree>
    <p:extLst>
      <p:ext uri="{BB962C8B-B14F-4D97-AF65-F5344CB8AC3E}">
        <p14:creationId xmlns:p14="http://schemas.microsoft.com/office/powerpoint/2010/main" val="167099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25152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5" name="Tekstvak 4"/>
          <p:cNvSpPr txBox="1"/>
          <p:nvPr/>
        </p:nvSpPr>
        <p:spPr>
          <a:xfrm>
            <a:off x="755576" y="908720"/>
            <a:ext cx="8064896" cy="5109091"/>
          </a:xfrm>
          <a:prstGeom prst="rect">
            <a:avLst/>
          </a:prstGeom>
          <a:noFill/>
        </p:spPr>
        <p:txBody>
          <a:bodyPr wrap="square" rtlCol="0">
            <a:spAutoFit/>
          </a:bodyPr>
          <a:lstStyle/>
          <a:p>
            <a:pPr algn="ctr"/>
            <a:endParaRPr lang="nl-BE" sz="2000" b="1" dirty="0">
              <a:solidFill>
                <a:srgbClr val="1F497D"/>
              </a:solidFill>
              <a:latin typeface="FlandersArtSans-Regular" panose="00000500000000000000" pitchFamily="2" charset="0"/>
              <a:cs typeface="Arial" panose="020B0604020202020204" pitchFamily="34" charset="0"/>
            </a:endParaRPr>
          </a:p>
          <a:p>
            <a:pPr marL="342900" indent="-342900">
              <a:buFont typeface="Arial" panose="020B0604020202020204" pitchFamily="34" charset="0"/>
              <a:buChar char="•"/>
            </a:pPr>
            <a:r>
              <a:rPr lang="en-GB" dirty="0">
                <a:solidFill>
                  <a:srgbClr val="1F497D"/>
                </a:solidFill>
                <a:latin typeface="FlandersArtSans-Regular" panose="000005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Eerste</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beoordeling</a:t>
            </a:r>
            <a:r>
              <a:rPr lang="en-GB" dirty="0">
                <a:solidFill>
                  <a:srgbClr val="1F497D"/>
                </a:solidFill>
                <a:latin typeface="FlandersArtSans-Light" panose="00000400000000000000" pitchFamily="2" charset="0"/>
                <a:cs typeface="Arial" panose="020B0604020202020204" pitchFamily="34" charset="0"/>
              </a:rPr>
              <a:t> door </a:t>
            </a:r>
            <a:r>
              <a:rPr lang="en-GB" dirty="0" err="1">
                <a:solidFill>
                  <a:srgbClr val="1F497D"/>
                </a:solidFill>
                <a:latin typeface="FlandersArtSans-Light" panose="00000400000000000000" pitchFamily="2" charset="0"/>
                <a:cs typeface="Arial" panose="020B0604020202020204" pitchFamily="34" charset="0"/>
              </a:rPr>
              <a:t>Managementautoriteit</a:t>
            </a:r>
            <a:endParaRPr lang="en-GB" dirty="0">
              <a:solidFill>
                <a:srgbClr val="1F497D"/>
              </a:solidFill>
              <a:latin typeface="FlandersArtSans-Light" panose="00000400000000000000" pitchFamily="2" charset="0"/>
              <a:cs typeface="Arial" panose="020B0604020202020204" pitchFamily="34" charset="0"/>
            </a:endParaRPr>
          </a:p>
          <a:p>
            <a:pPr marL="800100" lvl="1" indent="-342900">
              <a:buFont typeface="FlandersArtSans-Light" panose="00000400000000000000" pitchFamily="2" charset="0"/>
              <a:buChar char="−"/>
            </a:pPr>
            <a:r>
              <a:rPr lang="en-GB" dirty="0" err="1">
                <a:solidFill>
                  <a:srgbClr val="1F497D"/>
                </a:solidFill>
                <a:latin typeface="FlandersArtSans-Light" panose="00000400000000000000" pitchFamily="2" charset="0"/>
                <a:cs typeface="Arial" panose="020B0604020202020204" pitchFamily="34" charset="0"/>
              </a:rPr>
              <a:t>ontvankelijkheids</a:t>
            </a:r>
            <a:r>
              <a:rPr lang="en-GB" dirty="0">
                <a:solidFill>
                  <a:srgbClr val="1F497D"/>
                </a:solidFill>
                <a:latin typeface="FlandersArtSans-Light" panose="00000400000000000000" pitchFamily="2" charset="0"/>
                <a:cs typeface="Arial" panose="020B0604020202020204" pitchFamily="34" charset="0"/>
              </a:rPr>
              <a:t>- en </a:t>
            </a:r>
            <a:r>
              <a:rPr lang="en-GB" dirty="0" err="1">
                <a:solidFill>
                  <a:srgbClr val="1F497D"/>
                </a:solidFill>
                <a:latin typeface="FlandersArtSans-Light" panose="00000400000000000000" pitchFamily="2" charset="0"/>
                <a:cs typeface="Arial" panose="020B0604020202020204" pitchFamily="34" charset="0"/>
              </a:rPr>
              <a:t>selectiecriteria</a:t>
            </a:r>
            <a:r>
              <a:rPr lang="en-GB" dirty="0">
                <a:solidFill>
                  <a:srgbClr val="1F497D"/>
                </a:solidFill>
                <a:latin typeface="FlandersArtSans-Light" panose="00000400000000000000" pitchFamily="2" charset="0"/>
                <a:cs typeface="Arial" panose="020B0604020202020204" pitchFamily="34" charset="0"/>
              </a:rPr>
              <a:t>:  </a:t>
            </a:r>
          </a:p>
          <a:p>
            <a:pPr marL="1143000" lvl="1" indent="-342900">
              <a:buFont typeface="Courier New" panose="02070309020205020404" pitchFamily="49" charset="0"/>
              <a:buChar char="o"/>
            </a:pPr>
            <a:r>
              <a:rPr lang="nl-NL" dirty="0">
                <a:solidFill>
                  <a:srgbClr val="1F497D"/>
                </a:solidFill>
                <a:latin typeface="FlandersArtSans-Light" panose="00000400000000000000" pitchFamily="2" charset="0"/>
                <a:cs typeface="Arial" panose="020B0604020202020204" pitchFamily="34" charset="0"/>
              </a:rPr>
              <a:t>Projectinhoud</a:t>
            </a:r>
          </a:p>
          <a:p>
            <a:pPr marL="1143000" lvl="1" indent="-342900">
              <a:buFont typeface="Courier New" panose="02070309020205020404" pitchFamily="49" charset="0"/>
              <a:buChar char="o"/>
            </a:pPr>
            <a:r>
              <a:rPr lang="nl-NL" dirty="0">
                <a:solidFill>
                  <a:srgbClr val="1F497D"/>
                </a:solidFill>
                <a:latin typeface="FlandersArtSans-Light" panose="00000400000000000000" pitchFamily="2" charset="0"/>
                <a:cs typeface="Arial" panose="020B0604020202020204" pitchFamily="34" charset="0"/>
              </a:rPr>
              <a:t>bijdrage tot indicatoren/doelstellingen -&gt;zelf bijkomende indicatoren formuleren</a:t>
            </a:r>
          </a:p>
          <a:p>
            <a:pPr marL="1143000" lvl="1" indent="-342900">
              <a:buFont typeface="Courier New" panose="02070309020205020404" pitchFamily="49" charset="0"/>
              <a:buChar char="o"/>
            </a:pPr>
            <a:r>
              <a:rPr lang="nl-NL" dirty="0">
                <a:solidFill>
                  <a:srgbClr val="1F497D"/>
                </a:solidFill>
                <a:latin typeface="FlandersArtSans-Light" panose="00000400000000000000" pitchFamily="2" charset="0"/>
                <a:cs typeface="Arial" panose="020B0604020202020204" pitchFamily="34" charset="0"/>
              </a:rPr>
              <a:t>Projectplanning</a:t>
            </a:r>
          </a:p>
          <a:p>
            <a:pPr marL="1143000" lvl="1" indent="-342900">
              <a:buFont typeface="Courier New" panose="02070309020205020404" pitchFamily="49" charset="0"/>
              <a:buChar char="o"/>
            </a:pPr>
            <a:r>
              <a:rPr lang="nl-NL" dirty="0">
                <a:solidFill>
                  <a:srgbClr val="1F497D"/>
                </a:solidFill>
                <a:latin typeface="FlandersArtSans-Light" panose="00000400000000000000" pitchFamily="2" charset="0"/>
                <a:cs typeface="Arial" panose="020B0604020202020204" pitchFamily="34" charset="0"/>
              </a:rPr>
              <a:t>Organisatie</a:t>
            </a:r>
          </a:p>
          <a:p>
            <a:pPr marL="1143000" lvl="1" indent="-342900">
              <a:buFont typeface="Courier New" panose="02070309020205020404" pitchFamily="49" charset="0"/>
              <a:buChar char="o"/>
            </a:pPr>
            <a:r>
              <a:rPr lang="nl-NL" dirty="0">
                <a:solidFill>
                  <a:srgbClr val="1F497D"/>
                </a:solidFill>
                <a:latin typeface="FlandersArtSans-Light" panose="00000400000000000000" pitchFamily="2" charset="0"/>
                <a:cs typeface="Arial" panose="020B0604020202020204" pitchFamily="34" charset="0"/>
              </a:rPr>
              <a:t>financieel plan</a:t>
            </a:r>
          </a:p>
          <a:p>
            <a:pPr marL="171450" indent="-171450">
              <a:buFont typeface="FlandersArtSans-Light" panose="00000400000000000000" pitchFamily="2" charset="0"/>
              <a:buChar char="−"/>
            </a:pPr>
            <a:endParaRPr lang="en-GB" dirty="0">
              <a:solidFill>
                <a:srgbClr val="1F497D"/>
              </a:solidFill>
              <a:latin typeface="FlandersArtSans-Light" panose="00000400000000000000" pitchFamily="2" charset="0"/>
              <a:cs typeface="Arial" panose="020B0604020202020204" pitchFamily="34" charset="0"/>
            </a:endParaRPr>
          </a:p>
          <a:p>
            <a:pPr marL="685800" indent="-342900">
              <a:buFont typeface="FlandersArtSans-Light" panose="00000400000000000000" pitchFamily="2" charset="0"/>
              <a:buChar char="−"/>
            </a:pP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Advies</a:t>
            </a:r>
            <a:r>
              <a:rPr lang="en-GB" dirty="0">
                <a:solidFill>
                  <a:srgbClr val="1F497D"/>
                </a:solidFill>
                <a:latin typeface="FlandersArtSans-Light" panose="00000400000000000000" pitchFamily="2" charset="0"/>
                <a:cs typeface="Arial" panose="020B0604020202020204" pitchFamily="34" charset="0"/>
              </a:rPr>
              <a:t> door </a:t>
            </a:r>
            <a:r>
              <a:rPr lang="en-GB" dirty="0" err="1">
                <a:solidFill>
                  <a:srgbClr val="1F497D"/>
                </a:solidFill>
                <a:latin typeface="FlandersArtSans-Light" panose="00000400000000000000" pitchFamily="2" charset="0"/>
                <a:cs typeface="Arial" panose="020B0604020202020204" pitchFamily="34" charset="0"/>
              </a:rPr>
              <a:t>Technische</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Werkgroep</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Managementautoriteit</a:t>
            </a:r>
            <a:r>
              <a:rPr lang="en-GB" dirty="0">
                <a:solidFill>
                  <a:srgbClr val="1F497D"/>
                </a:solidFill>
                <a:latin typeface="FlandersArtSans-Light" panose="00000400000000000000" pitchFamily="2" charset="0"/>
                <a:cs typeface="Arial" panose="020B0604020202020204" pitchFamily="34" charset="0"/>
              </a:rPr>
              <a:t> + </a:t>
            </a:r>
            <a:r>
              <a:rPr lang="en-GB" dirty="0" err="1">
                <a:solidFill>
                  <a:srgbClr val="1F497D"/>
                </a:solidFill>
                <a:latin typeface="FlandersArtSans-Light" panose="00000400000000000000" pitchFamily="2" charset="0"/>
                <a:cs typeface="Arial" panose="020B0604020202020204" pitchFamily="34" charset="0"/>
              </a:rPr>
              <a:t>deskundigen</a:t>
            </a:r>
            <a:r>
              <a:rPr lang="en-GB" dirty="0">
                <a:solidFill>
                  <a:srgbClr val="1F497D"/>
                </a:solidFill>
                <a:latin typeface="FlandersArtSans-Light" panose="00000400000000000000" pitchFamily="2" charset="0"/>
                <a:cs typeface="Arial" panose="020B0604020202020204" pitchFamily="34" charset="0"/>
              </a:rPr>
              <a:t>)</a:t>
            </a:r>
          </a:p>
          <a:p>
            <a:pPr marL="514350" indent="-171450">
              <a:buFont typeface="FlandersArtSans-Light" panose="00000400000000000000" pitchFamily="2" charset="0"/>
              <a:buChar char="−"/>
            </a:pPr>
            <a:endParaRPr lang="en-GB" dirty="0">
              <a:solidFill>
                <a:srgbClr val="1F497D"/>
              </a:solidFill>
              <a:latin typeface="FlandersArtSans-Light" panose="00000400000000000000" pitchFamily="2" charset="0"/>
              <a:cs typeface="Arial" panose="020B0604020202020204" pitchFamily="34" charset="0"/>
            </a:endParaRPr>
          </a:p>
          <a:p>
            <a:pPr marL="685800" indent="-342900">
              <a:buFont typeface="FlandersArtSans-Light" panose="00000400000000000000" pitchFamily="2" charset="0"/>
              <a:buChar char="−"/>
            </a:pP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Beslissing</a:t>
            </a:r>
            <a:r>
              <a:rPr lang="en-GB" dirty="0">
                <a:solidFill>
                  <a:srgbClr val="1F497D"/>
                </a:solidFill>
                <a:latin typeface="FlandersArtSans-Light" panose="00000400000000000000" pitchFamily="2" charset="0"/>
                <a:cs typeface="Arial" panose="020B0604020202020204" pitchFamily="34" charset="0"/>
              </a:rPr>
              <a:t> door </a:t>
            </a:r>
            <a:r>
              <a:rPr lang="en-GB" dirty="0" err="1">
                <a:solidFill>
                  <a:srgbClr val="1F497D"/>
                </a:solidFill>
                <a:latin typeface="FlandersArtSans-Light" panose="00000400000000000000" pitchFamily="2" charset="0"/>
                <a:cs typeface="Arial" panose="020B0604020202020204" pitchFamily="34" charset="0"/>
              </a:rPr>
              <a:t>Managementautoriteit</a:t>
            </a:r>
            <a:r>
              <a:rPr lang="en-GB" dirty="0">
                <a:solidFill>
                  <a:srgbClr val="1F497D"/>
                </a:solidFill>
                <a:latin typeface="FlandersArtSans-Light" panose="00000400000000000000" pitchFamily="2" charset="0"/>
                <a:cs typeface="Arial" panose="020B0604020202020204" pitchFamily="34" charset="0"/>
              </a:rPr>
              <a:t>: project </a:t>
            </a:r>
            <a:r>
              <a:rPr lang="en-GB" dirty="0" err="1">
                <a:solidFill>
                  <a:srgbClr val="1F497D"/>
                </a:solidFill>
                <a:latin typeface="FlandersArtSans-Light" panose="00000400000000000000" pitchFamily="2" charset="0"/>
                <a:cs typeface="Arial" panose="020B0604020202020204" pitchFamily="34" charset="0"/>
              </a:rPr>
              <a:t>moet</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binnen</a:t>
            </a:r>
            <a:r>
              <a:rPr lang="en-GB" dirty="0">
                <a:solidFill>
                  <a:srgbClr val="1F497D"/>
                </a:solidFill>
                <a:latin typeface="FlandersArtSans-Light" panose="00000400000000000000" pitchFamily="2" charset="0"/>
                <a:cs typeface="Arial" panose="020B0604020202020204" pitchFamily="34" charset="0"/>
              </a:rPr>
              <a:t> 6 </a:t>
            </a:r>
            <a:r>
              <a:rPr lang="en-GB" dirty="0" err="1">
                <a:solidFill>
                  <a:srgbClr val="1F497D"/>
                </a:solidFill>
                <a:latin typeface="FlandersArtSans-Light" panose="00000400000000000000" pitchFamily="2" charset="0"/>
                <a:cs typeface="Arial" panose="020B0604020202020204" pitchFamily="34" charset="0"/>
              </a:rPr>
              <a:t>maanden</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na</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goedkeuring</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effectief</a:t>
            </a:r>
            <a:r>
              <a:rPr lang="en-GB" dirty="0">
                <a:solidFill>
                  <a:srgbClr val="1F497D"/>
                </a:solidFill>
                <a:latin typeface="FlandersArtSans-Light" panose="00000400000000000000" pitchFamily="2" charset="0"/>
                <a:cs typeface="Arial" panose="020B0604020202020204" pitchFamily="34" charset="0"/>
              </a:rPr>
              <a:t> van start </a:t>
            </a:r>
            <a:r>
              <a:rPr lang="en-GB" dirty="0" err="1">
                <a:solidFill>
                  <a:srgbClr val="1F497D"/>
                </a:solidFill>
                <a:latin typeface="FlandersArtSans-Light" panose="00000400000000000000" pitchFamily="2" charset="0"/>
                <a:cs typeface="Arial" panose="020B0604020202020204" pitchFamily="34" charset="0"/>
              </a:rPr>
              <a:t>gaan</a:t>
            </a:r>
            <a:r>
              <a:rPr lang="en-GB" dirty="0">
                <a:solidFill>
                  <a:srgbClr val="1F497D"/>
                </a:solidFill>
                <a:latin typeface="FlandersArtSans-Light" panose="00000400000000000000" pitchFamily="2" charset="0"/>
                <a:cs typeface="Arial" panose="020B0604020202020204" pitchFamily="34" charset="0"/>
              </a:rPr>
              <a:t>.</a:t>
            </a:r>
          </a:p>
          <a:p>
            <a:pPr marL="514350" indent="-171450">
              <a:buFont typeface="FlandersArtSans-Light" panose="00000400000000000000" pitchFamily="2" charset="0"/>
              <a:buChar char="−"/>
            </a:pPr>
            <a:endParaRPr lang="en-GB" dirty="0">
              <a:solidFill>
                <a:srgbClr val="1F497D"/>
              </a:solidFill>
              <a:latin typeface="FlandersArtSans-Light" panose="00000400000000000000" pitchFamily="2" charset="0"/>
              <a:cs typeface="Arial" panose="020B0604020202020204" pitchFamily="34" charset="0"/>
            </a:endParaRPr>
          </a:p>
          <a:p>
            <a:pPr marL="685800" indent="-342900">
              <a:buFont typeface="FlandersArtSans-Light" panose="00000400000000000000" pitchFamily="2" charset="0"/>
              <a:buChar char="−"/>
            </a:pP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Projectovereenkomst</a:t>
            </a:r>
            <a:r>
              <a:rPr lang="en-GB" dirty="0">
                <a:solidFill>
                  <a:srgbClr val="1F497D"/>
                </a:solidFill>
                <a:latin typeface="FlandersArtSans-Light" panose="00000400000000000000" pitchFamily="2" charset="0"/>
                <a:cs typeface="Arial" panose="020B0604020202020204" pitchFamily="34" charset="0"/>
              </a:rPr>
              <a:t>: project in </a:t>
            </a:r>
            <a:r>
              <a:rPr lang="en-GB" dirty="0" err="1">
                <a:solidFill>
                  <a:srgbClr val="1F497D"/>
                </a:solidFill>
                <a:latin typeface="FlandersArtSans-Light" panose="00000400000000000000" pitchFamily="2" charset="0"/>
                <a:cs typeface="Arial" panose="020B0604020202020204" pitchFamily="34" charset="0"/>
              </a:rPr>
              <a:t>uitvoering</a:t>
            </a:r>
            <a:endParaRPr lang="en-GB" dirty="0">
              <a:solidFill>
                <a:srgbClr val="1F497D"/>
              </a:solidFill>
              <a:latin typeface="FlandersArtSans-Light" panose="00000400000000000000" pitchFamily="2" charset="0"/>
              <a:cs typeface="Arial" panose="020B0604020202020204" pitchFamily="34" charset="0"/>
            </a:endParaRPr>
          </a:p>
          <a:p>
            <a:endParaRPr lang="nl-BE" dirty="0">
              <a:solidFill>
                <a:prstClr val="black"/>
              </a:solidFill>
            </a:endParaRPr>
          </a:p>
        </p:txBody>
      </p:sp>
      <p:sp>
        <p:nvSpPr>
          <p:cNvPr id="9" name="Tekstvak 8"/>
          <p:cNvSpPr txBox="1"/>
          <p:nvPr/>
        </p:nvSpPr>
        <p:spPr>
          <a:xfrm>
            <a:off x="-684584" y="406279"/>
            <a:ext cx="7917112" cy="523220"/>
          </a:xfrm>
          <a:prstGeom prst="rect">
            <a:avLst/>
          </a:prstGeom>
          <a:noFill/>
        </p:spPr>
        <p:txBody>
          <a:bodyPr wrap="square" rtlCol="0">
            <a:spAutoFit/>
          </a:bodyPr>
          <a:lstStyle/>
          <a:p>
            <a:pPr lvl="5"/>
            <a:r>
              <a:rPr lang="nl-BE" sz="2800" b="1" dirty="0">
                <a:solidFill>
                  <a:srgbClr val="1F497D"/>
                </a:solidFill>
                <a:latin typeface="FlandersArtSans-Bold" panose="00000800000000000000" pitchFamily="2" charset="0"/>
                <a:cs typeface="Arial" panose="020B0604020202020204" pitchFamily="34" charset="0"/>
              </a:rPr>
              <a:t>Beslissingsproces</a:t>
            </a:r>
          </a:p>
        </p:txBody>
      </p:sp>
    </p:spTree>
    <p:extLst>
      <p:ext uri="{BB962C8B-B14F-4D97-AF65-F5344CB8AC3E}">
        <p14:creationId xmlns:p14="http://schemas.microsoft.com/office/powerpoint/2010/main" val="87332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707504" y="764704"/>
            <a:ext cx="6858000" cy="558800"/>
          </a:xfrm>
        </p:spPr>
        <p:txBody>
          <a:bodyPr>
            <a:normAutofit/>
          </a:bodyPr>
          <a:lstStyle/>
          <a:p>
            <a:r>
              <a:rPr lang="nl-BE" dirty="0"/>
              <a:t>Wat is subsidiabel: enkele basisprincipes</a:t>
            </a:r>
          </a:p>
        </p:txBody>
      </p:sp>
      <p:sp>
        <p:nvSpPr>
          <p:cNvPr id="2" name="Rechthoek 1"/>
          <p:cNvSpPr/>
          <p:nvPr/>
        </p:nvSpPr>
        <p:spPr>
          <a:xfrm>
            <a:off x="674788" y="1412776"/>
            <a:ext cx="7617346" cy="5293757"/>
          </a:xfrm>
          <a:prstGeom prst="rect">
            <a:avLst/>
          </a:prstGeom>
        </p:spPr>
        <p:txBody>
          <a:bodyPr wrap="square">
            <a:spAutoFit/>
          </a:bodyPr>
          <a:lstStyle/>
          <a:p>
            <a:pPr marL="342900" indent="-342900">
              <a:buFont typeface="Arial" panose="020B0604020202020204" pitchFamily="34" charset="0"/>
              <a:buChar char="•"/>
            </a:pPr>
            <a:r>
              <a:rPr lang="nl-BE" sz="1600" dirty="0">
                <a:solidFill>
                  <a:schemeClr val="tx2"/>
                </a:solidFill>
                <a:latin typeface="FlandersArtSans-Light" panose="00000400000000000000" pitchFamily="2" charset="0"/>
              </a:rPr>
              <a:t>Geen voorafgaande kosten (alle kosten moeten binnen de projecttermijn vallen)</a:t>
            </a:r>
          </a:p>
          <a:p>
            <a:pPr marL="342900" indent="-342900">
              <a:buFont typeface="Arial" panose="020B0604020202020204" pitchFamily="34" charset="0"/>
              <a:buChar char="•"/>
            </a:pPr>
            <a:r>
              <a:rPr lang="nl-BE" sz="1600" dirty="0">
                <a:solidFill>
                  <a:schemeClr val="tx2"/>
                </a:solidFill>
                <a:latin typeface="FlandersArtSans-Light" panose="00000400000000000000" pitchFamily="2" charset="0"/>
              </a:rPr>
              <a:t>Verschillende kostenrubrieken zijn mogelijk, wel afhankelijk van projecttype: </a:t>
            </a:r>
          </a:p>
          <a:p>
            <a:pPr marL="800100" lvl="1" indent="-342900">
              <a:buFont typeface="Arial" panose="020B0604020202020204" pitchFamily="34" charset="0"/>
              <a:buChar char="•"/>
            </a:pPr>
            <a:r>
              <a:rPr lang="nl-BE" sz="1600" dirty="0">
                <a:solidFill>
                  <a:schemeClr val="tx2"/>
                </a:solidFill>
                <a:latin typeface="FlandersArtSans-Light" panose="00000400000000000000" pitchFamily="2" charset="0"/>
              </a:rPr>
              <a:t>Projecttype 1: investeringen, externe prestaties, werking, personeel (overhead) en promotie; </a:t>
            </a:r>
          </a:p>
          <a:p>
            <a:pPr marL="800100" lvl="1" indent="-342900">
              <a:buFont typeface="Arial" panose="020B0604020202020204" pitchFamily="34" charset="0"/>
              <a:buChar char="•"/>
            </a:pPr>
            <a:r>
              <a:rPr lang="nl-BE" sz="1600" dirty="0">
                <a:solidFill>
                  <a:schemeClr val="tx2"/>
                </a:solidFill>
                <a:latin typeface="FlandersArtSans-Light" panose="00000400000000000000" pitchFamily="2" charset="0"/>
              </a:rPr>
              <a:t>Projecttype 2: werking, personeel (overhead) en externe prestaties (investeringen en promotie niet)</a:t>
            </a:r>
          </a:p>
          <a:p>
            <a:pPr marL="342900" indent="-342900">
              <a:buFont typeface="Arial" panose="020B0604020202020204" pitchFamily="34" charset="0"/>
              <a:buChar char="•"/>
            </a:pPr>
            <a:r>
              <a:rPr lang="nl-BE" sz="1600" dirty="0">
                <a:solidFill>
                  <a:schemeClr val="tx2"/>
                </a:solidFill>
                <a:latin typeface="FlandersArtSans-Light" panose="00000400000000000000" pitchFamily="2" charset="0"/>
              </a:rPr>
              <a:t>Kosten moeten correct gedeclareerd zijn: </a:t>
            </a:r>
          </a:p>
          <a:p>
            <a:pPr marL="800100" lvl="1" indent="-342900">
              <a:buFont typeface="Arial" panose="020B0604020202020204" pitchFamily="34" charset="0"/>
              <a:buChar char="•"/>
            </a:pPr>
            <a:r>
              <a:rPr lang="nl-BE" sz="1600" dirty="0">
                <a:solidFill>
                  <a:schemeClr val="tx2"/>
                </a:solidFill>
                <a:latin typeface="FlandersArtSans-Light" panose="00000400000000000000" pitchFamily="2" charset="0"/>
              </a:rPr>
              <a:t>Enkel kosten van projectpartners (voor Projecttype 1 dus enkel van de promotor); </a:t>
            </a:r>
          </a:p>
          <a:p>
            <a:pPr marL="800100" lvl="1" indent="-342900">
              <a:buFont typeface="Arial" panose="020B0604020202020204" pitchFamily="34" charset="0"/>
              <a:buChar char="•"/>
            </a:pPr>
            <a:r>
              <a:rPr lang="nl-BE" sz="1600" dirty="0">
                <a:solidFill>
                  <a:schemeClr val="tx2"/>
                </a:solidFill>
                <a:latin typeface="FlandersArtSans-Light" panose="00000400000000000000" pitchFamily="2" charset="0"/>
              </a:rPr>
              <a:t>Bewijslast: </a:t>
            </a:r>
          </a:p>
          <a:p>
            <a:pPr marL="1257300" lvl="2" indent="-342900">
              <a:buFont typeface="Arial" panose="020B0604020202020204" pitchFamily="34" charset="0"/>
              <a:buChar char="•"/>
            </a:pPr>
            <a:r>
              <a:rPr lang="nl-BE" sz="1600" dirty="0">
                <a:solidFill>
                  <a:schemeClr val="tx2"/>
                </a:solidFill>
                <a:latin typeface="FlandersArtSans-Light" panose="00000400000000000000" pitchFamily="2" charset="0"/>
              </a:rPr>
              <a:t>Facturen en betalingsbewijzen; </a:t>
            </a:r>
          </a:p>
          <a:p>
            <a:pPr marL="1257300" lvl="2" indent="-342900">
              <a:buFont typeface="Arial" panose="020B0604020202020204" pitchFamily="34" charset="0"/>
              <a:buChar char="•"/>
            </a:pPr>
            <a:r>
              <a:rPr lang="nl-BE" sz="1600" dirty="0">
                <a:solidFill>
                  <a:schemeClr val="tx2"/>
                </a:solidFill>
                <a:latin typeface="FlandersArtSans-Light" panose="00000400000000000000" pitchFamily="2" charset="0"/>
              </a:rPr>
              <a:t>Personeel: tijdsregistraties + loonfiche (voor berekening SUT)</a:t>
            </a:r>
          </a:p>
          <a:p>
            <a:pPr marL="1257300" lvl="2" indent="-342900">
              <a:buFont typeface="Arial" panose="020B0604020202020204" pitchFamily="34" charset="0"/>
              <a:buChar char="•"/>
            </a:pPr>
            <a:r>
              <a:rPr lang="nl-BE" sz="1600" dirty="0">
                <a:solidFill>
                  <a:schemeClr val="tx2"/>
                </a:solidFill>
                <a:latin typeface="FlandersArtSans-Light" panose="00000400000000000000" pitchFamily="2" charset="0"/>
              </a:rPr>
              <a:t>Alle stukken m.b.t. correcte naleving wet op overheidsopdrachten (indien van toepassing); </a:t>
            </a:r>
          </a:p>
          <a:p>
            <a:pPr marL="1257300" lvl="2" indent="-342900">
              <a:buFont typeface="Arial" panose="020B0604020202020204" pitchFamily="34" charset="0"/>
              <a:buChar char="•"/>
            </a:pPr>
            <a:r>
              <a:rPr lang="nl-BE" sz="1600" dirty="0">
                <a:solidFill>
                  <a:schemeClr val="tx2"/>
                </a:solidFill>
                <a:latin typeface="FlandersArtSans-Light" panose="00000400000000000000" pitchFamily="2" charset="0"/>
              </a:rPr>
              <a:t>Projecttype 2: overzicht van begeleide kmo’s + vermelding kostprijs van de begeleiding (aangevuld met facturen aan kmo’s = 30% van totale kost) – nodig om te kunnen aantonen dat voordeel in Projecttype 2 volledig werd doorgegeven aan kmo’s</a:t>
            </a:r>
          </a:p>
          <a:p>
            <a:pPr marL="342900" indent="-342900">
              <a:buFont typeface="Arial" panose="020B0604020202020204" pitchFamily="34" charset="0"/>
              <a:buChar char="•"/>
            </a:pPr>
            <a:r>
              <a:rPr lang="nl-BE" sz="1600" dirty="0">
                <a:solidFill>
                  <a:schemeClr val="tx2"/>
                </a:solidFill>
                <a:latin typeface="FlandersArtSans-Light" panose="00000400000000000000" pitchFamily="2" charset="0"/>
              </a:rPr>
              <a:t>Rapportering (inhoudelijk en financieel): elke 4 maanden, verplichte betaling binnen 90 dagen, eindrapport binnen 4 maand na afloop van het project.</a:t>
            </a:r>
            <a:b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04630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073" y="53752"/>
            <a:ext cx="8229600" cy="1143000"/>
          </a:xfrm>
        </p:spPr>
        <p:txBody>
          <a:bodyPr/>
          <a:lstStyle/>
          <a:p>
            <a:r>
              <a:rPr lang="nl-BE" dirty="0"/>
              <a:t>Werkingskosten</a:t>
            </a:r>
          </a:p>
        </p:txBody>
      </p:sp>
      <p:sp>
        <p:nvSpPr>
          <p:cNvPr id="3" name="Tijdelijke aanduiding voor inhoud 2"/>
          <p:cNvSpPr>
            <a:spLocks noGrp="1"/>
          </p:cNvSpPr>
          <p:nvPr>
            <p:ph idx="1"/>
          </p:nvPr>
        </p:nvSpPr>
        <p:spPr>
          <a:xfrm>
            <a:off x="466073" y="1015008"/>
            <a:ext cx="8229600" cy="4709120"/>
          </a:xfrm>
        </p:spPr>
        <p:txBody>
          <a:bodyPr>
            <a:normAutofit/>
          </a:bodyPr>
          <a:lstStyle/>
          <a:p>
            <a:endParaRPr lang="nl-BE" sz="1600" dirty="0">
              <a:solidFill>
                <a:schemeClr val="tx2"/>
              </a:solidFill>
              <a:latin typeface="FlandersArtSans-Light" panose="00000400000000000000" pitchFamily="2" charset="0"/>
            </a:endParaRPr>
          </a:p>
          <a:p>
            <a:r>
              <a:rPr lang="nl-BE" sz="1800" dirty="0">
                <a:solidFill>
                  <a:schemeClr val="tx2"/>
                </a:solidFill>
                <a:latin typeface="FlandersArtSans-Light" panose="00000400000000000000" pitchFamily="2" charset="0"/>
              </a:rPr>
              <a:t>Organisatie van activiteiten (inhoudelijk en promotioneel)</a:t>
            </a:r>
          </a:p>
          <a:p>
            <a:r>
              <a:rPr lang="nl-BE" sz="1800" dirty="0">
                <a:solidFill>
                  <a:schemeClr val="tx2"/>
                </a:solidFill>
                <a:latin typeface="FlandersArtSans-Light" panose="00000400000000000000" pitchFamily="2" charset="0"/>
              </a:rPr>
              <a:t>Deelname aan activiteiten</a:t>
            </a:r>
          </a:p>
          <a:p>
            <a:r>
              <a:rPr lang="nl-BE" sz="1800" dirty="0">
                <a:solidFill>
                  <a:schemeClr val="tx2"/>
                </a:solidFill>
                <a:latin typeface="FlandersArtSans-Light" panose="00000400000000000000" pitchFamily="2" charset="0"/>
              </a:rPr>
              <a:t>Binnen- en buitenlandse reis- en verblijfkosten</a:t>
            </a:r>
          </a:p>
          <a:p>
            <a:pPr lvl="0"/>
            <a:r>
              <a:rPr lang="nl-BE" sz="1800" dirty="0">
                <a:solidFill>
                  <a:srgbClr val="1F497D"/>
                </a:solidFill>
                <a:latin typeface="FlandersArtSans-Light" panose="00000400000000000000" pitchFamily="2" charset="0"/>
              </a:rPr>
              <a:t>Binnenlandse verplaatsingen met de wagen: enkel via kilometervergoeding Vlaamse overheid</a:t>
            </a:r>
          </a:p>
          <a:p>
            <a:pPr lvl="1">
              <a:buFont typeface="FlandersArtSans-Light" panose="00000400000000000000" pitchFamily="2" charset="0"/>
              <a:buChar char="−"/>
            </a:pPr>
            <a:r>
              <a:rPr lang="nl-BE" sz="1800" dirty="0">
                <a:solidFill>
                  <a:srgbClr val="1F497D"/>
                </a:solidFill>
                <a:latin typeface="FlandersArtSans-Light" panose="00000400000000000000" pitchFamily="2" charset="0"/>
              </a:rPr>
              <a:t>geen leasingfacturen</a:t>
            </a:r>
          </a:p>
          <a:p>
            <a:pPr lvl="1">
              <a:buFont typeface="FlandersArtSans-Light" panose="00000400000000000000" pitchFamily="2" charset="0"/>
              <a:buChar char="−"/>
            </a:pPr>
            <a:r>
              <a:rPr lang="nl-BE" sz="1800" dirty="0">
                <a:solidFill>
                  <a:srgbClr val="1F497D"/>
                </a:solidFill>
                <a:latin typeface="FlandersArtSans-Light" panose="00000400000000000000" pitchFamily="2" charset="0"/>
              </a:rPr>
              <a:t>projectkilometers bijhouden</a:t>
            </a:r>
          </a:p>
          <a:p>
            <a:pPr lvl="1">
              <a:buFont typeface="FlandersArtSans-Light" panose="00000400000000000000" pitchFamily="2" charset="0"/>
              <a:buChar char="−"/>
            </a:pPr>
            <a:r>
              <a:rPr lang="nl-BE" sz="1800" dirty="0">
                <a:solidFill>
                  <a:srgbClr val="1F497D"/>
                </a:solidFill>
                <a:latin typeface="FlandersArtSans-Light" panose="00000400000000000000" pitchFamily="2" charset="0"/>
              </a:rPr>
              <a:t>geen andere </a:t>
            </a:r>
            <a:r>
              <a:rPr lang="nl-BE" sz="1800" dirty="0" err="1">
                <a:solidFill>
                  <a:srgbClr val="1F497D"/>
                </a:solidFill>
                <a:latin typeface="FlandersArtSans-Light" panose="00000400000000000000" pitchFamily="2" charset="0"/>
              </a:rPr>
              <a:t>autogerelateerde</a:t>
            </a:r>
            <a:r>
              <a:rPr lang="nl-BE" sz="1800" dirty="0">
                <a:solidFill>
                  <a:srgbClr val="1F497D"/>
                </a:solidFill>
                <a:latin typeface="FlandersArtSans-Light" panose="00000400000000000000" pitchFamily="2" charset="0"/>
              </a:rPr>
              <a:t> kosten </a:t>
            </a:r>
          </a:p>
          <a:p>
            <a:pPr lvl="1">
              <a:buFont typeface="FlandersArtSans-Light" panose="00000400000000000000" pitchFamily="2" charset="0"/>
              <a:buChar char="−"/>
            </a:pPr>
            <a:r>
              <a:rPr lang="nl-BE" sz="1800" dirty="0">
                <a:solidFill>
                  <a:srgbClr val="1F497D"/>
                </a:solidFill>
                <a:latin typeface="FlandersArtSans-Light" panose="00000400000000000000" pitchFamily="2" charset="0"/>
              </a:rPr>
              <a:t>(= overhead)</a:t>
            </a:r>
          </a:p>
        </p:txBody>
      </p:sp>
      <p:sp>
        <p:nvSpPr>
          <p:cNvPr id="4" name="Titel 1">
            <a:extLst>
              <a:ext uri="{FF2B5EF4-FFF2-40B4-BE49-F238E27FC236}">
                <a16:creationId xmlns:a16="http://schemas.microsoft.com/office/drawing/2014/main" id="{008CFB4A-CCA5-48D1-99E7-E365E9ECAF23}"/>
              </a:ext>
            </a:extLst>
          </p:cNvPr>
          <p:cNvSpPr txBox="1">
            <a:spLocks/>
          </p:cNvSpPr>
          <p:nvPr/>
        </p:nvSpPr>
        <p:spPr>
          <a:xfrm>
            <a:off x="914400" y="4437112"/>
            <a:ext cx="8229600"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baseline="0">
                <a:solidFill>
                  <a:schemeClr val="tx2"/>
                </a:solidFill>
                <a:latin typeface="FlandersArtSans-Bold" panose="00000800000000000000" pitchFamily="2" charset="0"/>
                <a:ea typeface="+mj-ea"/>
                <a:cs typeface="+mj-cs"/>
              </a:defRPr>
            </a:lvl1pPr>
          </a:lstStyle>
          <a:p>
            <a:endParaRPr lang="nl-BE" dirty="0"/>
          </a:p>
        </p:txBody>
      </p:sp>
      <p:sp>
        <p:nvSpPr>
          <p:cNvPr id="6" name="Tijdelijke aanduiding voor inhoud 2">
            <a:extLst>
              <a:ext uri="{FF2B5EF4-FFF2-40B4-BE49-F238E27FC236}">
                <a16:creationId xmlns:a16="http://schemas.microsoft.com/office/drawing/2014/main" id="{D3C988AF-BC98-4608-B119-D292B3A75646}"/>
              </a:ext>
            </a:extLst>
          </p:cNvPr>
          <p:cNvSpPr txBox="1">
            <a:spLocks/>
          </p:cNvSpPr>
          <p:nvPr/>
        </p:nvSpPr>
        <p:spPr>
          <a:xfrm>
            <a:off x="618473" y="5517232"/>
            <a:ext cx="82296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nl-BE" sz="1600" dirty="0">
              <a:solidFill>
                <a:schemeClr val="tx2"/>
              </a:solidFill>
              <a:latin typeface="FlandersArtSans-Light" panose="00000400000000000000" pitchFamily="2" charset="0"/>
            </a:endParaRPr>
          </a:p>
        </p:txBody>
      </p:sp>
    </p:spTree>
    <p:extLst>
      <p:ext uri="{BB962C8B-B14F-4D97-AF65-F5344CB8AC3E}">
        <p14:creationId xmlns:p14="http://schemas.microsoft.com/office/powerpoint/2010/main" val="280492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073" y="53752"/>
            <a:ext cx="8229600" cy="1143000"/>
          </a:xfrm>
        </p:spPr>
        <p:txBody>
          <a:bodyPr/>
          <a:lstStyle/>
          <a:p>
            <a:r>
              <a:rPr lang="nl-BE" dirty="0"/>
              <a:t>Investeringskosten</a:t>
            </a:r>
          </a:p>
        </p:txBody>
      </p:sp>
      <p:sp>
        <p:nvSpPr>
          <p:cNvPr id="3" name="Tijdelijke aanduiding voor inhoud 2"/>
          <p:cNvSpPr>
            <a:spLocks noGrp="1"/>
          </p:cNvSpPr>
          <p:nvPr>
            <p:ph idx="1"/>
          </p:nvPr>
        </p:nvSpPr>
        <p:spPr>
          <a:xfrm>
            <a:off x="466073" y="1015008"/>
            <a:ext cx="8229600" cy="4709120"/>
          </a:xfrm>
        </p:spPr>
        <p:txBody>
          <a:bodyPr>
            <a:normAutofit/>
          </a:bodyPr>
          <a:lstStyle/>
          <a:p>
            <a:endParaRPr lang="nl-BE" sz="1600" dirty="0">
              <a:solidFill>
                <a:schemeClr val="tx2"/>
              </a:solidFill>
              <a:latin typeface="FlandersArtSans-Light" panose="00000400000000000000" pitchFamily="2" charset="0"/>
            </a:endParaRPr>
          </a:p>
          <a:p>
            <a:r>
              <a:rPr lang="nl-BE" sz="2000" dirty="0">
                <a:solidFill>
                  <a:schemeClr val="tx2"/>
                </a:solidFill>
                <a:latin typeface="FlandersArtSans-Light" panose="00000400000000000000" pitchFamily="2" charset="0"/>
              </a:rPr>
              <a:t>Installaties, machines en uitrusting</a:t>
            </a:r>
          </a:p>
          <a:p>
            <a:pPr lvl="1"/>
            <a:r>
              <a:rPr lang="nl-BE" sz="2000" dirty="0">
                <a:solidFill>
                  <a:schemeClr val="tx2"/>
                </a:solidFill>
                <a:latin typeface="FlandersArtSans-Light" panose="00000400000000000000" pitchFamily="2" charset="0"/>
              </a:rPr>
              <a:t>Hard- en software,…</a:t>
            </a:r>
          </a:p>
          <a:p>
            <a:pPr marL="457200" lvl="1" indent="0">
              <a:buNone/>
            </a:pPr>
            <a:endParaRPr lang="nl-BE" sz="2000" dirty="0">
              <a:solidFill>
                <a:schemeClr val="tx2"/>
              </a:solidFill>
              <a:latin typeface="FlandersArtSans-Light" panose="00000400000000000000" pitchFamily="2" charset="0"/>
            </a:endParaRPr>
          </a:p>
          <a:p>
            <a:r>
              <a:rPr lang="nl-BE" sz="2000" dirty="0">
                <a:solidFill>
                  <a:schemeClr val="tx2"/>
                </a:solidFill>
                <a:latin typeface="FlandersArtSans-Light" panose="00000400000000000000" pitchFamily="2" charset="0"/>
              </a:rPr>
              <a:t>Enkel subsidiabel in Projecttype 1</a:t>
            </a:r>
          </a:p>
        </p:txBody>
      </p:sp>
      <p:sp>
        <p:nvSpPr>
          <p:cNvPr id="6" name="Tijdelijke aanduiding voor inhoud 2">
            <a:extLst>
              <a:ext uri="{FF2B5EF4-FFF2-40B4-BE49-F238E27FC236}">
                <a16:creationId xmlns:a16="http://schemas.microsoft.com/office/drawing/2014/main" id="{D3C988AF-BC98-4608-B119-D292B3A75646}"/>
              </a:ext>
            </a:extLst>
          </p:cNvPr>
          <p:cNvSpPr txBox="1">
            <a:spLocks/>
          </p:cNvSpPr>
          <p:nvPr/>
        </p:nvSpPr>
        <p:spPr>
          <a:xfrm>
            <a:off x="618473" y="5517232"/>
            <a:ext cx="82296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nl-BE" sz="1600" dirty="0">
              <a:solidFill>
                <a:schemeClr val="tx2"/>
              </a:solidFill>
              <a:latin typeface="FlandersArtSans-Light" panose="00000400000000000000" pitchFamily="2" charset="0"/>
            </a:endParaRPr>
          </a:p>
        </p:txBody>
      </p:sp>
    </p:spTree>
    <p:extLst>
      <p:ext uri="{BB962C8B-B14F-4D97-AF65-F5344CB8AC3E}">
        <p14:creationId xmlns:p14="http://schemas.microsoft.com/office/powerpoint/2010/main" val="3397797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3768" y="404664"/>
            <a:ext cx="3096344" cy="1143000"/>
          </a:xfrm>
        </p:spPr>
        <p:txBody>
          <a:bodyPr/>
          <a:lstStyle/>
          <a:p>
            <a:r>
              <a:rPr lang="nl-BE" dirty="0"/>
              <a:t>Personeelskosten</a:t>
            </a:r>
          </a:p>
        </p:txBody>
      </p:sp>
      <p:sp>
        <p:nvSpPr>
          <p:cNvPr id="3" name="Tijdelijke aanduiding voor inhoud 2"/>
          <p:cNvSpPr>
            <a:spLocks noGrp="1"/>
          </p:cNvSpPr>
          <p:nvPr>
            <p:ph idx="1"/>
          </p:nvPr>
        </p:nvSpPr>
        <p:spPr/>
        <p:txBody>
          <a:bodyPr>
            <a:normAutofit/>
          </a:bodyPr>
          <a:lstStyle/>
          <a:p>
            <a:r>
              <a:rPr lang="nl-BE" sz="1800" dirty="0">
                <a:solidFill>
                  <a:schemeClr val="tx2"/>
                </a:solidFill>
                <a:latin typeface="FlandersArtSans-Light" panose="00000400000000000000" pitchFamily="2" charset="0"/>
              </a:rPr>
              <a:t>Standaarduurtarief: bruto maandloon x factor</a:t>
            </a:r>
          </a:p>
          <a:p>
            <a:pPr marL="457200" lvl="1" indent="0">
              <a:buNone/>
            </a:pPr>
            <a:r>
              <a:rPr lang="nl-BE" sz="1800" dirty="0">
                <a:solidFill>
                  <a:schemeClr val="tx2"/>
                </a:solidFill>
                <a:latin typeface="FlandersArtSans-Light" panose="00000400000000000000" pitchFamily="2" charset="0"/>
              </a:rPr>
              <a:t>Bv. 4.000 €/maand x 1,20% = 48 €/u</a:t>
            </a:r>
          </a:p>
          <a:p>
            <a:r>
              <a:rPr lang="nl-BE" sz="1800" dirty="0">
                <a:solidFill>
                  <a:schemeClr val="tx2"/>
                </a:solidFill>
                <a:latin typeface="FlandersArtSans-Light" panose="00000400000000000000" pitchFamily="2" charset="0"/>
              </a:rPr>
              <a:t>Enkel werkelijke projectprestaties</a:t>
            </a:r>
          </a:p>
          <a:p>
            <a:pPr marL="457200" lvl="1" indent="0">
              <a:buNone/>
            </a:pPr>
            <a:r>
              <a:rPr lang="nl-BE" sz="1800" dirty="0">
                <a:solidFill>
                  <a:schemeClr val="tx2"/>
                </a:solidFill>
                <a:latin typeface="FlandersArtSans-Light" panose="00000400000000000000" pitchFamily="2" charset="0"/>
              </a:rPr>
              <a:t>Bv. 140 u/maand x 48 €/u = 6.720 €/maand</a:t>
            </a:r>
          </a:p>
          <a:p>
            <a:r>
              <a:rPr lang="nl-BE" sz="1800" dirty="0">
                <a:solidFill>
                  <a:schemeClr val="tx2"/>
                </a:solidFill>
                <a:latin typeface="FlandersArtSans-Light" panose="00000400000000000000" pitchFamily="2" charset="0"/>
              </a:rPr>
              <a:t>Tijdsregistratie incl. projectkilometers</a:t>
            </a:r>
          </a:p>
          <a:p>
            <a:r>
              <a:rPr lang="nl-BE" sz="1800" dirty="0">
                <a:solidFill>
                  <a:schemeClr val="tx2"/>
                </a:solidFill>
                <a:latin typeface="FlandersArtSans-Light" panose="00000400000000000000" pitchFamily="2" charset="0"/>
              </a:rPr>
              <a:t>Overuren enkel subsidiabel indien betaalde of gerecupereerde overuren (bewijslast bij promotor)</a:t>
            </a:r>
          </a:p>
          <a:p>
            <a:r>
              <a:rPr lang="nl-BE" sz="1800" dirty="0">
                <a:solidFill>
                  <a:schemeClr val="tx2"/>
                </a:solidFill>
                <a:latin typeface="FlandersArtSans-Light" panose="00000400000000000000" pitchFamily="2" charset="0"/>
              </a:rPr>
              <a:t>Maximaal SUT:  100 EUR</a:t>
            </a:r>
          </a:p>
          <a:p>
            <a:r>
              <a:rPr lang="nl-BE" sz="1800" dirty="0">
                <a:solidFill>
                  <a:schemeClr val="tx2"/>
                </a:solidFill>
                <a:latin typeface="FlandersArtSans-Light" panose="00000400000000000000" pitchFamily="2" charset="0"/>
              </a:rPr>
              <a:t>Minimale personeelsinzet nodig (te motiveren)</a:t>
            </a:r>
          </a:p>
        </p:txBody>
      </p:sp>
    </p:spTree>
    <p:extLst>
      <p:ext uri="{BB962C8B-B14F-4D97-AF65-F5344CB8AC3E}">
        <p14:creationId xmlns:p14="http://schemas.microsoft.com/office/powerpoint/2010/main" val="113186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43608" y="659011"/>
            <a:ext cx="6702781" cy="5539978"/>
          </a:xfrm>
          <a:prstGeom prst="rect">
            <a:avLst/>
          </a:prstGeom>
        </p:spPr>
        <p:txBody>
          <a:bodyPr wrap="square">
            <a:spAutoFit/>
          </a:bodyPr>
          <a:lstStyle/>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Kader</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Welke projecten zoeken we?</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Wie voert deze projecten uit?  </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Hoe? Toelichting bij 2 projecttypes</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Projecttermijn</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Projectfinanciering</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Indieningsproces</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Beoordelingsproces</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Wat is subsidiabel</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Wet op overheidsopdrachten</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Staatssteun</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Verloop oproep</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Ondersteuning EFRO</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Vragen / afspraken</a:t>
            </a:r>
            <a:b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endParaRPr lang="nl-BE" dirty="0">
              <a:latin typeface="FlandersArtSans-Light" panose="00000400000000000000" pitchFamily="2" charset="0"/>
            </a:endParaRPr>
          </a:p>
        </p:txBody>
      </p:sp>
    </p:spTree>
    <p:extLst>
      <p:ext uri="{BB962C8B-B14F-4D97-AF65-F5344CB8AC3E}">
        <p14:creationId xmlns:p14="http://schemas.microsoft.com/office/powerpoint/2010/main" val="87864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Overhead</a:t>
            </a:r>
          </a:p>
        </p:txBody>
      </p:sp>
      <p:sp>
        <p:nvSpPr>
          <p:cNvPr id="3" name="Tijdelijke aanduiding voor inhoud 2"/>
          <p:cNvSpPr>
            <a:spLocks noGrp="1"/>
          </p:cNvSpPr>
          <p:nvPr>
            <p:ph idx="1"/>
          </p:nvPr>
        </p:nvSpPr>
        <p:spPr>
          <a:xfrm>
            <a:off x="457200" y="1434479"/>
            <a:ext cx="8229600" cy="3434681"/>
          </a:xfrm>
        </p:spPr>
        <p:txBody>
          <a:bodyPr>
            <a:normAutofit fontScale="92500" lnSpcReduction="10000"/>
          </a:bodyPr>
          <a:lstStyle/>
          <a:p>
            <a:r>
              <a:rPr lang="nl-BE" sz="1800" dirty="0">
                <a:solidFill>
                  <a:schemeClr val="tx2"/>
                </a:solidFill>
                <a:latin typeface="FlandersArtSans-Light" panose="00000400000000000000" pitchFamily="2" charset="0"/>
              </a:rPr>
              <a:t>Forfaitair maximaal 15 % op personeelskosten</a:t>
            </a:r>
          </a:p>
          <a:p>
            <a:r>
              <a:rPr lang="nl-BE" sz="1800" dirty="0">
                <a:solidFill>
                  <a:schemeClr val="tx2"/>
                </a:solidFill>
                <a:latin typeface="FlandersArtSans-Light" panose="00000400000000000000" pitchFamily="2" charset="0"/>
              </a:rPr>
              <a:t>Zelfde % voor promotor en copromotoren</a:t>
            </a:r>
          </a:p>
          <a:p>
            <a:r>
              <a:rPr lang="nl-BE" sz="1800" dirty="0">
                <a:solidFill>
                  <a:schemeClr val="tx2"/>
                </a:solidFill>
                <a:latin typeface="FlandersArtSans-Light" panose="00000400000000000000" pitchFamily="2" charset="0"/>
              </a:rPr>
              <a:t>Nieuw: afschrijvingen, verbruiksmaterialen, beroepskledij, vakliteratuur, alle verzendingen</a:t>
            </a:r>
          </a:p>
          <a:p>
            <a:endParaRPr lang="nl-BE" sz="1800" dirty="0">
              <a:solidFill>
                <a:schemeClr val="tx2"/>
              </a:solidFill>
              <a:latin typeface="FlandersArtSans-Light" panose="00000400000000000000" pitchFamily="2" charset="0"/>
            </a:endParaRPr>
          </a:p>
          <a:p>
            <a:endParaRPr lang="nl-BE" sz="1600" dirty="0">
              <a:solidFill>
                <a:schemeClr val="tx2"/>
              </a:solidFill>
              <a:latin typeface="FlandersArtSans-Light" panose="00000400000000000000" pitchFamily="2" charset="0"/>
            </a:endParaRPr>
          </a:p>
          <a:p>
            <a:endParaRPr lang="nl-BE" sz="1600" dirty="0">
              <a:solidFill>
                <a:schemeClr val="tx2"/>
              </a:solidFill>
              <a:latin typeface="FlandersArtSans-Light" panose="00000400000000000000" pitchFamily="2" charset="0"/>
            </a:endParaRPr>
          </a:p>
          <a:p>
            <a:pPr marL="0" indent="0" algn="ctr">
              <a:buNone/>
            </a:pPr>
            <a:r>
              <a:rPr lang="nl-BE" sz="2800" b="1" dirty="0">
                <a:solidFill>
                  <a:srgbClr val="002060"/>
                </a:solidFill>
                <a:latin typeface="FlandersArtSans-Bold" panose="00000800000000000000" pitchFamily="2" charset="0"/>
              </a:rPr>
              <a:t>Externe prestaties</a:t>
            </a:r>
          </a:p>
          <a:p>
            <a:endParaRPr lang="nl-BE" sz="1600" dirty="0">
              <a:solidFill>
                <a:schemeClr val="tx2"/>
              </a:solidFill>
              <a:latin typeface="FlandersArtSans-Light" panose="00000400000000000000" pitchFamily="2" charset="0"/>
            </a:endParaRPr>
          </a:p>
          <a:p>
            <a:r>
              <a:rPr lang="nl-BE" sz="1800" dirty="0">
                <a:solidFill>
                  <a:schemeClr val="tx2"/>
                </a:solidFill>
                <a:latin typeface="FlandersArtSans-Light" panose="00000400000000000000" pitchFamily="2" charset="0"/>
              </a:rPr>
              <a:t>Administratief/financiële ondersteuning (Projecttype 1)</a:t>
            </a:r>
          </a:p>
          <a:p>
            <a:r>
              <a:rPr lang="nl-BE" sz="1800" dirty="0">
                <a:solidFill>
                  <a:schemeClr val="tx2"/>
                </a:solidFill>
                <a:latin typeface="FlandersArtSans-Light" panose="00000400000000000000" pitchFamily="2" charset="0"/>
              </a:rPr>
              <a:t>Inhoudelijke ondersteuning (Projecttype 2)</a:t>
            </a:r>
          </a:p>
          <a:p>
            <a:endParaRPr lang="nl-BE" sz="1800" dirty="0">
              <a:solidFill>
                <a:schemeClr val="tx2"/>
              </a:solidFill>
              <a:latin typeface="FlandersArtSans-Light" panose="00000400000000000000" pitchFamily="2" charset="0"/>
            </a:endParaRPr>
          </a:p>
          <a:p>
            <a:endParaRPr lang="nl-BE" sz="1600" dirty="0">
              <a:solidFill>
                <a:schemeClr val="tx2"/>
              </a:solidFill>
              <a:latin typeface="FlandersArtSans-Light" panose="00000400000000000000" pitchFamily="2" charset="0"/>
            </a:endParaRPr>
          </a:p>
          <a:p>
            <a:endParaRPr lang="nl-BE" sz="1600" dirty="0">
              <a:solidFill>
                <a:schemeClr val="tx2"/>
              </a:solidFill>
              <a:latin typeface="FlandersArtSans-Light" panose="00000400000000000000" pitchFamily="2" charset="0"/>
            </a:endParaRPr>
          </a:p>
          <a:p>
            <a:endParaRPr lang="nl-BE" sz="1600" dirty="0">
              <a:solidFill>
                <a:schemeClr val="tx2"/>
              </a:solidFill>
              <a:latin typeface="FlandersArtSans-Light" panose="00000400000000000000" pitchFamily="2" charset="0"/>
            </a:endParaRPr>
          </a:p>
          <a:p>
            <a:endParaRPr lang="nl-BE" sz="1600" dirty="0">
              <a:solidFill>
                <a:schemeClr val="tx2"/>
              </a:solidFill>
              <a:latin typeface="FlandersArtSans-Light" panose="00000400000000000000" pitchFamily="2" charset="0"/>
            </a:endParaRPr>
          </a:p>
          <a:p>
            <a:endParaRPr lang="nl-BE" sz="1600" dirty="0">
              <a:solidFill>
                <a:schemeClr val="tx2"/>
              </a:solidFill>
              <a:latin typeface="FlandersArtSans-Light" panose="00000400000000000000" pitchFamily="2" charset="0"/>
            </a:endParaRPr>
          </a:p>
          <a:p>
            <a:endParaRPr lang="nl-BE" sz="1600" dirty="0">
              <a:solidFill>
                <a:schemeClr val="tx2"/>
              </a:solidFill>
              <a:latin typeface="FlandersArtSans-Light" panose="00000400000000000000" pitchFamily="2" charset="0"/>
            </a:endParaRPr>
          </a:p>
          <a:p>
            <a:endParaRPr lang="nl-BE" sz="1600" dirty="0">
              <a:solidFill>
                <a:schemeClr val="tx2"/>
              </a:solidFill>
              <a:latin typeface="FlandersArtSans-Light" panose="00000400000000000000" pitchFamily="2" charset="0"/>
            </a:endParaRPr>
          </a:p>
          <a:p>
            <a:endParaRPr lang="nl-BE" sz="1600" dirty="0">
              <a:solidFill>
                <a:schemeClr val="tx2"/>
              </a:solidFill>
              <a:latin typeface="FlandersArtSans-Light" panose="00000400000000000000" pitchFamily="2" charset="0"/>
            </a:endParaRPr>
          </a:p>
        </p:txBody>
      </p:sp>
      <p:sp>
        <p:nvSpPr>
          <p:cNvPr id="4" name="Titel 1"/>
          <p:cNvSpPr txBox="1">
            <a:spLocks/>
          </p:cNvSpPr>
          <p:nvPr/>
        </p:nvSpPr>
        <p:spPr>
          <a:xfrm>
            <a:off x="2766628" y="3630625"/>
            <a:ext cx="3610744"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baseline="0">
                <a:solidFill>
                  <a:schemeClr val="tx2"/>
                </a:solidFill>
                <a:latin typeface="FlandersArtSans-Bold" panose="00000800000000000000" pitchFamily="2" charset="0"/>
                <a:ea typeface="+mj-ea"/>
                <a:cs typeface="+mj-cs"/>
              </a:defRPr>
            </a:lvl1pPr>
          </a:lstStyle>
          <a:p>
            <a:endParaRPr lang="nl-BE" dirty="0"/>
          </a:p>
        </p:txBody>
      </p:sp>
      <p:sp>
        <p:nvSpPr>
          <p:cNvPr id="5" name="Tijdelijke aanduiding voor inhoud 2"/>
          <p:cNvSpPr txBox="1">
            <a:spLocks/>
          </p:cNvSpPr>
          <p:nvPr/>
        </p:nvSpPr>
        <p:spPr>
          <a:xfrm>
            <a:off x="457200" y="4581128"/>
            <a:ext cx="7427168" cy="11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BE" sz="6400" dirty="0">
              <a:solidFill>
                <a:schemeClr val="tx2"/>
              </a:solidFill>
              <a:latin typeface="FlandersArtSans-Light" panose="00000400000000000000" pitchFamily="2" charset="0"/>
            </a:endParaRPr>
          </a:p>
          <a:p>
            <a:pPr lvl="1"/>
            <a:endParaRPr lang="nl-BE" dirty="0"/>
          </a:p>
          <a:p>
            <a:pPr lvl="1"/>
            <a:endParaRPr lang="nl-BE" dirty="0"/>
          </a:p>
        </p:txBody>
      </p:sp>
    </p:spTree>
    <p:extLst>
      <p:ext uri="{BB962C8B-B14F-4D97-AF65-F5344CB8AC3E}">
        <p14:creationId xmlns:p14="http://schemas.microsoft.com/office/powerpoint/2010/main" val="2447240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95F8B086-82FC-4092-9058-541DA52AB02B}"/>
              </a:ext>
            </a:extLst>
          </p:cNvPr>
          <p:cNvSpPr>
            <a:spLocks noGrp="1"/>
          </p:cNvSpPr>
          <p:nvPr>
            <p:ph type="title"/>
          </p:nvPr>
        </p:nvSpPr>
        <p:spPr>
          <a:xfrm>
            <a:off x="457200" y="274638"/>
            <a:ext cx="8229600" cy="1143000"/>
          </a:xfrm>
        </p:spPr>
        <p:txBody>
          <a:bodyPr/>
          <a:lstStyle/>
          <a:p>
            <a:r>
              <a:rPr lang="nl-BE" dirty="0"/>
              <a:t>Promotie en publiciteit</a:t>
            </a:r>
          </a:p>
        </p:txBody>
      </p:sp>
      <p:sp>
        <p:nvSpPr>
          <p:cNvPr id="19" name="Tijdelijke aanduiding voor inhoud 2">
            <a:extLst>
              <a:ext uri="{FF2B5EF4-FFF2-40B4-BE49-F238E27FC236}">
                <a16:creationId xmlns:a16="http://schemas.microsoft.com/office/drawing/2014/main" id="{5969425C-4CA6-48B1-87E3-DEAD1290A0FC}"/>
              </a:ext>
            </a:extLst>
          </p:cNvPr>
          <p:cNvSpPr>
            <a:spLocks noGrp="1"/>
          </p:cNvSpPr>
          <p:nvPr>
            <p:ph idx="1"/>
          </p:nvPr>
        </p:nvSpPr>
        <p:spPr>
          <a:xfrm>
            <a:off x="971600" y="1268760"/>
            <a:ext cx="7488832" cy="2232248"/>
          </a:xfrm>
        </p:spPr>
        <p:txBody>
          <a:bodyPr>
            <a:normAutofit fontScale="92500" lnSpcReduction="20000"/>
          </a:bodyPr>
          <a:lstStyle/>
          <a:p>
            <a:pPr lvl="1">
              <a:buFont typeface="Arial" panose="020B0604020202020204" pitchFamily="34" charset="0"/>
              <a:buChar char="•"/>
            </a:pPr>
            <a:r>
              <a:rPr lang="nl-BE" sz="1900" dirty="0">
                <a:solidFill>
                  <a:schemeClr val="tx2"/>
                </a:solidFill>
                <a:latin typeface="FlandersArtSans-Light" panose="00000400000000000000" pitchFamily="2" charset="0"/>
              </a:rPr>
              <a:t>Communicatieplan &amp; -strategie</a:t>
            </a:r>
          </a:p>
          <a:p>
            <a:pPr lvl="1">
              <a:buFont typeface="Arial" panose="020B0604020202020204" pitchFamily="34" charset="0"/>
              <a:buChar char="•"/>
            </a:pPr>
            <a:r>
              <a:rPr lang="nl-BE" sz="1900" dirty="0">
                <a:solidFill>
                  <a:schemeClr val="tx2"/>
                </a:solidFill>
                <a:latin typeface="FlandersArtSans-Light" panose="00000400000000000000" pitchFamily="2" charset="0"/>
              </a:rPr>
              <a:t>Communicatietools (brochures, website, uitnodigingen, …)</a:t>
            </a:r>
          </a:p>
          <a:p>
            <a:pPr lvl="1">
              <a:buFont typeface="Arial" panose="020B0604020202020204" pitchFamily="34" charset="0"/>
              <a:buChar char="•"/>
            </a:pPr>
            <a:r>
              <a:rPr lang="nl-BE" sz="1900" dirty="0">
                <a:solidFill>
                  <a:schemeClr val="tx2"/>
                </a:solidFill>
                <a:latin typeface="FlandersArtSans-Light" panose="00000400000000000000" pitchFamily="2" charset="0"/>
              </a:rPr>
              <a:t>Fotografie en filmografie</a:t>
            </a:r>
          </a:p>
          <a:p>
            <a:pPr lvl="1">
              <a:buFont typeface="Arial" panose="020B0604020202020204" pitchFamily="34" charset="0"/>
              <a:buChar char="•"/>
            </a:pPr>
            <a:r>
              <a:rPr lang="nl-BE" sz="1900" dirty="0">
                <a:solidFill>
                  <a:schemeClr val="tx2"/>
                </a:solidFill>
                <a:latin typeface="FlandersArtSans-Light" panose="00000400000000000000" pitchFamily="2" charset="0"/>
              </a:rPr>
              <a:t>Focus op communicatie aan externen</a:t>
            </a:r>
          </a:p>
          <a:p>
            <a:pPr lvl="1">
              <a:buFont typeface="Arial" panose="020B0604020202020204" pitchFamily="34" charset="0"/>
              <a:buChar char="•"/>
            </a:pPr>
            <a:r>
              <a:rPr lang="nl-BE" sz="1900" dirty="0">
                <a:solidFill>
                  <a:schemeClr val="tx2"/>
                </a:solidFill>
                <a:latin typeface="FlandersArtSans-Light" panose="00000400000000000000" pitchFamily="2" charset="0"/>
              </a:rPr>
              <a:t>Minimale verplichtingen opgenomen in </a:t>
            </a:r>
            <a:r>
              <a:rPr lang="nl-BE" sz="1900" b="1" dirty="0">
                <a:solidFill>
                  <a:schemeClr val="tx2"/>
                </a:solidFill>
                <a:latin typeface="FlandersArtSans-Light" panose="00000400000000000000" pitchFamily="2" charset="0"/>
              </a:rPr>
              <a:t>Praktische gids Communicatie voor promotoren</a:t>
            </a:r>
          </a:p>
          <a:p>
            <a:pPr lvl="1">
              <a:buFont typeface="Arial" panose="020B0604020202020204" pitchFamily="34" charset="0"/>
              <a:buChar char="•"/>
            </a:pPr>
            <a:r>
              <a:rPr lang="nl-BE" sz="1900" dirty="0">
                <a:solidFill>
                  <a:schemeClr val="tx2"/>
                </a:solidFill>
                <a:latin typeface="FlandersArtSans-Light" panose="00000400000000000000" pitchFamily="2" charset="0"/>
              </a:rPr>
              <a:t>Gebruik van logo’s = subsidievoorwaarde</a:t>
            </a:r>
          </a:p>
          <a:p>
            <a:pPr lvl="1">
              <a:buFont typeface="Arial" panose="020B0604020202020204" pitchFamily="34" charset="0"/>
              <a:buChar char="•"/>
            </a:pPr>
            <a:r>
              <a:rPr lang="nl-BE" sz="1900" dirty="0">
                <a:solidFill>
                  <a:schemeClr val="tx2"/>
                </a:solidFill>
                <a:latin typeface="FlandersArtSans-Light" panose="00000400000000000000" pitchFamily="2" charset="0"/>
              </a:rPr>
              <a:t>Enkel subsidiabel in Projecttype 1</a:t>
            </a:r>
          </a:p>
          <a:p>
            <a:pPr lvl="1">
              <a:buFont typeface="Wingdings" panose="05000000000000000000" pitchFamily="2" charset="2"/>
              <a:buChar char="§"/>
            </a:pPr>
            <a:endParaRPr lang="nl-BE" sz="1800" dirty="0">
              <a:solidFill>
                <a:schemeClr val="tx2"/>
              </a:solidFill>
              <a:latin typeface="FlandersArtSans-Light" panose="00000400000000000000" pitchFamily="2" charset="0"/>
            </a:endParaRPr>
          </a:p>
          <a:p>
            <a:pPr lvl="1">
              <a:buFont typeface="Wingdings" panose="05000000000000000000" pitchFamily="2" charset="2"/>
              <a:buChar char="§"/>
            </a:pPr>
            <a:endParaRPr lang="nl-BE" sz="1800" dirty="0">
              <a:solidFill>
                <a:schemeClr val="tx2"/>
              </a:solidFill>
              <a:latin typeface="FlandersArtSans-Light" panose="00000400000000000000" pitchFamily="2" charset="0"/>
            </a:endParaRPr>
          </a:p>
          <a:p>
            <a:pPr lvl="1">
              <a:buFont typeface="Wingdings" panose="05000000000000000000" pitchFamily="2" charset="2"/>
              <a:buChar char="§"/>
            </a:pPr>
            <a:endParaRPr lang="nl-BE" sz="1800" dirty="0">
              <a:solidFill>
                <a:schemeClr val="tx2"/>
              </a:solidFill>
              <a:latin typeface="FlandersArtSans-Light" panose="00000400000000000000" pitchFamily="2" charset="0"/>
            </a:endParaRPr>
          </a:p>
          <a:p>
            <a:pPr marL="457200" lvl="1" indent="0">
              <a:buNone/>
            </a:pPr>
            <a:endParaRPr lang="nl-BE" dirty="0"/>
          </a:p>
        </p:txBody>
      </p:sp>
      <p:sp>
        <p:nvSpPr>
          <p:cNvPr id="20" name="Titel 1">
            <a:extLst>
              <a:ext uri="{FF2B5EF4-FFF2-40B4-BE49-F238E27FC236}">
                <a16:creationId xmlns:a16="http://schemas.microsoft.com/office/drawing/2014/main" id="{B1273B1E-4335-48CF-9636-2651D824C0CC}"/>
              </a:ext>
            </a:extLst>
          </p:cNvPr>
          <p:cNvSpPr txBox="1">
            <a:spLocks/>
          </p:cNvSpPr>
          <p:nvPr/>
        </p:nvSpPr>
        <p:spPr>
          <a:xfrm>
            <a:off x="2987824" y="4077072"/>
            <a:ext cx="2026568" cy="49006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2800" kern="1200" baseline="0">
                <a:solidFill>
                  <a:schemeClr val="tx2"/>
                </a:solidFill>
                <a:latin typeface="FlandersArtSans-Bold" panose="00000800000000000000" pitchFamily="2" charset="0"/>
                <a:ea typeface="+mj-ea"/>
                <a:cs typeface="+mj-cs"/>
              </a:defRPr>
            </a:lvl1pPr>
          </a:lstStyle>
          <a:p>
            <a:r>
              <a:rPr lang="nl-BE" dirty="0"/>
              <a:t>Inkomsten</a:t>
            </a:r>
          </a:p>
        </p:txBody>
      </p:sp>
      <p:sp>
        <p:nvSpPr>
          <p:cNvPr id="21" name="Tijdelijke aanduiding voor inhoud 2">
            <a:extLst>
              <a:ext uri="{FF2B5EF4-FFF2-40B4-BE49-F238E27FC236}">
                <a16:creationId xmlns:a16="http://schemas.microsoft.com/office/drawing/2014/main" id="{2BE4E16E-1F99-48AB-856C-21233482B612}"/>
              </a:ext>
            </a:extLst>
          </p:cNvPr>
          <p:cNvSpPr txBox="1">
            <a:spLocks/>
          </p:cNvSpPr>
          <p:nvPr/>
        </p:nvSpPr>
        <p:spPr>
          <a:xfrm>
            <a:off x="827584" y="4797152"/>
            <a:ext cx="7992888" cy="690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sz="1600" dirty="0">
                <a:solidFill>
                  <a:schemeClr val="tx2"/>
                </a:solidFill>
                <a:latin typeface="FlandersArtSans-Light" panose="00000400000000000000" pitchFamily="2" charset="0"/>
              </a:rPr>
              <a:t>Inkomsten tijdens projectperiode (bijdrage van 30% van de kmo’s bij Projecttype 2): moeten niet verrekend worden in projectbudget</a:t>
            </a:r>
          </a:p>
          <a:p>
            <a:endParaRPr lang="nl-BE" sz="2400" dirty="0">
              <a:solidFill>
                <a:schemeClr val="tx2"/>
              </a:solidFill>
              <a:latin typeface="FlandersArtSans-Light" panose="00000400000000000000" pitchFamily="2" charset="0"/>
            </a:endParaRPr>
          </a:p>
        </p:txBody>
      </p:sp>
    </p:spTree>
    <p:extLst>
      <p:ext uri="{BB962C8B-B14F-4D97-AF65-F5344CB8AC3E}">
        <p14:creationId xmlns:p14="http://schemas.microsoft.com/office/powerpoint/2010/main" val="77111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Niet-subsidiabele uitgaven</a:t>
            </a:r>
          </a:p>
        </p:txBody>
      </p:sp>
      <p:sp>
        <p:nvSpPr>
          <p:cNvPr id="3" name="Tijdelijke aanduiding voor inhoud 2"/>
          <p:cNvSpPr>
            <a:spLocks noGrp="1"/>
          </p:cNvSpPr>
          <p:nvPr>
            <p:ph idx="1"/>
          </p:nvPr>
        </p:nvSpPr>
        <p:spPr/>
        <p:txBody>
          <a:bodyPr>
            <a:normAutofit/>
          </a:bodyPr>
          <a:lstStyle/>
          <a:p>
            <a:r>
              <a:rPr lang="nl-BE" sz="1800" dirty="0">
                <a:solidFill>
                  <a:schemeClr val="tx2"/>
                </a:solidFill>
                <a:latin typeface="FlandersArtSans-Light" panose="00000400000000000000" pitchFamily="2" charset="0"/>
              </a:rPr>
              <a:t>Facturatie tussen promotor en copromotor</a:t>
            </a:r>
          </a:p>
          <a:p>
            <a:r>
              <a:rPr lang="nl-BE" sz="1800" dirty="0">
                <a:solidFill>
                  <a:schemeClr val="tx2"/>
                </a:solidFill>
                <a:latin typeface="FlandersArtSans-Light" panose="00000400000000000000" pitchFamily="2" charset="0"/>
              </a:rPr>
              <a:t>Immateriële investeringen</a:t>
            </a:r>
          </a:p>
          <a:p>
            <a:r>
              <a:rPr lang="nl-BE" sz="1800" dirty="0">
                <a:solidFill>
                  <a:schemeClr val="tx2"/>
                </a:solidFill>
                <a:latin typeface="FlandersArtSans-Light" panose="00000400000000000000" pitchFamily="2" charset="0"/>
              </a:rPr>
              <a:t>Bijdrage in natura</a:t>
            </a:r>
          </a:p>
          <a:p>
            <a:r>
              <a:rPr lang="nl-BE" sz="1800" dirty="0">
                <a:solidFill>
                  <a:schemeClr val="tx2"/>
                </a:solidFill>
                <a:latin typeface="FlandersArtSans-Light" panose="00000400000000000000" pitchFamily="2" charset="0"/>
              </a:rPr>
              <a:t>Bankkosten en financiële kosten</a:t>
            </a:r>
          </a:p>
          <a:p>
            <a:r>
              <a:rPr lang="nl-BE" sz="1800" dirty="0">
                <a:solidFill>
                  <a:schemeClr val="tx2"/>
                </a:solidFill>
                <a:latin typeface="FlandersArtSans-Light" panose="00000400000000000000" pitchFamily="2" charset="0"/>
              </a:rPr>
              <a:t>Vrijwilligersvergoedingen</a:t>
            </a:r>
          </a:p>
          <a:p>
            <a:r>
              <a:rPr lang="nl-BE" sz="1800" dirty="0">
                <a:solidFill>
                  <a:schemeClr val="tx2"/>
                </a:solidFill>
                <a:latin typeface="FlandersArtSans-Light" panose="00000400000000000000" pitchFamily="2" charset="0"/>
              </a:rPr>
              <a:t>Kunstwerken en gages van kunstenaars</a:t>
            </a:r>
          </a:p>
          <a:p>
            <a:r>
              <a:rPr lang="nl-BE" sz="1800" dirty="0">
                <a:solidFill>
                  <a:schemeClr val="tx2"/>
                </a:solidFill>
                <a:latin typeface="FlandersArtSans-Light" panose="00000400000000000000" pitchFamily="2" charset="0"/>
              </a:rPr>
              <a:t>Wedstrijdprijzen</a:t>
            </a:r>
          </a:p>
        </p:txBody>
      </p:sp>
    </p:spTree>
    <p:extLst>
      <p:ext uri="{BB962C8B-B14F-4D97-AF65-F5344CB8AC3E}">
        <p14:creationId xmlns:p14="http://schemas.microsoft.com/office/powerpoint/2010/main" val="451718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Overheidsopdrachten</a:t>
            </a:r>
          </a:p>
        </p:txBody>
      </p:sp>
      <p:sp>
        <p:nvSpPr>
          <p:cNvPr id="3" name="Tijdelijke aanduiding voor inhoud 2"/>
          <p:cNvSpPr>
            <a:spLocks noGrp="1"/>
          </p:cNvSpPr>
          <p:nvPr>
            <p:ph idx="1"/>
          </p:nvPr>
        </p:nvSpPr>
        <p:spPr>
          <a:xfrm>
            <a:off x="539552" y="1916832"/>
            <a:ext cx="8229600" cy="2376264"/>
          </a:xfrm>
        </p:spPr>
        <p:txBody>
          <a:bodyPr>
            <a:normAutofit/>
          </a:bodyPr>
          <a:lstStyle/>
          <a:p>
            <a:r>
              <a:rPr lang="nl-BE" sz="1800" dirty="0">
                <a:solidFill>
                  <a:schemeClr val="tx2"/>
                </a:solidFill>
                <a:latin typeface="FlandersArtSans-Light" panose="00000400000000000000" pitchFamily="2" charset="0"/>
              </a:rPr>
              <a:t>In geval van niet klassieke overheden =&gt; bewijslast toepassingsgebied wetgeving bij promotor</a:t>
            </a:r>
          </a:p>
          <a:p>
            <a:r>
              <a:rPr lang="nl-BE" sz="1800" dirty="0">
                <a:solidFill>
                  <a:schemeClr val="tx2"/>
                </a:solidFill>
                <a:latin typeface="FlandersArtSans-Light" panose="00000400000000000000" pitchFamily="2" charset="0"/>
              </a:rPr>
              <a:t>Bewijs criterium “overheidsfinanciering &lt; 50%” =&gt; via laatste 3 jaarrekeningen</a:t>
            </a:r>
          </a:p>
          <a:p>
            <a:r>
              <a:rPr lang="nl-BE" sz="1800" dirty="0">
                <a:solidFill>
                  <a:schemeClr val="tx2"/>
                </a:solidFill>
                <a:latin typeface="FlandersArtSans-Light" panose="00000400000000000000" pitchFamily="2" charset="0"/>
              </a:rPr>
              <a:t>Managementautoriteit kan naleving wetgeving OHO opleggen als subsidievoorwaarde</a:t>
            </a:r>
          </a:p>
          <a:p>
            <a:r>
              <a:rPr lang="nl-BE" sz="1800" dirty="0">
                <a:solidFill>
                  <a:schemeClr val="tx2"/>
                </a:solidFill>
                <a:latin typeface="FlandersArtSans-Light" panose="00000400000000000000" pitchFamily="2" charset="0"/>
              </a:rPr>
              <a:t>Strenge controles =&gt; correcties mogelijk tot 100%</a:t>
            </a:r>
          </a:p>
        </p:txBody>
      </p:sp>
    </p:spTree>
    <p:extLst>
      <p:ext uri="{BB962C8B-B14F-4D97-AF65-F5344CB8AC3E}">
        <p14:creationId xmlns:p14="http://schemas.microsoft.com/office/powerpoint/2010/main" val="397106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Staatssteun</a:t>
            </a:r>
          </a:p>
        </p:txBody>
      </p:sp>
      <p:sp>
        <p:nvSpPr>
          <p:cNvPr id="3" name="Tijdelijke aanduiding voor inhoud 2"/>
          <p:cNvSpPr>
            <a:spLocks noGrp="1"/>
          </p:cNvSpPr>
          <p:nvPr>
            <p:ph idx="1"/>
          </p:nvPr>
        </p:nvSpPr>
        <p:spPr>
          <a:xfrm>
            <a:off x="424484" y="1268760"/>
            <a:ext cx="8229600" cy="5184576"/>
          </a:xfrm>
        </p:spPr>
        <p:txBody>
          <a:bodyPr>
            <a:normAutofit/>
          </a:bodyPr>
          <a:lstStyle/>
          <a:p>
            <a:r>
              <a:rPr lang="nl-BE" sz="2000" b="1" dirty="0">
                <a:solidFill>
                  <a:schemeClr val="tx2"/>
                </a:solidFill>
                <a:latin typeface="FlandersArtSans-Light" panose="00000400000000000000" pitchFamily="2" charset="0"/>
              </a:rPr>
              <a:t>Juridisch kader = Algemene Groepsvrijstellingsverordening (AGVV)</a:t>
            </a:r>
          </a:p>
          <a:p>
            <a:endParaRPr lang="nl-BE" sz="2000" dirty="0">
              <a:solidFill>
                <a:schemeClr val="tx2"/>
              </a:solidFill>
              <a:latin typeface="FlandersArtSans-Light" panose="00000400000000000000" pitchFamily="2" charset="0"/>
            </a:endParaRPr>
          </a:p>
          <a:p>
            <a:r>
              <a:rPr lang="nl-BE" sz="2000" dirty="0">
                <a:solidFill>
                  <a:schemeClr val="tx2"/>
                </a:solidFill>
                <a:latin typeface="FlandersArtSans-Light" panose="00000400000000000000" pitchFamily="2" charset="0"/>
              </a:rPr>
              <a:t>Projecttype 1 – steun voor innovatieclusters </a:t>
            </a:r>
            <a:r>
              <a:rPr lang="nl-BE" sz="2000" b="1" dirty="0">
                <a:solidFill>
                  <a:schemeClr val="tx2"/>
                </a:solidFill>
                <a:latin typeface="FlandersArtSans-Light" panose="00000400000000000000" pitchFamily="2" charset="0"/>
              </a:rPr>
              <a:t>art. 27 AGVV</a:t>
            </a:r>
            <a:endParaRPr lang="nl-BE" sz="2000" dirty="0">
              <a:solidFill>
                <a:schemeClr val="tx2"/>
              </a:solidFill>
              <a:latin typeface="FlandersArtSans-Light" panose="00000400000000000000" pitchFamily="2" charset="0"/>
            </a:endParaRPr>
          </a:p>
          <a:p>
            <a:pPr lvl="1">
              <a:buFont typeface="Wingdings" panose="05000000000000000000" pitchFamily="2" charset="2"/>
              <a:buChar char="Ø"/>
            </a:pPr>
            <a:r>
              <a:rPr lang="nl-BE" sz="1600" dirty="0">
                <a:solidFill>
                  <a:schemeClr val="tx2"/>
                </a:solidFill>
                <a:latin typeface="FlandersArtSans-Light" panose="00000400000000000000" pitchFamily="2" charset="0"/>
              </a:rPr>
              <a:t>uitsluitend verleend aan </a:t>
            </a:r>
            <a:r>
              <a:rPr lang="nl-BE" sz="1600" b="1" dirty="0">
                <a:solidFill>
                  <a:schemeClr val="tx2"/>
                </a:solidFill>
                <a:latin typeface="FlandersArtSans-Light" panose="00000400000000000000" pitchFamily="2" charset="0"/>
              </a:rPr>
              <a:t>de rechtspersoon die het innovatiecluster opere</a:t>
            </a:r>
            <a:r>
              <a:rPr lang="nl-BE" sz="1600" dirty="0">
                <a:solidFill>
                  <a:schemeClr val="tx2"/>
                </a:solidFill>
                <a:latin typeface="FlandersArtSans-Light" panose="00000400000000000000" pitchFamily="2" charset="0"/>
              </a:rPr>
              <a:t>ert (=de clusterorganisatie). slechts één begunstigde!</a:t>
            </a:r>
          </a:p>
          <a:p>
            <a:pPr lvl="1">
              <a:buFont typeface="Wingdings" panose="05000000000000000000" pitchFamily="2" charset="2"/>
              <a:buChar char="Ø"/>
            </a:pPr>
            <a:r>
              <a:rPr lang="nl-BE" sz="1600" dirty="0">
                <a:solidFill>
                  <a:schemeClr val="tx2"/>
                </a:solidFill>
                <a:latin typeface="FlandersArtSans-Light" panose="00000400000000000000" pitchFamily="2" charset="0"/>
              </a:rPr>
              <a:t>toegang tot activiteiten van de cluster: </a:t>
            </a:r>
            <a:r>
              <a:rPr lang="nl-BE" sz="1600" b="1" dirty="0">
                <a:solidFill>
                  <a:schemeClr val="tx2"/>
                </a:solidFill>
                <a:latin typeface="FlandersArtSans-Light" panose="00000400000000000000" pitchFamily="2" charset="0"/>
              </a:rPr>
              <a:t>transparant</a:t>
            </a:r>
            <a:r>
              <a:rPr lang="nl-BE" sz="1600" dirty="0">
                <a:solidFill>
                  <a:schemeClr val="tx2"/>
                </a:solidFill>
                <a:latin typeface="FlandersArtSans-Light" panose="00000400000000000000" pitchFamily="2" charset="0"/>
              </a:rPr>
              <a:t>; op </a:t>
            </a:r>
            <a:r>
              <a:rPr lang="nl-BE" sz="1600" b="1" dirty="0">
                <a:solidFill>
                  <a:schemeClr val="tx2"/>
                </a:solidFill>
                <a:latin typeface="FlandersArtSans-Light" panose="00000400000000000000" pitchFamily="2" charset="0"/>
              </a:rPr>
              <a:t>niet-discriminatoire</a:t>
            </a:r>
            <a:r>
              <a:rPr lang="nl-BE" sz="1600" dirty="0">
                <a:solidFill>
                  <a:schemeClr val="tx2"/>
                </a:solidFill>
                <a:latin typeface="FlandersArtSans-Light" panose="00000400000000000000" pitchFamily="2" charset="0"/>
              </a:rPr>
              <a:t> basis </a:t>
            </a:r>
          </a:p>
          <a:p>
            <a:pPr lvl="1">
              <a:buFont typeface="Wingdings" panose="05000000000000000000" pitchFamily="2" charset="2"/>
              <a:buChar char="Ø"/>
            </a:pPr>
            <a:r>
              <a:rPr lang="nl-BE" sz="1600" dirty="0">
                <a:solidFill>
                  <a:schemeClr val="tx2"/>
                </a:solidFill>
                <a:latin typeface="FlandersArtSans-Light" panose="00000400000000000000" pitchFamily="2" charset="0"/>
              </a:rPr>
              <a:t>vergoeding voor het gebruik van de faciliteit/deelname aan activiteiten: </a:t>
            </a:r>
            <a:r>
              <a:rPr lang="nl-BE" sz="1600" b="1" dirty="0">
                <a:solidFill>
                  <a:schemeClr val="tx2"/>
                </a:solidFill>
                <a:latin typeface="FlandersArtSans-Light" panose="00000400000000000000" pitchFamily="2" charset="0"/>
              </a:rPr>
              <a:t>marktprijs. </a:t>
            </a:r>
          </a:p>
          <a:p>
            <a:pPr lvl="1">
              <a:buFont typeface="Wingdings" panose="05000000000000000000" pitchFamily="2" charset="2"/>
              <a:buChar char="Ø"/>
            </a:pPr>
            <a:r>
              <a:rPr lang="nl-BE" sz="1600" dirty="0">
                <a:solidFill>
                  <a:schemeClr val="tx2"/>
                </a:solidFill>
                <a:latin typeface="FlandersArtSans-Light" panose="00000400000000000000" pitchFamily="2" charset="0"/>
              </a:rPr>
              <a:t>Maximale steunintensiteit: </a:t>
            </a:r>
            <a:r>
              <a:rPr lang="nl-BE" sz="1600" b="1" dirty="0">
                <a:solidFill>
                  <a:schemeClr val="tx2"/>
                </a:solidFill>
                <a:latin typeface="FlandersArtSans-Light" panose="00000400000000000000" pitchFamily="2" charset="0"/>
              </a:rPr>
              <a:t>50% </a:t>
            </a:r>
            <a:r>
              <a:rPr lang="nl-BE" sz="1600" dirty="0">
                <a:solidFill>
                  <a:schemeClr val="tx2"/>
                </a:solidFill>
                <a:latin typeface="FlandersArtSans-Light" panose="00000400000000000000" pitchFamily="2" charset="0"/>
              </a:rPr>
              <a:t>(= alle publieke steun)</a:t>
            </a:r>
          </a:p>
          <a:p>
            <a:pPr lvl="1"/>
            <a:endParaRPr lang="nl-BE" sz="1600" dirty="0">
              <a:solidFill>
                <a:schemeClr val="tx2"/>
              </a:solidFill>
              <a:latin typeface="FlandersArtSans-Light" panose="00000400000000000000" pitchFamily="2" charset="0"/>
            </a:endParaRPr>
          </a:p>
          <a:p>
            <a:r>
              <a:rPr lang="nl-BE" sz="2000" dirty="0">
                <a:solidFill>
                  <a:schemeClr val="tx2"/>
                </a:solidFill>
                <a:latin typeface="FlandersArtSans-Light" panose="00000400000000000000" pitchFamily="2" charset="0"/>
              </a:rPr>
              <a:t>Projecttype 2 – Innovatiesteun voor kmo’s </a:t>
            </a:r>
            <a:r>
              <a:rPr lang="nl-BE" sz="2000" b="1" dirty="0">
                <a:solidFill>
                  <a:schemeClr val="tx2"/>
                </a:solidFill>
                <a:latin typeface="FlandersArtSans-Light" panose="00000400000000000000" pitchFamily="2" charset="0"/>
              </a:rPr>
              <a:t>art. 28 AGVV </a:t>
            </a:r>
          </a:p>
          <a:p>
            <a:pPr lvl="1">
              <a:buFont typeface="Wingdings" panose="05000000000000000000" pitchFamily="2" charset="2"/>
              <a:buChar char="Ø"/>
            </a:pPr>
            <a:r>
              <a:rPr lang="nl-BE" sz="1600" b="1" dirty="0">
                <a:solidFill>
                  <a:schemeClr val="tx2"/>
                </a:solidFill>
                <a:latin typeface="FlandersArtSans-Light" panose="00000400000000000000" pitchFamily="2" charset="0"/>
              </a:rPr>
              <a:t>Steun uitsluitend toegekend aan kmo’s</a:t>
            </a:r>
            <a:r>
              <a:rPr lang="nl-BE" sz="1600" dirty="0">
                <a:solidFill>
                  <a:schemeClr val="tx2"/>
                </a:solidFill>
                <a:latin typeface="FlandersArtSans-Light" panose="00000400000000000000" pitchFamily="2" charset="0"/>
              </a:rPr>
              <a:t>: enkel kosten voor dienstverlening aan kmo’s </a:t>
            </a:r>
          </a:p>
          <a:p>
            <a:pPr lvl="1">
              <a:buFont typeface="Wingdings" panose="05000000000000000000" pitchFamily="2" charset="2"/>
              <a:buChar char="Ø"/>
            </a:pPr>
            <a:r>
              <a:rPr lang="nl-BE" sz="1600" dirty="0">
                <a:solidFill>
                  <a:schemeClr val="tx2"/>
                </a:solidFill>
                <a:latin typeface="FlandersArtSans-Light" panose="00000400000000000000" pitchFamily="2" charset="0"/>
              </a:rPr>
              <a:t>Maximale steunintensiteit: </a:t>
            </a:r>
            <a:r>
              <a:rPr lang="nl-BE" sz="1600" b="1" dirty="0">
                <a:solidFill>
                  <a:schemeClr val="tx2"/>
                </a:solidFill>
                <a:latin typeface="FlandersArtSans-Light" panose="00000400000000000000" pitchFamily="2" charset="0"/>
              </a:rPr>
              <a:t>100% </a:t>
            </a:r>
            <a:r>
              <a:rPr lang="nl-BE" sz="1600" dirty="0">
                <a:solidFill>
                  <a:schemeClr val="tx2"/>
                </a:solidFill>
                <a:latin typeface="FlandersArtSans-Light" panose="00000400000000000000" pitchFamily="2" charset="0"/>
              </a:rPr>
              <a:t>(o.b.v. §4) – wel inbreng van 30% van de kmo’s vereist, waarvoor partnerschap eerst garant moet staan (hoeft niet met private financiering te zijn).</a:t>
            </a:r>
          </a:p>
          <a:p>
            <a:pPr lvl="1">
              <a:buFont typeface="Wingdings" panose="05000000000000000000" pitchFamily="2" charset="2"/>
              <a:buChar char="Ø"/>
            </a:pPr>
            <a:r>
              <a:rPr lang="nl-BE" sz="1600" dirty="0">
                <a:solidFill>
                  <a:schemeClr val="tx2"/>
                </a:solidFill>
                <a:latin typeface="FlandersArtSans-Light" panose="00000400000000000000" pitchFamily="2" charset="0"/>
              </a:rPr>
              <a:t>voorwaarde: totale steunbedrag max. </a:t>
            </a:r>
            <a:r>
              <a:rPr lang="nl-BE" sz="1600" b="1" dirty="0">
                <a:solidFill>
                  <a:schemeClr val="tx2"/>
                </a:solidFill>
                <a:latin typeface="FlandersArtSans-Light" panose="00000400000000000000" pitchFamily="2" charset="0"/>
              </a:rPr>
              <a:t>200.000,00 euro/per onderneming over een periode van 3 jaar. </a:t>
            </a:r>
          </a:p>
          <a:p>
            <a:endParaRPr lang="nl-BE" sz="2000" dirty="0">
              <a:solidFill>
                <a:schemeClr val="tx2"/>
              </a:solidFill>
              <a:latin typeface="FlandersArtSans-Light" panose="00000400000000000000" pitchFamily="2" charset="0"/>
            </a:endParaRPr>
          </a:p>
          <a:p>
            <a:endParaRPr lang="nl-BE" sz="2000" dirty="0">
              <a:solidFill>
                <a:schemeClr val="tx2"/>
              </a:solidFill>
              <a:latin typeface="FlandersArtSans-Light" panose="00000400000000000000" pitchFamily="2" charset="0"/>
            </a:endParaRPr>
          </a:p>
          <a:p>
            <a:endParaRPr lang="nl-BE" sz="2000" dirty="0">
              <a:solidFill>
                <a:schemeClr val="tx2"/>
              </a:solidFill>
              <a:latin typeface="FlandersArtSans-Light" panose="00000400000000000000" pitchFamily="2" charset="0"/>
            </a:endParaRPr>
          </a:p>
          <a:p>
            <a:endParaRPr lang="nl-BE" sz="2000" dirty="0">
              <a:solidFill>
                <a:schemeClr val="tx2"/>
              </a:solidFill>
              <a:latin typeface="FlandersArtSans-Light" panose="00000400000000000000" pitchFamily="2" charset="0"/>
            </a:endParaRPr>
          </a:p>
          <a:p>
            <a:endParaRPr lang="nl-BE" sz="2000" dirty="0">
              <a:solidFill>
                <a:schemeClr val="tx2"/>
              </a:solidFill>
              <a:latin typeface="FlandersArtSans-Light" panose="00000400000000000000" pitchFamily="2" charset="0"/>
            </a:endParaRPr>
          </a:p>
        </p:txBody>
      </p:sp>
    </p:spTree>
    <p:extLst>
      <p:ext uri="{BB962C8B-B14F-4D97-AF65-F5344CB8AC3E}">
        <p14:creationId xmlns:p14="http://schemas.microsoft.com/office/powerpoint/2010/main" val="3704252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552285" y="653502"/>
            <a:ext cx="6858000" cy="558800"/>
          </a:xfrm>
        </p:spPr>
        <p:txBody>
          <a:bodyPr>
            <a:normAutofit/>
          </a:bodyPr>
          <a:lstStyle/>
          <a:p>
            <a:r>
              <a:rPr lang="nl-BE" dirty="0"/>
              <a:t>Verloop oproep</a:t>
            </a:r>
          </a:p>
        </p:txBody>
      </p:sp>
      <p:sp>
        <p:nvSpPr>
          <p:cNvPr id="2" name="Rechthoek 1"/>
          <p:cNvSpPr/>
          <p:nvPr/>
        </p:nvSpPr>
        <p:spPr>
          <a:xfrm>
            <a:off x="707504" y="1717348"/>
            <a:ext cx="6702781" cy="646331"/>
          </a:xfrm>
          <a:prstGeom prst="rect">
            <a:avLst/>
          </a:prstGeom>
        </p:spPr>
        <p:txBody>
          <a:bodyPr wrap="square">
            <a:spAutoFit/>
          </a:bodyPr>
          <a:lstStyle/>
          <a:p>
            <a:b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a:t>
            </a:r>
          </a:p>
        </p:txBody>
      </p:sp>
      <p:sp>
        <p:nvSpPr>
          <p:cNvPr id="6" name="Tekstvak 5"/>
          <p:cNvSpPr txBox="1"/>
          <p:nvPr/>
        </p:nvSpPr>
        <p:spPr>
          <a:xfrm>
            <a:off x="593204" y="1484784"/>
            <a:ext cx="6552728" cy="2554545"/>
          </a:xfrm>
          <a:prstGeom prst="rect">
            <a:avLst/>
          </a:prstGeom>
          <a:noFill/>
        </p:spPr>
        <p:txBody>
          <a:bodyPr wrap="square" rtlCol="0">
            <a:spAutoFit/>
          </a:bodyPr>
          <a:lstStyle/>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Opening oproep</a:t>
            </a:r>
            <a:r>
              <a:rPr lang="nl-BE" sz="2000">
                <a:solidFill>
                  <a:schemeClr val="tx2"/>
                </a:solidFill>
                <a:latin typeface="FlandersArtSans-Light" panose="00000400000000000000" pitchFamily="2" charset="0"/>
              </a:rPr>
              <a:t>: juni 2020</a:t>
            </a:r>
            <a:endParaRPr lang="nl-BE" sz="2000" dirty="0">
              <a:solidFill>
                <a:schemeClr val="tx2"/>
              </a:solidFill>
              <a:latin typeface="FlandersArtSans-Light" panose="00000400000000000000" pitchFamily="2" charset="0"/>
            </a:endParaRPr>
          </a:p>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Vooraanmelding: via mail ten laatste op 18 september 2020</a:t>
            </a:r>
          </a:p>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Afsluiting oproep: 20 november 2020</a:t>
            </a:r>
          </a:p>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Beoordeling projecten: december 2020</a:t>
            </a:r>
          </a:p>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Goedkeuring: december 2020 – januari 2020</a:t>
            </a:r>
          </a:p>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Start: Binnen de 6 maanden na goedkeuring project</a:t>
            </a:r>
          </a:p>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Looptijd project: 24 maanden</a:t>
            </a:r>
          </a:p>
        </p:txBody>
      </p:sp>
      <p:pic>
        <p:nvPicPr>
          <p:cNvPr id="5" name="Afbeelding 4">
            <a:extLst>
              <a:ext uri="{FF2B5EF4-FFF2-40B4-BE49-F238E27FC236}">
                <a16:creationId xmlns:a16="http://schemas.microsoft.com/office/drawing/2014/main" id="{EFF7F0D0-D163-4169-901A-300CD5E18F9B}"/>
              </a:ext>
            </a:extLst>
          </p:cNvPr>
          <p:cNvPicPr>
            <a:picLocks noChangeAspect="1"/>
          </p:cNvPicPr>
          <p:nvPr/>
        </p:nvPicPr>
        <p:blipFill>
          <a:blip r:embed="rId3"/>
          <a:stretch>
            <a:fillRect/>
          </a:stretch>
        </p:blipFill>
        <p:spPr>
          <a:xfrm>
            <a:off x="707504" y="4509120"/>
            <a:ext cx="6871672" cy="1064732"/>
          </a:xfrm>
          <a:prstGeom prst="rect">
            <a:avLst/>
          </a:prstGeom>
        </p:spPr>
      </p:pic>
    </p:spTree>
    <p:extLst>
      <p:ext uri="{BB962C8B-B14F-4D97-AF65-F5344CB8AC3E}">
        <p14:creationId xmlns:p14="http://schemas.microsoft.com/office/powerpoint/2010/main" val="872695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899592" y="188640"/>
            <a:ext cx="6858000" cy="960438"/>
          </a:xfrm>
        </p:spPr>
        <p:txBody>
          <a:bodyPr>
            <a:normAutofit/>
          </a:bodyPr>
          <a:lstStyle/>
          <a:p>
            <a:r>
              <a:rPr lang="nl-BE" dirty="0"/>
              <a:t>Rol van EFRO</a:t>
            </a:r>
          </a:p>
        </p:txBody>
      </p:sp>
      <p:sp>
        <p:nvSpPr>
          <p:cNvPr id="2" name="Rechthoek 1"/>
          <p:cNvSpPr/>
          <p:nvPr/>
        </p:nvSpPr>
        <p:spPr>
          <a:xfrm>
            <a:off x="707504" y="1102982"/>
            <a:ext cx="8179321" cy="3724096"/>
          </a:xfrm>
          <a:prstGeom prst="rect">
            <a:avLst/>
          </a:prstGeom>
        </p:spPr>
        <p:txBody>
          <a:bodyPr wrap="square">
            <a:spAutoFit/>
          </a:bodyPr>
          <a:lstStyle/>
          <a:p>
            <a:pPr marL="342900" indent="-342900">
              <a:buFont typeface="Wingdings" panose="05000000000000000000" pitchFamily="2" charset="2"/>
              <a:buChar char="§"/>
            </a:pPr>
            <a:r>
              <a:rPr lang="nl-BE" sz="2000" b="1"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Hulp bij / voor het indienen:</a:t>
            </a:r>
          </a:p>
          <a:p>
            <a:pPr marL="800100" lvl="1" indent="-342900">
              <a:buFont typeface="FlandersArtSans-Light" panose="00000400000000000000" pitchFamily="2"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Vooraanmelding via verplicht sjabloon / aftoetsen van de projectconcepten</a:t>
            </a:r>
          </a:p>
          <a:p>
            <a:pPr marL="800100" lvl="1" indent="-342900">
              <a:buFont typeface="FlandersArtSans-Light" panose="00000400000000000000" pitchFamily="2"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Vragen rond inhoud</a:t>
            </a:r>
          </a:p>
          <a:p>
            <a:pPr marL="800100" lvl="1" indent="-342900">
              <a:buFont typeface="FlandersArtSans-Light" panose="00000400000000000000" pitchFamily="2"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Vragen rond procedure, </a:t>
            </a:r>
            <a:r>
              <a:rPr lang="nl-BE" sz="2000" dirty="0" err="1">
                <a:solidFill>
                  <a:srgbClr val="1F497D"/>
                </a:solidFill>
                <a:latin typeface="FlandersArtSans-Light" panose="00000400000000000000" pitchFamily="2" charset="0"/>
                <a:ea typeface="Calibri" panose="020F0502020204030204" pitchFamily="34" charset="0"/>
                <a:cs typeface="Calibri" panose="020F0502020204030204" pitchFamily="34" charset="0"/>
              </a:rPr>
              <a:t>subsidiabiliteit</a:t>
            </a: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a:t>
            </a:r>
            <a:r>
              <a:rPr lang="nl-BE" sz="2000" dirty="0" err="1">
                <a:solidFill>
                  <a:srgbClr val="1F497D"/>
                </a:solidFill>
                <a:latin typeface="FlandersArtSans-Light" panose="00000400000000000000" pitchFamily="2" charset="0"/>
                <a:ea typeface="Calibri" panose="020F0502020204030204" pitchFamily="34" charset="0"/>
                <a:cs typeface="Calibri" panose="020F0502020204030204" pitchFamily="34" charset="0"/>
              </a:rPr>
              <a:t>co-financiering</a:t>
            </a: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a:t>
            </a:r>
            <a:b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b="1"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Opvolging en ondersteuning na goedkeuring</a:t>
            </a:r>
          </a:p>
          <a:p>
            <a:pPr marL="800100" lvl="1" indent="-342900">
              <a:buFont typeface="FlandersArtSans-Light" panose="00000400000000000000" pitchFamily="2"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Opvolging: begeleidingscomités EFRO en intervisiemomenten (inhoudelijke opvolging uitrol en werking project / belangrijke beslissingen en mijlpalen):</a:t>
            </a:r>
            <a:endParaRPr lang="nl-BE" sz="2000" b="1"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b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41235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83568" y="404664"/>
            <a:ext cx="7776864" cy="4832092"/>
          </a:xfrm>
          <a:prstGeom prst="rect">
            <a:avLst/>
          </a:prstGeom>
          <a:noFill/>
        </p:spPr>
        <p:txBody>
          <a:bodyPr wrap="square" rtlCol="0">
            <a:spAutoFit/>
          </a:bodyPr>
          <a:lstStyle/>
          <a:p>
            <a:pPr marL="285750" indent="-285750">
              <a:buFont typeface="Arial" panose="020B0604020202020204" pitchFamily="34" charset="0"/>
              <a:buChar char="•"/>
            </a:pPr>
            <a:r>
              <a:rPr lang="nl-NL" b="1" dirty="0">
                <a:solidFill>
                  <a:schemeClr val="accent1">
                    <a:lumMod val="75000"/>
                  </a:schemeClr>
                </a:solidFill>
                <a:latin typeface="FlandersArtSans-Light" panose="00000400000000000000" pitchFamily="2" charset="0"/>
              </a:rPr>
              <a:t>Provinciale EFRO-contactpunten</a:t>
            </a:r>
            <a:endParaRPr lang="nl-BE" dirty="0">
              <a:solidFill>
                <a:schemeClr val="accent1">
                  <a:lumMod val="75000"/>
                </a:schemeClr>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Provincie Antwerpen, Bezoekersadres: Koningin Elisabethlei 22, 2018 Antwerpen</a:t>
            </a:r>
            <a:r>
              <a:rPr lang="nl-BE" sz="1400" dirty="0">
                <a:solidFill>
                  <a:schemeClr val="tx2"/>
                </a:solidFill>
                <a:latin typeface="FlandersArtSans-Light" panose="00000400000000000000" pitchFamily="2" charset="0"/>
              </a:rPr>
              <a:t>, </a:t>
            </a:r>
            <a:r>
              <a:rPr lang="nl-NL" sz="1400" dirty="0">
                <a:solidFill>
                  <a:schemeClr val="tx2"/>
                </a:solidFill>
                <a:latin typeface="FlandersArtSans-Light" panose="00000400000000000000" pitchFamily="2" charset="0"/>
                <a:hlinkClick r:id="rId2"/>
              </a:rPr>
              <a:t>anneke.vandenaker@provincieantwerpen.be</a:t>
            </a:r>
            <a:r>
              <a:rPr lang="nl-NL" sz="1400" dirty="0">
                <a:solidFill>
                  <a:schemeClr val="tx2"/>
                </a:solidFill>
                <a:latin typeface="FlandersArtSans-Light" panose="00000400000000000000" pitchFamily="2" charset="0"/>
              </a:rPr>
              <a:t>   (03/240 66 03</a:t>
            </a:r>
            <a:endParaRPr lang="nl-BE" sz="1400" dirty="0">
              <a:solidFill>
                <a:schemeClr val="tx2"/>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Provincie Limburg, Universiteitslaan 1, 3500 Hasselt</a:t>
            </a:r>
            <a:r>
              <a:rPr lang="nl-BE" sz="1400" dirty="0">
                <a:solidFill>
                  <a:schemeClr val="tx2"/>
                </a:solidFill>
                <a:latin typeface="FlandersArtSans-Light" panose="00000400000000000000" pitchFamily="2" charset="0"/>
              </a:rPr>
              <a:t>,</a:t>
            </a:r>
            <a:r>
              <a:rPr lang="nl-NL" sz="1400" u="sng" dirty="0">
                <a:solidFill>
                  <a:schemeClr val="tx2"/>
                </a:solidFill>
                <a:latin typeface="FlandersArtSans-Light" panose="00000400000000000000" pitchFamily="2" charset="0"/>
                <a:hlinkClick r:id="rId3"/>
              </a:rPr>
              <a:t>robert.daniels@limburg.be</a:t>
            </a:r>
            <a:r>
              <a:rPr lang="nl-NL" sz="1400" dirty="0">
                <a:solidFill>
                  <a:schemeClr val="tx2"/>
                </a:solidFill>
                <a:latin typeface="FlandersArtSans-Light" panose="00000400000000000000" pitchFamily="2" charset="0"/>
              </a:rPr>
              <a:t> (tel. 011/23.74.32)</a:t>
            </a:r>
            <a:endParaRPr lang="nl-BE" sz="1400" dirty="0">
              <a:solidFill>
                <a:schemeClr val="tx2"/>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Provincie Vlaams Brabant, Provincieplein 1, 3010 Leuven</a:t>
            </a:r>
            <a:r>
              <a:rPr lang="nl-BE" sz="1400" dirty="0">
                <a:solidFill>
                  <a:schemeClr val="tx2"/>
                </a:solidFill>
                <a:latin typeface="FlandersArtSans-Light" panose="00000400000000000000" pitchFamily="2" charset="0"/>
              </a:rPr>
              <a:t>, </a:t>
            </a:r>
            <a:r>
              <a:rPr lang="nl-NL" sz="1400" u="sng" dirty="0">
                <a:solidFill>
                  <a:schemeClr val="tx2"/>
                </a:solidFill>
                <a:latin typeface="FlandersArtSans-Light" panose="00000400000000000000" pitchFamily="2" charset="0"/>
                <a:hlinkClick r:id="rId4"/>
              </a:rPr>
              <a:t>toon.boeckx@vlaamsbrabant.be</a:t>
            </a:r>
            <a:r>
              <a:rPr lang="nl-NL" sz="1400" u="sng" dirty="0">
                <a:solidFill>
                  <a:schemeClr val="tx2"/>
                </a:solidFill>
                <a:latin typeface="FlandersArtSans-Light" panose="00000400000000000000" pitchFamily="2" charset="0"/>
              </a:rPr>
              <a:t> </a:t>
            </a:r>
            <a:r>
              <a:rPr lang="nl-NL" sz="1400" dirty="0">
                <a:solidFill>
                  <a:schemeClr val="tx2"/>
                </a:solidFill>
                <a:latin typeface="FlandersArtSans-Light" panose="00000400000000000000" pitchFamily="2" charset="0"/>
              </a:rPr>
              <a:t> (tel. 0499 17 54 07)</a:t>
            </a:r>
            <a:endParaRPr lang="nl-BE" sz="1400" dirty="0">
              <a:solidFill>
                <a:schemeClr val="tx2"/>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Provincie Oost-Vlaanderen, PAC Het Zuid, </a:t>
            </a:r>
            <a:r>
              <a:rPr lang="nl-NL" sz="1400" dirty="0" err="1">
                <a:solidFill>
                  <a:schemeClr val="tx2"/>
                </a:solidFill>
                <a:latin typeface="FlandersArtSans-Light" panose="00000400000000000000" pitchFamily="2" charset="0"/>
              </a:rPr>
              <a:t>Woodrow</a:t>
            </a:r>
            <a:r>
              <a:rPr lang="nl-NL" sz="1400" dirty="0">
                <a:solidFill>
                  <a:schemeClr val="tx2"/>
                </a:solidFill>
                <a:latin typeface="FlandersArtSans-Light" panose="00000400000000000000" pitchFamily="2" charset="0"/>
              </a:rPr>
              <a:t> Wilsonplein 2, 9000 Gent, </a:t>
            </a:r>
            <a:r>
              <a:rPr lang="nl-NL" sz="1400" u="sng" dirty="0">
                <a:solidFill>
                  <a:schemeClr val="tx2"/>
                </a:solidFill>
                <a:latin typeface="FlandersArtSans-Light" panose="00000400000000000000" pitchFamily="2" charset="0"/>
                <a:hlinkClick r:id="rId5"/>
              </a:rPr>
              <a:t>francis.oosterlinck@oost-vlaanderen.be</a:t>
            </a:r>
            <a:r>
              <a:rPr lang="nl-NL" sz="1400" dirty="0">
                <a:solidFill>
                  <a:schemeClr val="tx2"/>
                </a:solidFill>
                <a:latin typeface="FlandersArtSans-Light" panose="00000400000000000000" pitchFamily="2" charset="0"/>
              </a:rPr>
              <a:t> (tel. 09/267.86.37)</a:t>
            </a:r>
            <a:endParaRPr lang="nl-BE" sz="1400" dirty="0">
              <a:solidFill>
                <a:schemeClr val="tx2"/>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Provincie West-Vlaanderen, Provinciehuis </a:t>
            </a:r>
            <a:r>
              <a:rPr lang="nl-NL" sz="1400" dirty="0" err="1">
                <a:solidFill>
                  <a:schemeClr val="tx2"/>
                </a:solidFill>
                <a:latin typeface="FlandersArtSans-Light" panose="00000400000000000000" pitchFamily="2" charset="0"/>
              </a:rPr>
              <a:t>Boeverbos</a:t>
            </a:r>
            <a:r>
              <a:rPr lang="nl-NL" sz="1400" dirty="0">
                <a:solidFill>
                  <a:schemeClr val="tx2"/>
                </a:solidFill>
                <a:latin typeface="FlandersArtSans-Light" panose="00000400000000000000" pitchFamily="2" charset="0"/>
              </a:rPr>
              <a:t>, Koning Leopold III-laan 41, 8200 Sint-Andries</a:t>
            </a:r>
            <a:r>
              <a:rPr lang="nl-BE" sz="1400" dirty="0">
                <a:solidFill>
                  <a:schemeClr val="tx2"/>
                </a:solidFill>
                <a:latin typeface="FlandersArtSans-Light" panose="00000400000000000000" pitchFamily="2" charset="0"/>
              </a:rPr>
              <a:t>, </a:t>
            </a:r>
            <a:r>
              <a:rPr lang="nl-NL" sz="1400" u="sng" dirty="0">
                <a:solidFill>
                  <a:schemeClr val="tx2"/>
                </a:solidFill>
                <a:latin typeface="FlandersArtSans-Light" panose="00000400000000000000" pitchFamily="2" charset="0"/>
                <a:hlinkClick r:id="rId6"/>
              </a:rPr>
              <a:t>mauro.callens@west-vlaanderen.be</a:t>
            </a:r>
            <a:r>
              <a:rPr lang="nl-NL" sz="1400" u="sng" dirty="0">
                <a:solidFill>
                  <a:schemeClr val="tx2"/>
                </a:solidFill>
                <a:latin typeface="FlandersArtSans-Light" panose="00000400000000000000" pitchFamily="2" charset="0"/>
              </a:rPr>
              <a:t> </a:t>
            </a:r>
            <a:r>
              <a:rPr lang="nl-NL" sz="1400" dirty="0">
                <a:solidFill>
                  <a:schemeClr val="tx2"/>
                </a:solidFill>
                <a:latin typeface="FlandersArtSans-Light" panose="00000400000000000000" pitchFamily="2" charset="0"/>
              </a:rPr>
              <a:t> (tel.050/40.32.93)</a:t>
            </a:r>
          </a:p>
          <a:p>
            <a:endParaRPr lang="nl-NL" dirty="0">
              <a:solidFill>
                <a:schemeClr val="tx2"/>
              </a:solidFill>
              <a:latin typeface="FlandersArtSans-Light" panose="00000400000000000000" pitchFamily="2" charset="0"/>
            </a:endParaRPr>
          </a:p>
          <a:p>
            <a:pPr marL="285750" indent="-285750">
              <a:buFont typeface="Arial" panose="020B0604020202020204" pitchFamily="34" charset="0"/>
              <a:buChar char="•"/>
            </a:pPr>
            <a:r>
              <a:rPr lang="nl-NL" sz="1600" b="1" dirty="0">
                <a:solidFill>
                  <a:schemeClr val="accent1">
                    <a:lumMod val="75000"/>
                  </a:schemeClr>
                </a:solidFill>
                <a:latin typeface="FlandersArtSans-Light" panose="00000400000000000000" pitchFamily="2" charset="0"/>
              </a:rPr>
              <a:t>Stedelijke EFRO-contactpunten</a:t>
            </a:r>
            <a:endParaRPr lang="nl-BE" sz="1600" dirty="0">
              <a:solidFill>
                <a:schemeClr val="accent1">
                  <a:lumMod val="75000"/>
                </a:schemeClr>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Stad Antwerpen, bezoekadres: Francis Wellesplein 1, 2018 Antwerpen</a:t>
            </a:r>
            <a:r>
              <a:rPr lang="nl-BE" sz="1400" dirty="0">
                <a:solidFill>
                  <a:schemeClr val="tx2"/>
                </a:solidFill>
                <a:latin typeface="FlandersArtSans-Light" panose="00000400000000000000" pitchFamily="2" charset="0"/>
              </a:rPr>
              <a:t>, </a:t>
            </a:r>
            <a:r>
              <a:rPr lang="nl-NL" sz="1400" dirty="0">
                <a:solidFill>
                  <a:schemeClr val="tx2"/>
                </a:solidFill>
                <a:latin typeface="FlandersArtSans-Light" panose="00000400000000000000" pitchFamily="2" charset="0"/>
              </a:rPr>
              <a:t>correspondentie: Grote Markt 1, 2000 Antwerpen</a:t>
            </a:r>
            <a:r>
              <a:rPr lang="nl-BE" sz="1400" dirty="0">
                <a:solidFill>
                  <a:schemeClr val="tx2"/>
                </a:solidFill>
                <a:latin typeface="FlandersArtSans-Light" panose="00000400000000000000" pitchFamily="2" charset="0"/>
              </a:rPr>
              <a:t>, </a:t>
            </a:r>
            <a:r>
              <a:rPr lang="nl-NL" sz="1400" u="sng" dirty="0">
                <a:solidFill>
                  <a:schemeClr val="tx2"/>
                </a:solidFill>
                <a:latin typeface="FlandersArtSans-Light" panose="00000400000000000000" pitchFamily="2" charset="0"/>
              </a:rPr>
              <a:t>wim.blommaart@stad.antwerpen.be</a:t>
            </a:r>
            <a:r>
              <a:rPr lang="de-DE" sz="1400" dirty="0">
                <a:solidFill>
                  <a:schemeClr val="tx2"/>
                </a:solidFill>
                <a:latin typeface="FlandersArtSans-Light" panose="00000400000000000000" pitchFamily="2" charset="0"/>
              </a:rPr>
              <a:t> (tel. </a:t>
            </a:r>
            <a:r>
              <a:rPr lang="nl-NL" sz="1400" dirty="0">
                <a:solidFill>
                  <a:schemeClr val="tx2"/>
                </a:solidFill>
                <a:latin typeface="FlandersArtSans-Light" panose="00000400000000000000" pitchFamily="2" charset="0"/>
              </a:rPr>
              <a:t>03/338.61.28)</a:t>
            </a:r>
            <a:endParaRPr lang="nl-BE" sz="1400" dirty="0">
              <a:solidFill>
                <a:schemeClr val="tx2"/>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Stad Gent, Bezoekadres: Franklin Rooseveltlaan 1, 9000 Gent</a:t>
            </a:r>
            <a:r>
              <a:rPr lang="nl-BE" sz="1400" dirty="0">
                <a:solidFill>
                  <a:schemeClr val="tx2"/>
                </a:solidFill>
                <a:latin typeface="FlandersArtSans-Light" panose="00000400000000000000" pitchFamily="2" charset="0"/>
              </a:rPr>
              <a:t>,</a:t>
            </a:r>
            <a:r>
              <a:rPr lang="nl-NL" sz="1400" dirty="0">
                <a:solidFill>
                  <a:schemeClr val="tx2"/>
                </a:solidFill>
                <a:latin typeface="FlandersArtSans-Light" panose="00000400000000000000" pitchFamily="2" charset="0"/>
              </a:rPr>
              <a:t>Correspondentie: Stadhuis, Botermarkt 1, 9000 Gent</a:t>
            </a:r>
            <a:r>
              <a:rPr lang="nl-BE" sz="1400" dirty="0">
                <a:solidFill>
                  <a:schemeClr val="tx2"/>
                </a:solidFill>
                <a:latin typeface="FlandersArtSans-Light" panose="00000400000000000000" pitchFamily="2" charset="0"/>
              </a:rPr>
              <a:t>, </a:t>
            </a:r>
            <a:r>
              <a:rPr lang="nl-NL" sz="1400" u="sng" dirty="0">
                <a:solidFill>
                  <a:schemeClr val="tx2"/>
                </a:solidFill>
                <a:latin typeface="FlandersArtSans-Light" panose="00000400000000000000" pitchFamily="2" charset="0"/>
              </a:rPr>
              <a:t>heidi.tency@stad.gent.be</a:t>
            </a:r>
            <a:r>
              <a:rPr lang="nl-NL" sz="1400" dirty="0">
                <a:solidFill>
                  <a:schemeClr val="tx2"/>
                </a:solidFill>
                <a:latin typeface="FlandersArtSans-Light" panose="00000400000000000000" pitchFamily="2" charset="0"/>
              </a:rPr>
              <a:t> (tel. 09/266.56.57)</a:t>
            </a:r>
            <a:endParaRPr lang="nl-BE" sz="1400" dirty="0">
              <a:solidFill>
                <a:schemeClr val="tx2"/>
              </a:solidFill>
              <a:latin typeface="FlandersArtSans-Light" panose="00000400000000000000" pitchFamily="2" charset="0"/>
            </a:endParaRPr>
          </a:p>
          <a:p>
            <a:r>
              <a:rPr lang="de-DE" sz="1600" dirty="0">
                <a:solidFill>
                  <a:schemeClr val="tx2"/>
                </a:solidFill>
                <a:latin typeface="FlandersArtSans-Light" panose="00000400000000000000" pitchFamily="2" charset="0"/>
              </a:rPr>
              <a:t> </a:t>
            </a:r>
            <a:endParaRPr lang="nl-BE" sz="1600" dirty="0">
              <a:solidFill>
                <a:schemeClr val="tx2"/>
              </a:solidFill>
              <a:latin typeface="FlandersArtSans-Light" panose="00000400000000000000" pitchFamily="2" charset="0"/>
            </a:endParaRPr>
          </a:p>
          <a:p>
            <a:pPr marL="285750" indent="-285750">
              <a:buFont typeface="Arial" panose="020B0604020202020204" pitchFamily="34" charset="0"/>
              <a:buChar char="•"/>
            </a:pPr>
            <a:r>
              <a:rPr lang="nl-BE" sz="1600" b="1" dirty="0">
                <a:solidFill>
                  <a:schemeClr val="accent1">
                    <a:lumMod val="75000"/>
                  </a:schemeClr>
                </a:solidFill>
                <a:latin typeface="FlandersArtSans-Light" panose="00000400000000000000" pitchFamily="2" charset="0"/>
              </a:rPr>
              <a:t>EFRO Managementautoriteit</a:t>
            </a:r>
            <a:endParaRPr lang="nl-BE" sz="1600" dirty="0">
              <a:solidFill>
                <a:schemeClr val="accent1">
                  <a:lumMod val="75000"/>
                </a:schemeClr>
              </a:solidFill>
              <a:latin typeface="FlandersArtSans-Light" panose="00000400000000000000" pitchFamily="2" charset="0"/>
            </a:endParaRPr>
          </a:p>
          <a:p>
            <a:pPr marL="742950" lvl="1" indent="-285750">
              <a:buFont typeface="FlandersArtSans-Light" panose="00000400000000000000" pitchFamily="2" charset="0"/>
              <a:buChar char="−"/>
            </a:pPr>
            <a:r>
              <a:rPr lang="nl-BE" sz="1400" dirty="0" err="1">
                <a:solidFill>
                  <a:schemeClr val="tx2"/>
                </a:solidFill>
                <a:latin typeface="FlandersArtSans-Light" panose="00000400000000000000" pitchFamily="2" charset="0"/>
              </a:rPr>
              <a:t>Vlaio</a:t>
            </a:r>
            <a:r>
              <a:rPr lang="nl-BE" sz="1400" dirty="0">
                <a:solidFill>
                  <a:schemeClr val="tx2"/>
                </a:solidFill>
                <a:latin typeface="FlandersArtSans-Light" panose="00000400000000000000" pitchFamily="2" charset="0"/>
              </a:rPr>
              <a:t>, Afdeling Europese Programma’s, Koning Albert II-laan 35 bus 12, 1030 Brussel </a:t>
            </a:r>
            <a:r>
              <a:rPr lang="nl-BE" sz="1400" u="sng" dirty="0">
                <a:solidFill>
                  <a:schemeClr val="tx2"/>
                </a:solidFill>
                <a:latin typeface="FlandersArtSans-Light" panose="00000400000000000000" pitchFamily="2" charset="0"/>
              </a:rPr>
              <a:t>erik.degendt</a:t>
            </a:r>
            <a:r>
              <a:rPr lang="nl-BE" sz="1400" u="sng" dirty="0">
                <a:solidFill>
                  <a:schemeClr val="tx2"/>
                </a:solidFill>
                <a:latin typeface="FlandersArtSans-Light" panose="00000400000000000000" pitchFamily="2" charset="0"/>
                <a:hlinkClick r:id="rId7"/>
              </a:rPr>
              <a:t>@vlaio.be</a:t>
            </a:r>
            <a:r>
              <a:rPr lang="nl-BE" sz="1400" dirty="0">
                <a:solidFill>
                  <a:schemeClr val="tx2"/>
                </a:solidFill>
                <a:latin typeface="FlandersArtSans-Light" panose="00000400000000000000" pitchFamily="2" charset="0"/>
              </a:rPr>
              <a:t> (tel. 02/553.38.37) </a:t>
            </a:r>
          </a:p>
        </p:txBody>
      </p:sp>
    </p:spTree>
    <p:extLst>
      <p:ext uri="{BB962C8B-B14F-4D97-AF65-F5344CB8AC3E}">
        <p14:creationId xmlns:p14="http://schemas.microsoft.com/office/powerpoint/2010/main" val="1071156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1187624" y="404664"/>
            <a:ext cx="6858000" cy="558800"/>
          </a:xfrm>
        </p:spPr>
        <p:txBody>
          <a:bodyPr>
            <a:normAutofit/>
          </a:bodyPr>
          <a:lstStyle/>
          <a:p>
            <a:r>
              <a:rPr lang="nl-BE" dirty="0"/>
              <a:t>Vragen?</a:t>
            </a:r>
          </a:p>
        </p:txBody>
      </p:sp>
      <p:sp>
        <p:nvSpPr>
          <p:cNvPr id="3" name="Rechthoek 2"/>
          <p:cNvSpPr/>
          <p:nvPr/>
        </p:nvSpPr>
        <p:spPr>
          <a:xfrm>
            <a:off x="668174" y="2982480"/>
            <a:ext cx="6702781" cy="461665"/>
          </a:xfrm>
          <a:prstGeom prst="rect">
            <a:avLst/>
          </a:prstGeom>
        </p:spPr>
        <p:txBody>
          <a:bodyPr wrap="square">
            <a:spAutoFit/>
          </a:bodyPr>
          <a:lstStyle/>
          <a:p>
            <a:endParaRPr lang="nl-BE" sz="2400" b="1" dirty="0">
              <a:solidFill>
                <a:srgbClr val="1F497D"/>
              </a:solidFill>
              <a:latin typeface="Gadugi" panose="020B0502040204020203" pitchFamily="34" charset="0"/>
              <a:ea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2D6C8437-B403-4F26-B511-B4E879613DE6}"/>
              </a:ext>
            </a:extLst>
          </p:cNvPr>
          <p:cNvPicPr>
            <a:picLocks noChangeAspect="1"/>
          </p:cNvPicPr>
          <p:nvPr/>
        </p:nvPicPr>
        <p:blipFill>
          <a:blip r:embed="rId3"/>
          <a:stretch>
            <a:fillRect/>
          </a:stretch>
        </p:blipFill>
        <p:spPr>
          <a:xfrm>
            <a:off x="1383435" y="1340768"/>
            <a:ext cx="6377129" cy="4471962"/>
          </a:xfrm>
          <a:prstGeom prst="rect">
            <a:avLst/>
          </a:prstGeom>
        </p:spPr>
      </p:pic>
    </p:spTree>
    <p:extLst>
      <p:ext uri="{BB962C8B-B14F-4D97-AF65-F5344CB8AC3E}">
        <p14:creationId xmlns:p14="http://schemas.microsoft.com/office/powerpoint/2010/main" val="323491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971600" y="260648"/>
            <a:ext cx="6858000" cy="558800"/>
          </a:xfrm>
        </p:spPr>
        <p:txBody>
          <a:bodyPr>
            <a:normAutofit/>
          </a:bodyPr>
          <a:lstStyle/>
          <a:p>
            <a:r>
              <a:rPr lang="nl-BE" dirty="0"/>
              <a:t>Kader voor oproep</a:t>
            </a:r>
          </a:p>
        </p:txBody>
      </p:sp>
      <p:sp>
        <p:nvSpPr>
          <p:cNvPr id="2" name="Rechthoek 1"/>
          <p:cNvSpPr/>
          <p:nvPr/>
        </p:nvSpPr>
        <p:spPr>
          <a:xfrm>
            <a:off x="755576" y="918006"/>
            <a:ext cx="7826896" cy="2554545"/>
          </a:xfrm>
          <a:prstGeom prst="rect">
            <a:avLst/>
          </a:prstGeom>
        </p:spPr>
        <p:txBody>
          <a:bodyPr wrap="square">
            <a:spAutoFit/>
          </a:bodyPr>
          <a:lstStyle/>
          <a:p>
            <a:pPr marL="342900" indent="-342900">
              <a:buFont typeface="Arial" panose="020B0604020202020204" pitchFamily="34" charset="0"/>
              <a:buChar char="•"/>
            </a:pP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EFRO – Prioritaire As 1 : Stimuleren van onderzoek, technologische ontwikkeling en innovatie</a:t>
            </a:r>
          </a:p>
          <a:p>
            <a:pPr marL="342900" indent="-342900">
              <a:buFont typeface="Arial" panose="020B0604020202020204" pitchFamily="34" charset="0"/>
              <a:buChar char="•"/>
            </a:pP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SD 2: Ondersteunen van de overdracht / verspreiding van technologieën met het oog op kennisvalorisatie en </a:t>
            </a:r>
            <a:r>
              <a:rPr lang="nl-BE" sz="2000" dirty="0" err="1">
                <a:solidFill>
                  <a:srgbClr val="1F497D"/>
                </a:solidFill>
                <a:latin typeface="FlandersArtSans-Light" panose="00000400000000000000" pitchFamily="2" charset="0"/>
                <a:ea typeface="Calibri" panose="020F0502020204030204" pitchFamily="34" charset="0"/>
                <a:cs typeface="Calibri" panose="020F0502020204030204" pitchFamily="34" charset="0"/>
              </a:rPr>
              <a:t>vermarkting</a:t>
            </a: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p:txBody>
      </p:sp>
      <p:pic>
        <p:nvPicPr>
          <p:cNvPr id="1026" name="Picture 2" descr="Wat Was De Digitale Revolutie? | 2020">
            <a:extLst>
              <a:ext uri="{FF2B5EF4-FFF2-40B4-BE49-F238E27FC236}">
                <a16:creationId xmlns:a16="http://schemas.microsoft.com/office/drawing/2014/main" id="{D8A24257-21A1-4D77-BE1A-53C44E869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810" y="4077072"/>
            <a:ext cx="3898379" cy="204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971600" y="260648"/>
            <a:ext cx="6858000" cy="558800"/>
          </a:xfrm>
        </p:spPr>
        <p:txBody>
          <a:bodyPr>
            <a:normAutofit/>
          </a:bodyPr>
          <a:lstStyle/>
          <a:p>
            <a:r>
              <a:rPr lang="nl-BE" dirty="0"/>
              <a:t>Kader voor oproep</a:t>
            </a:r>
          </a:p>
        </p:txBody>
      </p:sp>
      <p:sp>
        <p:nvSpPr>
          <p:cNvPr id="2" name="Rechthoek 1"/>
          <p:cNvSpPr/>
          <p:nvPr/>
        </p:nvSpPr>
        <p:spPr>
          <a:xfrm>
            <a:off x="755576" y="918006"/>
            <a:ext cx="7826896" cy="4247317"/>
          </a:xfrm>
          <a:prstGeom prst="rect">
            <a:avLst/>
          </a:prstGeom>
        </p:spPr>
        <p:txBody>
          <a:bodyPr wrap="square">
            <a:spAutoFit/>
          </a:bodyPr>
          <a:lstStyle/>
          <a:p>
            <a:pPr marL="342900" indent="-342900">
              <a:buFont typeface="Arial" panose="020B0604020202020204" pitchFamily="34" charset="0"/>
              <a:buChar char="•"/>
            </a:pP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Vlaams economisch weefsel = kmo’s</a:t>
            </a:r>
          </a:p>
          <a:p>
            <a:pPr marL="342900" indent="-342900" algn="just">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Implementatie van innovatieve toepassingen niet eenvoudig</a:t>
            </a:r>
          </a:p>
          <a:p>
            <a:pPr marL="342900" indent="-342900" algn="just">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Beleidsdoelstelling: kmo’s via laagdrempelige aanpak stappen laten zetten op het vlak van digitalisering</a:t>
            </a:r>
          </a:p>
          <a:p>
            <a:pPr marL="342900" indent="-342900" algn="just">
              <a:buFont typeface="Arial" panose="020B0604020202020204" pitchFamily="34" charset="0"/>
              <a:buChar char="•"/>
            </a:pPr>
            <a:r>
              <a:rPr lang="nl-BE" dirty="0">
                <a:solidFill>
                  <a:srgbClr val="002060"/>
                </a:solidFill>
                <a:latin typeface="FlandersArtSans-Light" panose="00000400000000000000" pitchFamily="2" charset="0"/>
              </a:rPr>
              <a:t>Beleidsnota minister </a:t>
            </a:r>
            <a:r>
              <a:rPr lang="nl-BE" dirty="0" err="1">
                <a:solidFill>
                  <a:srgbClr val="002060"/>
                </a:solidFill>
                <a:latin typeface="FlandersArtSans-Light" panose="00000400000000000000" pitchFamily="2" charset="0"/>
              </a:rPr>
              <a:t>Crevits</a:t>
            </a:r>
            <a:r>
              <a:rPr lang="nl-BE" dirty="0">
                <a:solidFill>
                  <a:srgbClr val="002060"/>
                </a:solidFill>
                <a:latin typeface="FlandersArtSans-Light" panose="00000400000000000000" pitchFamily="2" charset="0"/>
              </a:rPr>
              <a:t>: ‘</a:t>
            </a:r>
            <a:r>
              <a:rPr lang="nl-BE" i="1" dirty="0">
                <a:solidFill>
                  <a:srgbClr val="002060"/>
                </a:solidFill>
                <a:latin typeface="FlandersArtSans-Light" panose="00000400000000000000" pitchFamily="2" charset="0"/>
              </a:rPr>
              <a:t>in Vlaanderen laagdrempelige Digital </a:t>
            </a:r>
            <a:r>
              <a:rPr lang="nl-BE" i="1" dirty="0" err="1">
                <a:solidFill>
                  <a:srgbClr val="002060"/>
                </a:solidFill>
                <a:latin typeface="FlandersArtSans-Light" panose="00000400000000000000" pitchFamily="2" charset="0"/>
              </a:rPr>
              <a:t>Experience</a:t>
            </a:r>
            <a:r>
              <a:rPr lang="nl-BE" i="1" dirty="0">
                <a:solidFill>
                  <a:srgbClr val="002060"/>
                </a:solidFill>
                <a:latin typeface="FlandersArtSans-Light" panose="00000400000000000000" pitchFamily="2" charset="0"/>
              </a:rPr>
              <a:t> Labs installeren. Daarmee zullen Vlaamse bedrijven en ook publieke actoren de kans krijgen om te experimenteren met toepassingen in Artificiële Intelligentie (AI) en de digitale ondersteuning van bedrijfsprocessen’. </a:t>
            </a:r>
          </a:p>
          <a:p>
            <a:pPr marL="342900" indent="-342900">
              <a:buFont typeface="Arial" panose="020B0604020202020204" pitchFamily="34" charset="0"/>
              <a:buChar char="•"/>
            </a:pP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p:txBody>
      </p:sp>
      <p:pic>
        <p:nvPicPr>
          <p:cNvPr id="1026" name="Picture 2" descr="Wat Was De Digitale Revolutie? | 2020">
            <a:extLst>
              <a:ext uri="{FF2B5EF4-FFF2-40B4-BE49-F238E27FC236}">
                <a16:creationId xmlns:a16="http://schemas.microsoft.com/office/drawing/2014/main" id="{D8A24257-21A1-4D77-BE1A-53C44E869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810" y="4365104"/>
            <a:ext cx="3898379" cy="204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22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91EE7-6F69-4395-B39A-B47297520BE8}"/>
              </a:ext>
            </a:extLst>
          </p:cNvPr>
          <p:cNvSpPr>
            <a:spLocks noGrp="1"/>
          </p:cNvSpPr>
          <p:nvPr>
            <p:ph type="title"/>
          </p:nvPr>
        </p:nvSpPr>
        <p:spPr/>
        <p:txBody>
          <a:bodyPr/>
          <a:lstStyle/>
          <a:p>
            <a:r>
              <a:rPr lang="nl-BE" dirty="0"/>
              <a:t>Welke projecten zoeken we?</a:t>
            </a:r>
          </a:p>
        </p:txBody>
      </p:sp>
      <p:sp>
        <p:nvSpPr>
          <p:cNvPr id="3" name="Tijdelijke aanduiding voor inhoud 2">
            <a:extLst>
              <a:ext uri="{FF2B5EF4-FFF2-40B4-BE49-F238E27FC236}">
                <a16:creationId xmlns:a16="http://schemas.microsoft.com/office/drawing/2014/main" id="{03E9324F-EB13-4A29-81F4-362D24524866}"/>
              </a:ext>
            </a:extLst>
          </p:cNvPr>
          <p:cNvSpPr>
            <a:spLocks noGrp="1"/>
          </p:cNvSpPr>
          <p:nvPr>
            <p:ph idx="1"/>
          </p:nvPr>
        </p:nvSpPr>
        <p:spPr>
          <a:xfrm>
            <a:off x="457200" y="1196752"/>
            <a:ext cx="8229600" cy="5386610"/>
          </a:xfrm>
        </p:spPr>
        <p:txBody>
          <a:bodyPr>
            <a:normAutofit/>
          </a:bodyPr>
          <a:lstStyle/>
          <a:p>
            <a:r>
              <a:rPr lang="nl-BE" sz="2000" dirty="0">
                <a:solidFill>
                  <a:schemeClr val="accent1">
                    <a:lumMod val="75000"/>
                  </a:schemeClr>
                </a:solidFill>
                <a:latin typeface="FlandersArtSans-Light" panose="00000400000000000000" pitchFamily="2" charset="0"/>
              </a:rPr>
              <a:t>Projecten die kmo’s op een eenvoudige manier bijstand en advies geven over het brede gamma aan </a:t>
            </a:r>
            <a:r>
              <a:rPr lang="nl-BE" sz="2000" dirty="0" err="1">
                <a:solidFill>
                  <a:schemeClr val="accent1">
                    <a:lumMod val="75000"/>
                  </a:schemeClr>
                </a:solidFill>
                <a:latin typeface="FlandersArtSans-Light" panose="00000400000000000000" pitchFamily="2" charset="0"/>
              </a:rPr>
              <a:t>datagedreven</a:t>
            </a:r>
            <a:r>
              <a:rPr lang="nl-BE" sz="2000" dirty="0">
                <a:solidFill>
                  <a:schemeClr val="accent1">
                    <a:lumMod val="75000"/>
                  </a:schemeClr>
                </a:solidFill>
                <a:latin typeface="FlandersArtSans-Light" panose="00000400000000000000" pitchFamily="2" charset="0"/>
              </a:rPr>
              <a:t> technologieën. </a:t>
            </a:r>
          </a:p>
          <a:p>
            <a:r>
              <a:rPr lang="nl-BE" sz="2000" dirty="0">
                <a:solidFill>
                  <a:schemeClr val="accent1">
                    <a:lumMod val="75000"/>
                  </a:schemeClr>
                </a:solidFill>
                <a:latin typeface="FlandersArtSans-Light" panose="00000400000000000000" pitchFamily="2" charset="0"/>
              </a:rPr>
              <a:t>Projecten die grote groep van kmo’s begeleiden bij: </a:t>
            </a:r>
          </a:p>
          <a:p>
            <a:pPr lvl="1"/>
            <a:r>
              <a:rPr lang="nl-BE" sz="1600" dirty="0">
                <a:solidFill>
                  <a:schemeClr val="accent1">
                    <a:lumMod val="75000"/>
                  </a:schemeClr>
                </a:solidFill>
                <a:latin typeface="FlandersArtSans-Light" panose="00000400000000000000" pitchFamily="2" charset="0"/>
              </a:rPr>
              <a:t>Het demonstreren, testen en experimenteren met nieuwe </a:t>
            </a:r>
            <a:r>
              <a:rPr lang="nl-BE" sz="1600" dirty="0" err="1">
                <a:solidFill>
                  <a:schemeClr val="accent1">
                    <a:lumMod val="75000"/>
                  </a:schemeClr>
                </a:solidFill>
                <a:latin typeface="FlandersArtSans-Light" panose="00000400000000000000" pitchFamily="2" charset="0"/>
              </a:rPr>
              <a:t>datagedreven</a:t>
            </a:r>
            <a:r>
              <a:rPr lang="nl-BE" sz="1600" dirty="0">
                <a:solidFill>
                  <a:schemeClr val="accent1">
                    <a:lumMod val="75000"/>
                  </a:schemeClr>
                </a:solidFill>
                <a:latin typeface="FlandersArtSans-Light" panose="00000400000000000000" pitchFamily="2" charset="0"/>
              </a:rPr>
              <a:t> digitale technologieën; </a:t>
            </a:r>
          </a:p>
          <a:p>
            <a:pPr lvl="1"/>
            <a:r>
              <a:rPr lang="nl-BE" sz="1600" dirty="0">
                <a:solidFill>
                  <a:schemeClr val="accent1">
                    <a:lumMod val="75000"/>
                  </a:schemeClr>
                </a:solidFill>
                <a:latin typeface="FlandersArtSans-Light" panose="00000400000000000000" pitchFamily="2" charset="0"/>
              </a:rPr>
              <a:t>Het implementeren van smart data management</a:t>
            </a:r>
          </a:p>
          <a:p>
            <a:r>
              <a:rPr lang="nl-BE" sz="2000" dirty="0">
                <a:solidFill>
                  <a:schemeClr val="accent1">
                    <a:lumMod val="75000"/>
                  </a:schemeClr>
                </a:solidFill>
                <a:latin typeface="FlandersArtSans-Light" panose="00000400000000000000" pitchFamily="2" charset="0"/>
              </a:rPr>
              <a:t>Begeleiding op maat van individuele kmo’s met het oog op integratie en toepassing van </a:t>
            </a:r>
            <a:r>
              <a:rPr lang="nl-BE" sz="2000" dirty="0" err="1">
                <a:solidFill>
                  <a:schemeClr val="accent1">
                    <a:lumMod val="75000"/>
                  </a:schemeClr>
                </a:solidFill>
                <a:latin typeface="FlandersArtSans-Light" panose="00000400000000000000" pitchFamily="2" charset="0"/>
              </a:rPr>
              <a:t>datagedreven</a:t>
            </a:r>
            <a:r>
              <a:rPr lang="nl-BE" sz="2000" dirty="0">
                <a:solidFill>
                  <a:schemeClr val="accent1">
                    <a:lumMod val="75000"/>
                  </a:schemeClr>
                </a:solidFill>
                <a:latin typeface="FlandersArtSans-Light" panose="00000400000000000000" pitchFamily="2" charset="0"/>
              </a:rPr>
              <a:t> digitalisering in de kmo</a:t>
            </a:r>
          </a:p>
          <a:p>
            <a:r>
              <a:rPr lang="nl-BE" sz="2000" dirty="0">
                <a:solidFill>
                  <a:schemeClr val="accent1">
                    <a:lumMod val="75000"/>
                  </a:schemeClr>
                </a:solidFill>
                <a:latin typeface="FlandersArtSans-Light" panose="00000400000000000000" pitchFamily="2" charset="0"/>
              </a:rPr>
              <a:t>Ter beschikking stellen van infrastructuur, hardware, software, tools en methodieken</a:t>
            </a:r>
          </a:p>
          <a:p>
            <a:r>
              <a:rPr lang="nl-BE" sz="2000" dirty="0">
                <a:solidFill>
                  <a:schemeClr val="accent1">
                    <a:lumMod val="75000"/>
                  </a:schemeClr>
                </a:solidFill>
                <a:latin typeface="FlandersArtSans-Light" panose="00000400000000000000" pitchFamily="2" charset="0"/>
              </a:rPr>
              <a:t>Ook aandacht voor flankerende aspecten, zoals het uitwerken van een aangepast businessmodel dat digitalisering met zich meebrengt. </a:t>
            </a:r>
          </a:p>
          <a:p>
            <a:r>
              <a:rPr lang="nl-BE" sz="2000" dirty="0">
                <a:solidFill>
                  <a:schemeClr val="accent1">
                    <a:lumMod val="75000"/>
                  </a:schemeClr>
                </a:solidFill>
                <a:latin typeface="FlandersArtSans-Light" panose="00000400000000000000" pitchFamily="2" charset="0"/>
              </a:rPr>
              <a:t>Neutrale matchmaking tussen kmo’s en private aanbodzijde; </a:t>
            </a:r>
          </a:p>
          <a:p>
            <a:r>
              <a:rPr lang="nl-BE" sz="2000" dirty="0">
                <a:solidFill>
                  <a:srgbClr val="25407D"/>
                </a:solidFill>
                <a:latin typeface="FlandersArtSans-Light" panose="00000400000000000000" pitchFamily="2" charset="0"/>
              </a:rPr>
              <a:t>complementair aan lopende/toekomstige initiatieven (samenwerking / afstemming vereist).</a:t>
            </a:r>
          </a:p>
          <a:p>
            <a:pPr lvl="1"/>
            <a:endParaRPr lang="nl-BE" sz="1600" dirty="0">
              <a:solidFill>
                <a:schemeClr val="accent1">
                  <a:lumMod val="75000"/>
                </a:schemeClr>
              </a:solidFill>
              <a:latin typeface="FlandersArtSans-Light" panose="00000400000000000000" pitchFamily="2" charset="0"/>
            </a:endParaRPr>
          </a:p>
          <a:p>
            <a:pPr lvl="1"/>
            <a:endParaRPr lang="nl-BE" sz="1600" dirty="0">
              <a:solidFill>
                <a:schemeClr val="accent1">
                  <a:lumMod val="75000"/>
                </a:schemeClr>
              </a:solidFill>
              <a:latin typeface="FlandersArtSans-Light" panose="00000400000000000000" pitchFamily="2" charset="0"/>
            </a:endParaRPr>
          </a:p>
          <a:p>
            <a:endParaRPr lang="nl-BE" sz="2000" dirty="0">
              <a:solidFill>
                <a:schemeClr val="accent1">
                  <a:lumMod val="75000"/>
                </a:schemeClr>
              </a:solidFill>
              <a:latin typeface="FlandersArtSans-Light" panose="00000400000000000000" pitchFamily="2" charset="0"/>
            </a:endParaRPr>
          </a:p>
          <a:p>
            <a:endParaRPr lang="nl-BE" sz="2000" dirty="0">
              <a:solidFill>
                <a:schemeClr val="accent1">
                  <a:lumMod val="75000"/>
                </a:schemeClr>
              </a:solidFill>
              <a:latin typeface="FlandersArtSans-Light" panose="00000400000000000000" pitchFamily="2" charset="0"/>
            </a:endParaRPr>
          </a:p>
          <a:p>
            <a:endParaRPr lang="nl-BE" dirty="0"/>
          </a:p>
        </p:txBody>
      </p:sp>
    </p:spTree>
    <p:extLst>
      <p:ext uri="{BB962C8B-B14F-4D97-AF65-F5344CB8AC3E}">
        <p14:creationId xmlns:p14="http://schemas.microsoft.com/office/powerpoint/2010/main" val="342454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1043608" y="548680"/>
            <a:ext cx="6858000" cy="558800"/>
          </a:xfrm>
        </p:spPr>
        <p:txBody>
          <a:bodyPr>
            <a:normAutofit/>
          </a:bodyPr>
          <a:lstStyle/>
          <a:p>
            <a:r>
              <a:rPr lang="nl-BE" dirty="0"/>
              <a:t>Wie voert deze projecten uit?</a:t>
            </a:r>
          </a:p>
        </p:txBody>
      </p:sp>
      <p:sp>
        <p:nvSpPr>
          <p:cNvPr id="2" name="Rechthoek 1"/>
          <p:cNvSpPr/>
          <p:nvPr/>
        </p:nvSpPr>
        <p:spPr>
          <a:xfrm>
            <a:off x="755576" y="1725642"/>
            <a:ext cx="7950721" cy="4893647"/>
          </a:xfrm>
          <a:prstGeom prst="rect">
            <a:avLst/>
          </a:prstGeom>
        </p:spPr>
        <p:txBody>
          <a:bodyPr wrap="square">
            <a:spAutoFit/>
          </a:bodyPr>
          <a:lstStyle/>
          <a:p>
            <a:pPr marL="342900" indent="-342900">
              <a:buFont typeface="Arial" panose="020B0604020202020204" pitchFamily="34" charset="0"/>
              <a:buChar char="•"/>
            </a:pPr>
            <a:r>
              <a:rPr lang="nl-BE" sz="2000" b="1"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Consortium</a:t>
            </a:r>
            <a:r>
              <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 waarin participatie van volgende organisaties vereist is: </a:t>
            </a:r>
          </a:p>
          <a:p>
            <a:pPr marL="800100" lvl="1" indent="-342900">
              <a:buFont typeface="Arial" panose="020B0604020202020204" pitchFamily="34" charset="0"/>
              <a:buChar char="•"/>
            </a:pPr>
            <a:r>
              <a:rPr lang="nl-BE" sz="2000" b="1"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Kennisinstellingen</a:t>
            </a:r>
            <a:r>
              <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 / onderzoeksorganisaties die beschikken over de nodige infrastructuur en expertise; </a:t>
            </a:r>
          </a:p>
          <a:p>
            <a:pPr marL="800100" lvl="1" indent="-342900">
              <a:buFont typeface="Arial" panose="020B0604020202020204" pitchFamily="34" charset="0"/>
              <a:buChar char="•"/>
            </a:pPr>
            <a:r>
              <a:rPr lang="nl-BE" sz="2000" b="1"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Organisaties die toegang hebben tot een groep van bedrijven</a:t>
            </a:r>
            <a:r>
              <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 een </a:t>
            </a:r>
            <a:r>
              <a:rPr lang="nl-BE" sz="2000" dirty="0" err="1">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Vlaamsbrede</a:t>
            </a:r>
            <a:r>
              <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 werking kunnen garanderen en de nodige ervaring hebben in het begeleiden van kmo’s. </a:t>
            </a:r>
          </a:p>
          <a:p>
            <a:pPr marL="800100" lvl="1" indent="-342900">
              <a:buFont typeface="Arial" panose="020B0604020202020204" pitchFamily="34" charset="0"/>
              <a:buChar char="•"/>
            </a:pPr>
            <a:endPar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Beperkt aantal regionaal ingebedde initiatieven met een optimale spreiding die globaal heel Vlaanderen kan bestrijken (doel = 1 per provincie)</a:t>
            </a:r>
          </a:p>
          <a:p>
            <a:pPr marL="342900" indent="-342900">
              <a:buFont typeface="Arial" panose="020B0604020202020204" pitchFamily="34" charset="0"/>
              <a:buChar char="•"/>
            </a:pPr>
            <a:endPar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Tussen de geselecteerde projecten wordt de nodige afstemming en synergie verwacht. VLAIO zal hierbij een ondersteunende rol opnemen. </a:t>
            </a:r>
            <a:br>
              <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rPr>
            </a:br>
            <a:br>
              <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rPr>
            </a:br>
            <a:endParaRPr lang="nl-BE" sz="1600" dirty="0">
              <a:highlight>
                <a:srgbClr val="00FF00"/>
              </a:highlight>
              <a:latin typeface="FlandersArtSans-Light" panose="00000400000000000000" pitchFamily="2" charset="0"/>
            </a:endParaRPr>
          </a:p>
        </p:txBody>
      </p:sp>
    </p:spTree>
    <p:extLst>
      <p:ext uri="{BB962C8B-B14F-4D97-AF65-F5344CB8AC3E}">
        <p14:creationId xmlns:p14="http://schemas.microsoft.com/office/powerpoint/2010/main" val="21668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1043608" y="548680"/>
            <a:ext cx="6858000" cy="936104"/>
          </a:xfrm>
        </p:spPr>
        <p:txBody>
          <a:bodyPr>
            <a:normAutofit fontScale="90000"/>
          </a:bodyPr>
          <a:lstStyle/>
          <a:p>
            <a:r>
              <a:rPr lang="nl-BE" dirty="0"/>
              <a:t>Hoe worden deze projecten uitgevoerd?</a:t>
            </a:r>
            <a:br>
              <a:rPr lang="nl-BE" dirty="0"/>
            </a:br>
            <a:r>
              <a:rPr lang="nl-BE" dirty="0"/>
              <a:t>Twee projecttypes</a:t>
            </a:r>
            <a:br>
              <a:rPr lang="nl-BE" dirty="0"/>
            </a:br>
            <a:endParaRPr lang="nl-BE" dirty="0"/>
          </a:p>
        </p:txBody>
      </p:sp>
      <p:sp>
        <p:nvSpPr>
          <p:cNvPr id="2" name="Rechthoek 1"/>
          <p:cNvSpPr/>
          <p:nvPr/>
        </p:nvSpPr>
        <p:spPr>
          <a:xfrm>
            <a:off x="755576" y="1725642"/>
            <a:ext cx="7950721" cy="6186309"/>
          </a:xfrm>
          <a:prstGeom prst="rect">
            <a:avLst/>
          </a:prstGeom>
        </p:spPr>
        <p:txBody>
          <a:bodyPr wrap="square">
            <a:spAutoFit/>
          </a:bodyPr>
          <a:lstStyle/>
          <a:p>
            <a:pPr marL="342900" indent="-342900">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Deze oproep voorziet ondersteuning van dienstverlening aan kmo’s (=kern van de oproep!)</a:t>
            </a:r>
          </a:p>
          <a:p>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Flankerend / ondersteunend: eventuele noodzakelijke investeringen, coördinatie en communicatie</a:t>
            </a:r>
          </a:p>
          <a:p>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Dit moet uitgewerkt worden in twee projecttypes, namelijk: </a:t>
            </a:r>
          </a:p>
          <a:p>
            <a:pPr marL="342900" indent="-342900">
              <a:buFont typeface="Arial" panose="020B0604020202020204" pitchFamily="34" charset="0"/>
              <a:buChar char="•"/>
            </a:pP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b="1"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Projecttype 1: Uitbouw van de Laagdrempelige experimenteerruimtes; </a:t>
            </a:r>
          </a:p>
          <a:p>
            <a:pPr marL="342900" indent="-342900">
              <a:buFont typeface="Arial" panose="020B0604020202020204" pitchFamily="34" charset="0"/>
              <a:buChar char="•"/>
            </a:pPr>
            <a:r>
              <a:rPr lang="nl-BE" sz="2000" b="1"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Projecttype 2: Begeleiding van kmo’s rond digitalisering</a:t>
            </a:r>
          </a:p>
          <a:p>
            <a:pPr marL="342900" indent="-342900">
              <a:buFont typeface="Arial" panose="020B0604020202020204" pitchFamily="34" charset="0"/>
              <a:buChar char="•"/>
            </a:pPr>
            <a:endPar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endParaRPr>
          </a:p>
          <a:p>
            <a:endParaRPr lang="nl-BE" dirty="0">
              <a:highlight>
                <a:srgbClr val="00FF00"/>
              </a:highlight>
            </a:endParaRPr>
          </a:p>
          <a:p>
            <a:r>
              <a:rPr lang="nl-BE" dirty="0">
                <a:highlight>
                  <a:srgbClr val="00FF00"/>
                </a:highlight>
              </a:rPr>
              <a:t> </a:t>
            </a:r>
          </a:p>
          <a:p>
            <a:pPr marL="342900" indent="-342900">
              <a:buFont typeface="Arial" panose="020B0604020202020204" pitchFamily="34" charset="0"/>
              <a:buChar char="•"/>
            </a:pPr>
            <a:br>
              <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rPr>
            </a:br>
            <a:endParaRPr lang="nl-BE" sz="1600" dirty="0">
              <a:highlight>
                <a:srgbClr val="00FF00"/>
              </a:highlight>
              <a:latin typeface="FlandersArtSans-Light" panose="00000400000000000000" pitchFamily="2" charset="0"/>
            </a:endParaRPr>
          </a:p>
        </p:txBody>
      </p:sp>
    </p:spTree>
    <p:extLst>
      <p:ext uri="{BB962C8B-B14F-4D97-AF65-F5344CB8AC3E}">
        <p14:creationId xmlns:p14="http://schemas.microsoft.com/office/powerpoint/2010/main" val="5600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1043608" y="548680"/>
            <a:ext cx="6858000" cy="936104"/>
          </a:xfrm>
        </p:spPr>
        <p:txBody>
          <a:bodyPr>
            <a:normAutofit fontScale="90000"/>
          </a:bodyPr>
          <a:lstStyle/>
          <a:p>
            <a:r>
              <a:rPr lang="nl-BE" dirty="0"/>
              <a:t>EDIH - LDE</a:t>
            </a:r>
            <a:br>
              <a:rPr lang="nl-BE" dirty="0"/>
            </a:br>
            <a:endParaRPr lang="nl-BE" dirty="0"/>
          </a:p>
        </p:txBody>
      </p:sp>
      <p:sp>
        <p:nvSpPr>
          <p:cNvPr id="2" name="Rechthoek 1"/>
          <p:cNvSpPr/>
          <p:nvPr/>
        </p:nvSpPr>
        <p:spPr>
          <a:xfrm>
            <a:off x="755576" y="1340768"/>
            <a:ext cx="7950721" cy="1661993"/>
          </a:xfrm>
          <a:prstGeom prst="rect">
            <a:avLst/>
          </a:prstGeom>
        </p:spPr>
        <p:txBody>
          <a:bodyPr wrap="square">
            <a:spAutoFit/>
          </a:bodyPr>
          <a:lstStyle/>
          <a:p>
            <a:pPr marL="342900" indent="-342900">
              <a:buFont typeface="Arial" panose="020B0604020202020204" pitchFamily="34" charset="0"/>
              <a:buChar char="•"/>
            </a:pPr>
            <a:endParaRPr lang="nl-BE" sz="1600" dirty="0">
              <a:solidFill>
                <a:srgbClr val="002060"/>
              </a:solidFill>
              <a:latin typeface="FlandersArtSans-Light" panose="00000400000000000000" pitchFamily="2" charset="0"/>
            </a:endParaRPr>
          </a:p>
          <a:p>
            <a:pPr marL="342900" indent="-342900">
              <a:buFont typeface="Arial" panose="020B0604020202020204" pitchFamily="34" charset="0"/>
              <a:buChar char="•"/>
            </a:pPr>
            <a:endParaRPr lang="nl-BE" sz="1600" dirty="0">
              <a:solidFill>
                <a:srgbClr val="002060"/>
              </a:solidFill>
              <a:latin typeface="FlandersArtSans-Light" panose="00000400000000000000" pitchFamily="2" charset="0"/>
            </a:endParaRPr>
          </a:p>
          <a:p>
            <a:endParaRPr lang="nl-BE" dirty="0">
              <a:latin typeface="FlandersArtSans-Light" panose="00000400000000000000" pitchFamily="2" charset="0"/>
            </a:endParaRPr>
          </a:p>
          <a:p>
            <a:pPr marL="342900" indent="-342900">
              <a:buFont typeface="Arial" panose="020B0604020202020204" pitchFamily="34" charset="0"/>
              <a:buChar char="•"/>
            </a:pPr>
            <a:endParaRPr lang="nl-BE" dirty="0">
              <a:latin typeface="FlandersArtSans-Light" panose="00000400000000000000" pitchFamily="2" charset="0"/>
            </a:endParaRPr>
          </a:p>
          <a:p>
            <a:pPr marL="342900" indent="-342900">
              <a:buFont typeface="Arial" panose="020B0604020202020204" pitchFamily="34" charset="0"/>
              <a:buChar char="•"/>
            </a:pPr>
            <a:endParaRPr lang="nl-BE" dirty="0">
              <a:highlight>
                <a:srgbClr val="00FF00"/>
              </a:highlight>
              <a:latin typeface="FlandersArtSans-Light" panose="00000400000000000000" pitchFamily="2" charset="0"/>
            </a:endParaRPr>
          </a:p>
          <a:p>
            <a:pPr marL="342900" indent="-342900">
              <a:buFont typeface="Arial" panose="020B0604020202020204" pitchFamily="34" charset="0"/>
              <a:buChar char="•"/>
            </a:pPr>
            <a:endParaRPr lang="nl-BE" sz="1600" dirty="0">
              <a:highlight>
                <a:srgbClr val="00FF00"/>
              </a:highlight>
              <a:latin typeface="FlandersArtSans-Light" panose="00000400000000000000" pitchFamily="2" charset="0"/>
            </a:endParaRPr>
          </a:p>
        </p:txBody>
      </p:sp>
      <p:graphicFrame>
        <p:nvGraphicFramePr>
          <p:cNvPr id="3" name="Tabel 3">
            <a:extLst>
              <a:ext uri="{FF2B5EF4-FFF2-40B4-BE49-F238E27FC236}">
                <a16:creationId xmlns:a16="http://schemas.microsoft.com/office/drawing/2014/main" id="{0DF51D96-6F88-48D2-92F2-74523CFB39D4}"/>
              </a:ext>
            </a:extLst>
          </p:cNvPr>
          <p:cNvGraphicFramePr>
            <a:graphicFrameLocks noGrp="1"/>
          </p:cNvGraphicFramePr>
          <p:nvPr>
            <p:extLst>
              <p:ext uri="{D42A27DB-BD31-4B8C-83A1-F6EECF244321}">
                <p14:modId xmlns:p14="http://schemas.microsoft.com/office/powerpoint/2010/main" val="2833663665"/>
              </p:ext>
            </p:extLst>
          </p:nvPr>
        </p:nvGraphicFramePr>
        <p:xfrm>
          <a:off x="726267" y="1342930"/>
          <a:ext cx="7416824" cy="3484880"/>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1241336003"/>
                    </a:ext>
                  </a:extLst>
                </a:gridCol>
                <a:gridCol w="3888432">
                  <a:extLst>
                    <a:ext uri="{9D8B030D-6E8A-4147-A177-3AD203B41FA5}">
                      <a16:colId xmlns:a16="http://schemas.microsoft.com/office/drawing/2014/main" val="588833585"/>
                    </a:ext>
                  </a:extLst>
                </a:gridCol>
              </a:tblGrid>
              <a:tr h="370840">
                <a:tc>
                  <a:txBody>
                    <a:bodyPr/>
                    <a:lstStyle/>
                    <a:p>
                      <a:r>
                        <a:rPr lang="nl-BE" dirty="0">
                          <a:latin typeface="FlandersArtSans-Light" panose="00000400000000000000" pitchFamily="2" charset="0"/>
                        </a:rPr>
                        <a:t>EDIH (EWI)</a:t>
                      </a:r>
                    </a:p>
                  </a:txBody>
                  <a:tcPr/>
                </a:tc>
                <a:tc>
                  <a:txBody>
                    <a:bodyPr/>
                    <a:lstStyle/>
                    <a:p>
                      <a:r>
                        <a:rPr lang="nl-BE" dirty="0">
                          <a:latin typeface="FlandersArtSans-Light" panose="00000400000000000000" pitchFamily="2" charset="0"/>
                        </a:rPr>
                        <a:t>LDE (EFRO)</a:t>
                      </a:r>
                    </a:p>
                  </a:txBody>
                  <a:tcPr/>
                </a:tc>
                <a:extLst>
                  <a:ext uri="{0D108BD9-81ED-4DB2-BD59-A6C34878D82A}">
                    <a16:rowId xmlns:a16="http://schemas.microsoft.com/office/drawing/2014/main" val="3878473217"/>
                  </a:ext>
                </a:extLst>
              </a:tr>
              <a:tr h="370840">
                <a:tc>
                  <a:txBody>
                    <a:bodyPr/>
                    <a:lstStyle/>
                    <a:p>
                      <a:pPr>
                        <a:spcAft>
                          <a:spcPts val="0"/>
                        </a:spcAft>
                      </a:pPr>
                      <a:r>
                        <a:rPr lang="nl-BE" sz="1800" dirty="0">
                          <a:effectLst/>
                          <a:latin typeface="FlandersArtSans-Light" panose="00000400000000000000" pitchFamily="2" charset="0"/>
                          <a:ea typeface="Calibri" panose="020F0502020204030204" pitchFamily="34" charset="0"/>
                        </a:rPr>
                        <a:t>Selectie van kandidaten om voorgedragen te worden bij EC voor erkenning als EDIH (Belgische lijst)</a:t>
                      </a:r>
                    </a:p>
                  </a:txBody>
                  <a:tcPr/>
                </a:tc>
                <a:tc>
                  <a:txBody>
                    <a:bodyPr/>
                    <a:lstStyle/>
                    <a:p>
                      <a:r>
                        <a:rPr lang="nl-BE" dirty="0">
                          <a:latin typeface="FlandersArtSans-Light" panose="00000400000000000000" pitchFamily="2" charset="0"/>
                        </a:rPr>
                        <a:t>Oproep met oog op realiseren van 1 LDE per provincie</a:t>
                      </a:r>
                    </a:p>
                  </a:txBody>
                  <a:tcPr/>
                </a:tc>
                <a:extLst>
                  <a:ext uri="{0D108BD9-81ED-4DB2-BD59-A6C34878D82A}">
                    <a16:rowId xmlns:a16="http://schemas.microsoft.com/office/drawing/2014/main" val="1212026695"/>
                  </a:ext>
                </a:extLst>
              </a:tr>
              <a:tr h="370840">
                <a:tc>
                  <a:txBody>
                    <a:bodyPr/>
                    <a:lstStyle/>
                    <a:p>
                      <a:r>
                        <a:rPr lang="nl-BE" dirty="0">
                          <a:latin typeface="FlandersArtSans-Light" panose="00000400000000000000" pitchFamily="2" charset="0"/>
                        </a:rPr>
                        <a:t>Aansluiten bij digitaliserings-prioriteiten</a:t>
                      </a:r>
                    </a:p>
                  </a:txBody>
                  <a:tcPr/>
                </a:tc>
                <a:tc>
                  <a:txBody>
                    <a:bodyPr/>
                    <a:lstStyle/>
                    <a:p>
                      <a:r>
                        <a:rPr lang="nl-BE" dirty="0">
                          <a:latin typeface="FlandersArtSans-Light" panose="00000400000000000000" pitchFamily="2" charset="0"/>
                        </a:rPr>
                        <a:t>Breed </a:t>
                      </a:r>
                      <a:r>
                        <a:rPr lang="nl-BE" dirty="0" err="1">
                          <a:latin typeface="FlandersArtSans-Light" panose="00000400000000000000" pitchFamily="2" charset="0"/>
                        </a:rPr>
                        <a:t>datagedreven</a:t>
                      </a:r>
                      <a:r>
                        <a:rPr lang="nl-BE" dirty="0">
                          <a:latin typeface="FlandersArtSans-Light" panose="00000400000000000000" pitchFamily="2" charset="0"/>
                        </a:rPr>
                        <a:t> digitalisering</a:t>
                      </a:r>
                    </a:p>
                  </a:txBody>
                  <a:tcPr/>
                </a:tc>
                <a:extLst>
                  <a:ext uri="{0D108BD9-81ED-4DB2-BD59-A6C34878D82A}">
                    <a16:rowId xmlns:a16="http://schemas.microsoft.com/office/drawing/2014/main" val="3837837733"/>
                  </a:ext>
                </a:extLst>
              </a:tr>
              <a:tr h="370840">
                <a:tc>
                  <a:txBody>
                    <a:bodyPr/>
                    <a:lstStyle/>
                    <a:p>
                      <a:pPr>
                        <a:spcAft>
                          <a:spcPts val="0"/>
                        </a:spcAft>
                      </a:pPr>
                      <a:r>
                        <a:rPr lang="nl-BE" sz="1800" dirty="0">
                          <a:effectLst/>
                          <a:latin typeface="FlandersArtSans-Light" panose="00000400000000000000" pitchFamily="2" charset="0"/>
                          <a:ea typeface="Calibri" panose="020F0502020204030204" pitchFamily="34" charset="0"/>
                        </a:rPr>
                        <a:t>Geen bijkomende Vlaamse financiering</a:t>
                      </a:r>
                    </a:p>
                  </a:txBody>
                  <a:tcPr/>
                </a:tc>
                <a:tc>
                  <a:txBody>
                    <a:bodyPr/>
                    <a:lstStyle/>
                    <a:p>
                      <a:r>
                        <a:rPr lang="nl-BE" dirty="0">
                          <a:latin typeface="FlandersArtSans-Light" panose="00000400000000000000" pitchFamily="2" charset="0"/>
                        </a:rPr>
                        <a:t>600.000,00 euro EFRO-steun aan beide projecttypes samen (looptijd van 2 jaar)</a:t>
                      </a:r>
                    </a:p>
                  </a:txBody>
                  <a:tcPr/>
                </a:tc>
                <a:extLst>
                  <a:ext uri="{0D108BD9-81ED-4DB2-BD59-A6C34878D82A}">
                    <a16:rowId xmlns:a16="http://schemas.microsoft.com/office/drawing/2014/main" val="612003915"/>
                  </a:ext>
                </a:extLst>
              </a:tr>
              <a:tr h="370840">
                <a:tc>
                  <a:txBody>
                    <a:bodyPr/>
                    <a:lstStyle/>
                    <a:p>
                      <a:pPr>
                        <a:spcAft>
                          <a:spcPts val="0"/>
                        </a:spcAft>
                      </a:pPr>
                      <a:r>
                        <a:rPr lang="nl-BE" sz="1800" dirty="0">
                          <a:effectLst/>
                          <a:latin typeface="FlandersArtSans-Light" panose="00000400000000000000" pitchFamily="2" charset="0"/>
                          <a:ea typeface="Calibri" panose="020F0502020204030204" pitchFamily="34" charset="0"/>
                        </a:rPr>
                        <a:t>Internationale dimensie </a:t>
                      </a:r>
                    </a:p>
                  </a:txBody>
                  <a:tcPr/>
                </a:tc>
                <a:tc>
                  <a:txBody>
                    <a:bodyPr/>
                    <a:lstStyle/>
                    <a:p>
                      <a:r>
                        <a:rPr lang="nl-BE" dirty="0">
                          <a:latin typeface="FlandersArtSans-Light" panose="00000400000000000000" pitchFamily="2" charset="0"/>
                        </a:rPr>
                        <a:t>Gericht op Vlaamse kmo</a:t>
                      </a:r>
                    </a:p>
                  </a:txBody>
                  <a:tcPr/>
                </a:tc>
                <a:extLst>
                  <a:ext uri="{0D108BD9-81ED-4DB2-BD59-A6C34878D82A}">
                    <a16:rowId xmlns:a16="http://schemas.microsoft.com/office/drawing/2014/main" val="1968791437"/>
                  </a:ext>
                </a:extLst>
              </a:tr>
            </a:tbl>
          </a:graphicData>
        </a:graphic>
      </p:graphicFrame>
    </p:spTree>
    <p:extLst>
      <p:ext uri="{BB962C8B-B14F-4D97-AF65-F5344CB8AC3E}">
        <p14:creationId xmlns:p14="http://schemas.microsoft.com/office/powerpoint/2010/main" val="406453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1043608" y="548680"/>
            <a:ext cx="6858000" cy="936104"/>
          </a:xfrm>
        </p:spPr>
        <p:txBody>
          <a:bodyPr>
            <a:normAutofit fontScale="90000"/>
          </a:bodyPr>
          <a:lstStyle/>
          <a:p>
            <a:r>
              <a:rPr lang="nl-BE" dirty="0"/>
              <a:t>Projecttype 1: Uitbouw van Laagdrempelige Experimenteerruimtes</a:t>
            </a:r>
            <a:br>
              <a:rPr lang="nl-BE" dirty="0"/>
            </a:br>
            <a:endParaRPr lang="nl-BE" dirty="0"/>
          </a:p>
        </p:txBody>
      </p:sp>
      <p:sp>
        <p:nvSpPr>
          <p:cNvPr id="2" name="Rechthoek 1"/>
          <p:cNvSpPr/>
          <p:nvPr/>
        </p:nvSpPr>
        <p:spPr>
          <a:xfrm>
            <a:off x="755576" y="1340768"/>
            <a:ext cx="7950721" cy="4770537"/>
          </a:xfrm>
          <a:prstGeom prst="rect">
            <a:avLst/>
          </a:prstGeom>
        </p:spPr>
        <p:txBody>
          <a:bodyPr wrap="square">
            <a:spAutoFit/>
          </a:bodyPr>
          <a:lstStyle/>
          <a:p>
            <a:pPr marL="342900" indent="-342900">
              <a:buFont typeface="Arial" panose="020B0604020202020204" pitchFamily="34" charset="0"/>
              <a:buChar char="•"/>
            </a:pPr>
            <a:endPar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Beoogde acties: </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Investeringen en acties rond coördinatie / ondersteuning en communicatie; </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Promotie-acties (verplicht in kader van EFRO-project) zitten in Projecttype 1</a:t>
            </a:r>
          </a:p>
          <a:p>
            <a:pPr marL="342900"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Beoogde uitvoerder (promotor): </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Kan </a:t>
            </a:r>
            <a:r>
              <a:rPr lang="nl-BE" sz="1600" b="1"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slechts één organisatie </a:t>
            </a: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zijn! (art. 27 GBER – zie lager)</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Eén van de consortiumpartners of nieuwe rechtspersoon die </a:t>
            </a:r>
            <a:r>
              <a:rPr lang="nl-BE" sz="1600">
                <a:solidFill>
                  <a:srgbClr val="1F497D"/>
                </a:solidFill>
                <a:latin typeface="FlandersArtSans-Light" panose="00000400000000000000" pitchFamily="2" charset="0"/>
                <a:ea typeface="Calibri" panose="020F0502020204030204" pitchFamily="34" charset="0"/>
                <a:cs typeface="Calibri" panose="020F0502020204030204" pitchFamily="34" charset="0"/>
              </a:rPr>
              <a:t>consortium vertegenwoordigt</a:t>
            </a:r>
            <a:endPar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Mogelijke kosten: </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Investeringen: hardware, aanpassingen aan infrastructuur; </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Exploitatie / werking: coördinatie, administratieve ondersteuning, event(s)</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Promotie: verplichting </a:t>
            </a:r>
            <a:r>
              <a:rPr lang="nl-BE" sz="1600" dirty="0" err="1">
                <a:solidFill>
                  <a:srgbClr val="1F497D"/>
                </a:solidFill>
                <a:latin typeface="FlandersArtSans-Light" panose="00000400000000000000" pitchFamily="2" charset="0"/>
                <a:ea typeface="Calibri" panose="020F0502020204030204" pitchFamily="34" charset="0"/>
                <a:cs typeface="Calibri" panose="020F0502020204030204" pitchFamily="34" charset="0"/>
              </a:rPr>
              <a:t>i.h.k.v</a:t>
            </a: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EFRO-project (publicaties, persacties,…)</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NIET! Kosten verbonden aan de begeleiding van kmo’s</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Enkel kosten van promotor kunnen in aanmerking komen!</a:t>
            </a:r>
          </a:p>
          <a:p>
            <a:pPr marL="342900"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Steun wordt toegekend op basis van </a:t>
            </a:r>
            <a:r>
              <a:rPr lang="nl-BE" sz="1600" b="1"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art. 27 GBER </a:t>
            </a: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(steun aan innovatieclusters)</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Max. 50% publieke financiering (min. 50% private financiering!)</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Slechts 1 begunstigde van steun mogelijk (‘clusterorganisatie’)</a:t>
            </a:r>
          </a:p>
          <a:p>
            <a:pPr marL="800100" lvl="1" indent="-342900">
              <a:buFont typeface="Arial" panose="020B0604020202020204" pitchFamily="34" charset="0"/>
              <a:buChar char="•"/>
            </a:pPr>
            <a:r>
              <a:rPr lang="nl-BE" sz="16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Toegang op non-discriminatoire wijze en tegen marktconforme prijzen</a:t>
            </a:r>
            <a:br>
              <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rPr>
            </a:br>
            <a:endParaRPr lang="nl-BE" sz="1600" dirty="0">
              <a:highlight>
                <a:srgbClr val="00FF00"/>
              </a:highlight>
              <a:latin typeface="FlandersArtSans-Light" panose="00000400000000000000" pitchFamily="2" charset="0"/>
            </a:endParaRPr>
          </a:p>
        </p:txBody>
      </p:sp>
    </p:spTree>
    <p:extLst>
      <p:ext uri="{BB962C8B-B14F-4D97-AF65-F5344CB8AC3E}">
        <p14:creationId xmlns:p14="http://schemas.microsoft.com/office/powerpoint/2010/main" val="831120612"/>
      </p:ext>
    </p:extLst>
  </p:cSld>
  <p:clrMapOvr>
    <a:masterClrMapping/>
  </p:clrMapOvr>
</p:sld>
</file>

<file path=ppt/theme/theme1.xml><?xml version="1.0" encoding="utf-8"?>
<a:theme xmlns:a="http://schemas.openxmlformats.org/drawingml/2006/main" name="powerpoint sjabloon EFRO">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92CDDC"/>
      </a:accent5>
      <a:accent6>
        <a:srgbClr val="F79646"/>
      </a:accent6>
      <a:hlink>
        <a:srgbClr val="0000FF"/>
      </a:hlink>
      <a:folHlink>
        <a:srgbClr val="800080"/>
      </a:folHlink>
    </a:clrScheme>
    <a:fontScheme name="Aangepast 2">
      <a:majorFont>
        <a:latin typeface="FlandersArtSans-Bold"/>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owerpoint sjabloon EFRO">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sjabloon EFRO</Template>
  <TotalTime>2100</TotalTime>
  <Words>2290</Words>
  <Application>Microsoft Office PowerPoint</Application>
  <PresentationFormat>Diavoorstelling (4:3)</PresentationFormat>
  <Paragraphs>329</Paragraphs>
  <Slides>28</Slides>
  <Notes>15</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28</vt:i4>
      </vt:variant>
    </vt:vector>
  </HeadingPairs>
  <TitlesOfParts>
    <vt:vector size="40" baseType="lpstr">
      <vt:lpstr>Arial</vt:lpstr>
      <vt:lpstr>Calibri</vt:lpstr>
      <vt:lpstr>Courier New</vt:lpstr>
      <vt:lpstr>Flanders Art Sans Bold</vt:lpstr>
      <vt:lpstr>FlandersArtSans-Bold</vt:lpstr>
      <vt:lpstr>FlandersArtSans-Light</vt:lpstr>
      <vt:lpstr>FlandersArtSans-Regular</vt:lpstr>
      <vt:lpstr>Gadugi</vt:lpstr>
      <vt:lpstr>Wingdings</vt:lpstr>
      <vt:lpstr>powerpoint sjabloon EFRO</vt:lpstr>
      <vt:lpstr>1_Aangepast ontwerp</vt:lpstr>
      <vt:lpstr>1_powerpoint sjabloon EFRO</vt:lpstr>
      <vt:lpstr>PowerPoint-presentatie</vt:lpstr>
      <vt:lpstr>PowerPoint-presentatie</vt:lpstr>
      <vt:lpstr>Kader voor oproep</vt:lpstr>
      <vt:lpstr>Kader voor oproep</vt:lpstr>
      <vt:lpstr>Welke projecten zoeken we?</vt:lpstr>
      <vt:lpstr>Wie voert deze projecten uit?</vt:lpstr>
      <vt:lpstr>Hoe worden deze projecten uitgevoerd? Twee projecttypes </vt:lpstr>
      <vt:lpstr>EDIH - LDE </vt:lpstr>
      <vt:lpstr>Projecttype 1: Uitbouw van Laagdrempelige Experimenteerruimtes </vt:lpstr>
      <vt:lpstr>Projecttype 2: Begeleiding van kmo’s rond digitalisering </vt:lpstr>
      <vt:lpstr>1 EFRO Oproep – 2 Projecttypes </vt:lpstr>
      <vt:lpstr>Projecttermijn </vt:lpstr>
      <vt:lpstr>Projectfinanciering </vt:lpstr>
      <vt:lpstr>PowerPoint-presentatie</vt:lpstr>
      <vt:lpstr>PowerPoint-presentatie</vt:lpstr>
      <vt:lpstr>Wat is subsidiabel: enkele basisprincipes</vt:lpstr>
      <vt:lpstr>Werkingskosten</vt:lpstr>
      <vt:lpstr>Investeringskosten</vt:lpstr>
      <vt:lpstr>Personeelskosten</vt:lpstr>
      <vt:lpstr>Overhead</vt:lpstr>
      <vt:lpstr>Promotie en publiciteit</vt:lpstr>
      <vt:lpstr>Niet-subsidiabele uitgaven</vt:lpstr>
      <vt:lpstr>Overheidsopdrachten</vt:lpstr>
      <vt:lpstr>Staatssteun</vt:lpstr>
      <vt:lpstr>Verloop oproep</vt:lpstr>
      <vt:lpstr>Rol van EFRO</vt:lpstr>
      <vt:lpstr>PowerPoint-presentatie</vt:lpstr>
      <vt:lpstr>Vragen?</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Contactpuntenoverleg 13.11.2014</dc:title>
  <dc:creator>Rousseau, Philippe</dc:creator>
  <cp:lastModifiedBy>De Gendt Erik</cp:lastModifiedBy>
  <cp:revision>191</cp:revision>
  <cp:lastPrinted>2014-12-12T07:46:15Z</cp:lastPrinted>
  <dcterms:created xsi:type="dcterms:W3CDTF">2014-11-07T13:51:38Z</dcterms:created>
  <dcterms:modified xsi:type="dcterms:W3CDTF">2020-07-03T06:49:44Z</dcterms:modified>
</cp:coreProperties>
</file>