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29"/>
  </p:notesMasterIdLst>
  <p:handoutMasterIdLst>
    <p:handoutMasterId r:id="rId30"/>
  </p:handoutMasterIdLst>
  <p:sldIdLst>
    <p:sldId id="419" r:id="rId4"/>
    <p:sldId id="378" r:id="rId5"/>
    <p:sldId id="379" r:id="rId6"/>
    <p:sldId id="412" r:id="rId7"/>
    <p:sldId id="413" r:id="rId8"/>
    <p:sldId id="414" r:id="rId9"/>
    <p:sldId id="415" r:id="rId10"/>
    <p:sldId id="417" r:id="rId11"/>
    <p:sldId id="418" r:id="rId12"/>
    <p:sldId id="385" r:id="rId13"/>
    <p:sldId id="416" r:id="rId14"/>
    <p:sldId id="394" r:id="rId15"/>
    <p:sldId id="395" r:id="rId16"/>
    <p:sldId id="389" r:id="rId17"/>
    <p:sldId id="399" r:id="rId18"/>
    <p:sldId id="401" r:id="rId19"/>
    <p:sldId id="402" r:id="rId20"/>
    <p:sldId id="404" r:id="rId21"/>
    <p:sldId id="406" r:id="rId22"/>
    <p:sldId id="409" r:id="rId23"/>
    <p:sldId id="410" r:id="rId24"/>
    <p:sldId id="391" r:id="rId25"/>
    <p:sldId id="392" r:id="rId26"/>
    <p:sldId id="411" r:id="rId27"/>
    <p:sldId id="393" r:id="rId28"/>
  </p:sldIdLst>
  <p:sldSz cx="9144000" cy="6858000" type="screen4x3"/>
  <p:notesSz cx="7099300"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254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sorterViewPr>
    <p:cViewPr>
      <p:scale>
        <a:sx n="100" d="100"/>
        <a:sy n="100" d="100"/>
      </p:scale>
      <p:origin x="0" y="115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BE"/>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AFD8249-2D23-457E-84FD-EDF5D699666B}" type="datetimeFigureOut">
              <a:rPr lang="nl-BE" smtClean="0"/>
              <a:t>8/06/2020</a:t>
            </a:fld>
            <a:endParaRPr lang="nl-BE"/>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9B961F07-784C-4AA6-9595-B6C6091FB354}" type="slidenum">
              <a:rPr lang="nl-BE" smtClean="0"/>
              <a:t>‹nr.›</a:t>
            </a:fld>
            <a:endParaRPr lang="nl-BE"/>
          </a:p>
        </p:txBody>
      </p:sp>
    </p:spTree>
    <p:extLst>
      <p:ext uri="{BB962C8B-B14F-4D97-AF65-F5344CB8AC3E}">
        <p14:creationId xmlns:p14="http://schemas.microsoft.com/office/powerpoint/2010/main" val="2752536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BE"/>
          </a:p>
        </p:txBody>
      </p:sp>
      <p:sp>
        <p:nvSpPr>
          <p:cNvPr id="3" name="Tijdelijke aanduiding voo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06F5CB9-617D-4908-960D-CA1CE3A6DB63}" type="datetimeFigureOut">
              <a:rPr lang="nl-BE" smtClean="0"/>
              <a:t>8/06/2020</a:t>
            </a:fld>
            <a:endParaRPr lang="nl-BE"/>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nl-BE"/>
          </a:p>
        </p:txBody>
      </p:sp>
      <p:sp>
        <p:nvSpPr>
          <p:cNvPr id="5" name="Tijdelijke aanduiding voor notiti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62CF7B7-8227-447F-9265-21B78A50387B}" type="slidenum">
              <a:rPr lang="nl-BE" smtClean="0"/>
              <a:t>‹nr.›</a:t>
            </a:fld>
            <a:endParaRPr lang="nl-BE"/>
          </a:p>
        </p:txBody>
      </p:sp>
    </p:spTree>
    <p:extLst>
      <p:ext uri="{BB962C8B-B14F-4D97-AF65-F5344CB8AC3E}">
        <p14:creationId xmlns:p14="http://schemas.microsoft.com/office/powerpoint/2010/main" val="146408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294042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28458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Voorbeelden:</a:t>
            </a:r>
          </a:p>
          <a:p>
            <a:pPr marL="171450" indent="-171450">
              <a:buFontTx/>
              <a:buChar char="-"/>
            </a:pPr>
            <a:r>
              <a:rPr lang="nl-BE" dirty="0"/>
              <a:t>Multidisciplinaire trajecten die een vraag-opportuniteit</a:t>
            </a:r>
            <a:r>
              <a:rPr lang="nl-BE" baseline="0" dirty="0"/>
              <a:t>/ projectidee van een bedrijf / onderzoeker/ student / organisatie oppakt en uitwerkt</a:t>
            </a:r>
            <a:br>
              <a:rPr lang="nl-BE" baseline="0" dirty="0"/>
            </a:br>
            <a:r>
              <a:rPr lang="nl-BE" baseline="0" dirty="0"/>
              <a:t>- netwerkevents waar studenten / jongeren / medewerkers van organisaties en bedrijven elkaar rond een ondernemend idee of activiteit kunnen vinden</a:t>
            </a:r>
          </a:p>
          <a:p>
            <a:pPr marL="171450" indent="-171450">
              <a:buFontTx/>
              <a:buChar char="-"/>
            </a:pPr>
            <a:r>
              <a:rPr lang="nl-BE" baseline="0" dirty="0"/>
              <a:t>Uitdagend doel door studenten / jongeren zelf vooropgesteld, met brede teams uitwerken</a:t>
            </a:r>
          </a:p>
          <a:p>
            <a:pPr marL="171450" indent="-171450">
              <a:buFontTx/>
              <a:buChar char="-"/>
            </a:pPr>
            <a:r>
              <a:rPr lang="nl-BE" baseline="0" dirty="0"/>
              <a:t>Ondersteuning van docenten / medewerkers van organisaties</a:t>
            </a:r>
          </a:p>
          <a:p>
            <a:pPr marL="171450" indent="-171450">
              <a:buFontTx/>
              <a:buChar char="-"/>
            </a:pPr>
            <a:r>
              <a:rPr lang="nl-BE" baseline="0" dirty="0"/>
              <a:t>Studenten voor studenten</a:t>
            </a:r>
          </a:p>
          <a:p>
            <a:pPr marL="171450" indent="-171450">
              <a:buFontTx/>
              <a:buChar char="-"/>
            </a:pPr>
            <a:r>
              <a:rPr lang="nl-BE" baseline="0" dirty="0" err="1"/>
              <a:t>mentoring</a:t>
            </a:r>
            <a:r>
              <a:rPr lang="nl-BE" baseline="0" dirty="0"/>
              <a:t> lokale bedrijven /alumni</a:t>
            </a:r>
          </a:p>
          <a:p>
            <a:pPr marL="171450" indent="-171450">
              <a:buFontTx/>
              <a:buChar char="-"/>
            </a:pPr>
            <a:r>
              <a:rPr lang="nl-BE" baseline="0" dirty="0"/>
              <a:t>Infosessie </a:t>
            </a:r>
            <a:r>
              <a:rPr lang="nl-BE" baseline="0" dirty="0" err="1"/>
              <a:t>sociaal-juridische</a:t>
            </a:r>
            <a:r>
              <a:rPr lang="nl-BE" baseline="0" dirty="0"/>
              <a:t> regels door sociaal secretariaat</a:t>
            </a:r>
            <a:br>
              <a:rPr lang="nl-BE" baseline="0" dirty="0"/>
            </a:br>
            <a:r>
              <a:rPr lang="nl-BE" baseline="0" dirty="0"/>
              <a:t>=&gt; dit soort activiteiten geven concreet vorm aan het partnerschap (realiseren het) op een manier zoals beoogd</a:t>
            </a:r>
            <a:br>
              <a:rPr lang="nl-BE" baseline="0" dirty="0"/>
            </a:br>
            <a:r>
              <a:rPr lang="nl-BE" baseline="0" dirty="0"/>
              <a:t>let wel: het organiseren van dergelijke activiteiten zelf wordt niet gesubsidieerd (de ontwikkeling ervan wel)</a:t>
            </a:r>
          </a:p>
          <a:p>
            <a:pPr marL="171450" indent="-171450">
              <a:buFontTx/>
              <a:buChar char="-"/>
            </a:pPr>
            <a:r>
              <a:rPr lang="nl-BE" baseline="0" dirty="0"/>
              <a:t>Meer voorbeelden en goede praktijken, geleerde lessen zie toelichting (</a:t>
            </a:r>
            <a:r>
              <a:rPr lang="nl-BE" baseline="0" dirty="0" err="1"/>
              <a:t>vb</a:t>
            </a:r>
            <a:r>
              <a:rPr lang="nl-BE" baseline="0" dirty="0"/>
              <a:t> één initiatief heeft veel minder effect dan een langer intensiever traject</a:t>
            </a:r>
          </a:p>
          <a:p>
            <a:pPr marL="171450" indent="-171450">
              <a:buFontTx/>
              <a:buChar char="-"/>
            </a:pPr>
            <a:r>
              <a:rPr lang="nl-BE" baseline="0" dirty="0" err="1"/>
              <a:t>Opm</a:t>
            </a:r>
            <a:r>
              <a:rPr lang="nl-BE" baseline="0" dirty="0"/>
              <a:t>: voorbeelden van ‘begin van ‘ecosysteem’ : </a:t>
            </a:r>
            <a:r>
              <a:rPr lang="nl-BE" baseline="0" dirty="0" err="1"/>
              <a:t>cfr</a:t>
            </a:r>
            <a:r>
              <a:rPr lang="nl-BE" baseline="0" dirty="0"/>
              <a:t> </a:t>
            </a:r>
            <a:r>
              <a:rPr lang="nl-BE" baseline="0" dirty="0" err="1"/>
              <a:t>Ghentrepreneur</a:t>
            </a:r>
            <a:r>
              <a:rPr lang="nl-BE" baseline="0" dirty="0"/>
              <a:t> Gent – Take Off </a:t>
            </a:r>
            <a:r>
              <a:rPr lang="nl-BE" baseline="0" dirty="0" err="1"/>
              <a:t>Antwerp</a:t>
            </a:r>
            <a:r>
              <a:rPr lang="nl-BE" baseline="0" dirty="0"/>
              <a:t> – </a:t>
            </a:r>
            <a:r>
              <a:rPr lang="nl-BE" baseline="0" dirty="0" err="1"/>
              <a:t>StudentStartup</a:t>
            </a:r>
            <a:r>
              <a:rPr lang="nl-BE" baseline="0" dirty="0"/>
              <a:t> Hasselt – </a:t>
            </a:r>
            <a:r>
              <a:rPr lang="nl-BE" baseline="0" dirty="0" err="1"/>
              <a:t>Lcie</a:t>
            </a:r>
            <a:r>
              <a:rPr lang="nl-BE" baseline="0" dirty="0"/>
              <a:t> Leuven, … (maar ontbrekende elementen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319289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Soorten activiteiten</a:t>
            </a:r>
            <a:r>
              <a:rPr lang="nl-BE" baseline="0" dirty="0"/>
              <a:t> die in aanmerking komen:</a:t>
            </a:r>
            <a:br>
              <a:rPr lang="nl-BE" baseline="0" dirty="0"/>
            </a:br>
            <a:r>
              <a:rPr lang="nl-BE" baseline="0" dirty="0"/>
              <a:t>het opzetten, (verder) ontwikkelen van het partnerschap; het samen vinden/definiëren van een gemeenschappelijk doel waar ieder zich voor engageert, het onderzoeken waaruit ieders unieke bijdrage daarin kan bestaan, de gedragenheid van de werking zelf, ook bij de medewerkers, docenten, … van de organisaties, instellingen en bedrijven </a:t>
            </a:r>
          </a:p>
          <a:p>
            <a:r>
              <a:rPr lang="nl-BE" baseline="0" dirty="0"/>
              <a:t>Het opzetten van een werking, systemen en structuren die nodig zijn daarvoor, de coördinatie</a:t>
            </a:r>
            <a:br>
              <a:rPr lang="nl-BE" baseline="0" dirty="0"/>
            </a:br>
            <a:r>
              <a:rPr lang="nl-BE" baseline="0" dirty="0"/>
              <a:t>De organisatie / realisatie zelf van de activiteiten die opgezet worden ter stimulering, prikkeling, activering, ondersteuning, begeleiding,… van o-</a:t>
            </a:r>
            <a:r>
              <a:rPr lang="nl-BE" baseline="0" dirty="0" err="1"/>
              <a:t>szin</a:t>
            </a:r>
            <a:r>
              <a:rPr lang="nl-BE" baseline="0" dirty="0"/>
              <a:t> en ondernemerschap worden niet gesubsidieerd (zoveel als mogelijk zelfdragend  van in het begin opzetten – sponsoring en engagement van de partners daarvoor mee in de ontwikkeling van de activiteit voorzien en inbouwen)</a:t>
            </a:r>
            <a:br>
              <a:rPr lang="nl-BE" baseline="0" dirty="0"/>
            </a:br>
            <a:r>
              <a:rPr lang="nl-BE" baseline="0" dirty="0"/>
              <a:t>Niet subsidiabel: lokalen, materiaal,…</a:t>
            </a:r>
            <a:br>
              <a:rPr lang="nl-BE" baseline="0" dirty="0"/>
            </a:b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53200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401759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425832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205469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Tree>
    <p:extLst>
      <p:ext uri="{BB962C8B-B14F-4D97-AF65-F5344CB8AC3E}">
        <p14:creationId xmlns:p14="http://schemas.microsoft.com/office/powerpoint/2010/main" val="185881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D849E73-B05F-4502-B234-E319F82596A8}" type="datetimeFigureOut">
              <a:rPr lang="nl-BE" smtClean="0"/>
              <a:t>8/06/2020</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0F71597C-2697-4045-945F-0D196F462D6C}" type="slidenum">
              <a:rPr lang="nl-BE" smtClean="0"/>
              <a:t>‹nr.›</a:t>
            </a:fld>
            <a:endParaRPr lang="nl-BE"/>
          </a:p>
        </p:txBody>
      </p:sp>
    </p:spTree>
    <p:extLst>
      <p:ext uri="{BB962C8B-B14F-4D97-AF65-F5344CB8AC3E}">
        <p14:creationId xmlns:p14="http://schemas.microsoft.com/office/powerpoint/2010/main" val="241301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036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5549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48844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19989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973065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3197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728112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497826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4160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11819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263351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52805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764424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grpSp>
        <p:nvGrpSpPr>
          <p:cNvPr id="4" name="Groep 3"/>
          <p:cNvGrpSpPr/>
          <p:nvPr userDrawn="1"/>
        </p:nvGrpSpPr>
        <p:grpSpPr>
          <a:xfrm>
            <a:off x="306782" y="285051"/>
            <a:ext cx="8553509" cy="6258828"/>
            <a:chOff x="306782" y="285051"/>
            <a:chExt cx="8553509" cy="6258828"/>
          </a:xfrm>
        </p:grpSpPr>
        <p:sp>
          <p:nvSpPr>
            <p:cNvPr id="8" name="Stroomdiagram: Handmatige invoer 3"/>
            <p:cNvSpPr/>
            <p:nvPr userDrawn="1"/>
          </p:nvSpPr>
          <p:spPr>
            <a:xfrm rot="5400000">
              <a:off x="1454123" y="-862290"/>
              <a:ext cx="6258828" cy="855350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0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0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101"/>
                  </a:moveTo>
                  <a:lnTo>
                    <a:pt x="10000" y="0"/>
                  </a:lnTo>
                  <a:lnTo>
                    <a:pt x="10000" y="10000"/>
                  </a:lnTo>
                  <a:lnTo>
                    <a:pt x="0" y="10000"/>
                  </a:lnTo>
                  <a:lnTo>
                    <a:pt x="0" y="2101"/>
                  </a:lnTo>
                  <a:close/>
                </a:path>
              </a:pathLst>
            </a:cu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Combinatie AO+thema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000" y="5477354"/>
              <a:ext cx="4081272" cy="899160"/>
            </a:xfrm>
            <a:prstGeom prst="rect">
              <a:avLst/>
            </a:prstGeom>
          </p:spPr>
        </p:pic>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solidFill>
                  <a:schemeClr val="bg1"/>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Tree>
    <p:extLst>
      <p:ext uri="{BB962C8B-B14F-4D97-AF65-F5344CB8AC3E}">
        <p14:creationId xmlns:p14="http://schemas.microsoft.com/office/powerpoint/2010/main" val="1187403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3551820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3250321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834331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464941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391963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85200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1072090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1272853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1913606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394825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818430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729946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441965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744347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2890157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140182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solidFill>
                  <a:schemeClr val="tx1"/>
                </a:solidFill>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864000" indent="-2880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1" name="Afbeelding 10" descr="Combinatie AO+thema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000" y="5799186"/>
            <a:ext cx="4081272" cy="899160"/>
          </a:xfrm>
          <a:prstGeom prst="rect">
            <a:avLst/>
          </a:prstGeom>
        </p:spPr>
      </p:pic>
    </p:spTree>
    <p:extLst>
      <p:ext uri="{BB962C8B-B14F-4D97-AF65-F5344CB8AC3E}">
        <p14:creationId xmlns:p14="http://schemas.microsoft.com/office/powerpoint/2010/main" val="400332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7928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4712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65661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D849E73-B05F-4502-B234-E319F82596A8}" type="datetimeFigureOut">
              <a:rPr lang="nl-BE" smtClean="0"/>
              <a:t>8/06/2020</a:t>
            </a:fld>
            <a:endParaRPr lang="nl-BE"/>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BE"/>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0F71597C-2697-4045-945F-0D196F462D6C}" type="slidenum">
              <a:rPr lang="nl-BE" smtClean="0"/>
              <a:t>‹nr.›</a:t>
            </a:fld>
            <a:endParaRPr lang="nl-BE"/>
          </a:p>
        </p:txBody>
      </p:sp>
    </p:spTree>
    <p:extLst>
      <p:ext uri="{BB962C8B-B14F-4D97-AF65-F5344CB8AC3E}">
        <p14:creationId xmlns:p14="http://schemas.microsoft.com/office/powerpoint/2010/main" val="208726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D849E73-B05F-4502-B234-E319F82596A8}" type="datetimeFigureOut">
              <a:rPr lang="nl-BE" smtClean="0"/>
              <a:t>8/06/2020</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F71597C-2697-4045-945F-0D196F462D6C}" type="slidenum">
              <a:rPr lang="nl-BE" smtClean="0"/>
              <a:t>‹nr.›</a:t>
            </a:fld>
            <a:endParaRPr lang="nl-BE"/>
          </a:p>
        </p:txBody>
      </p:sp>
    </p:spTree>
    <p:extLst>
      <p:ext uri="{BB962C8B-B14F-4D97-AF65-F5344CB8AC3E}">
        <p14:creationId xmlns:p14="http://schemas.microsoft.com/office/powerpoint/2010/main" val="345807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D849E73-B05F-4502-B234-E319F82596A8}" type="datetimeFigureOut">
              <a:rPr lang="nl-BE" smtClean="0"/>
              <a:t>8/06/2020</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0F71597C-2697-4045-945F-0D196F462D6C}" type="slidenum">
              <a:rPr lang="nl-BE" smtClean="0"/>
              <a:t>‹nr.›</a:t>
            </a:fld>
            <a:endParaRPr lang="nl-BE"/>
          </a:p>
        </p:txBody>
      </p:sp>
    </p:spTree>
    <p:extLst>
      <p:ext uri="{BB962C8B-B14F-4D97-AF65-F5344CB8AC3E}">
        <p14:creationId xmlns:p14="http://schemas.microsoft.com/office/powerpoint/2010/main" val="3062305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1124744"/>
            <a:ext cx="8229600" cy="78296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67544" y="2132856"/>
            <a:ext cx="8229600" cy="3744416"/>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Rechthoek 6"/>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83" y="116632"/>
            <a:ext cx="2465933" cy="792088"/>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265" y="6118499"/>
            <a:ext cx="1328192" cy="597686"/>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6050023"/>
            <a:ext cx="957709" cy="666162"/>
          </a:xfrm>
          <a:prstGeom prst="rect">
            <a:avLst/>
          </a:prstGeom>
        </p:spPr>
      </p:pic>
    </p:spTree>
    <p:extLst>
      <p:ext uri="{BB962C8B-B14F-4D97-AF65-F5344CB8AC3E}">
        <p14:creationId xmlns:p14="http://schemas.microsoft.com/office/powerpoint/2010/main" val="1591339532"/>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ekstvak 6"/>
          <p:cNvSpPr txBox="1"/>
          <p:nvPr/>
        </p:nvSpPr>
        <p:spPr>
          <a:xfrm>
            <a:off x="7596336" y="6349970"/>
            <a:ext cx="1440160" cy="400110"/>
          </a:xfrm>
          <a:prstGeom prst="rect">
            <a:avLst/>
          </a:prstGeom>
          <a:noFill/>
        </p:spPr>
        <p:txBody>
          <a:bodyPr wrap="square" rtlCol="0">
            <a:spAutoFit/>
          </a:bodyPr>
          <a:lstStyle/>
          <a:p>
            <a:r>
              <a:rPr lang="nl-BE" sz="2000" dirty="0">
                <a:solidFill>
                  <a:schemeClr val="tx2"/>
                </a:solidFill>
                <a:latin typeface="Flanders Art Sans Bold" pitchFamily="50" charset="0"/>
              </a:rPr>
              <a:t>EFRO.be</a:t>
            </a:r>
          </a:p>
        </p:txBody>
      </p:sp>
      <p:sp>
        <p:nvSpPr>
          <p:cNvPr id="8" name="Rechthoek 7"/>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004581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2800" kern="1200" baseline="0">
          <a:solidFill>
            <a:schemeClr val="tx2"/>
          </a:solidFill>
          <a:latin typeface="FlandersArtSans-Bold" panose="000008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E720A-E842-4FCA-8D53-09B1B1582C96}" type="datetimeFigureOut">
              <a:rPr lang="nl-BE" smtClean="0">
                <a:solidFill>
                  <a:prstClr val="black">
                    <a:tint val="75000"/>
                  </a:prstClr>
                </a:solidFill>
              </a:rPr>
              <a:pPr/>
              <a:t>8/06/2020</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1BB05-6A6C-4B62-B104-FF18DCBB81F6}"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0192819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Frederik.maertens@vlaio.be" TargetMode="External"/><Relationship Id="rId2" Type="http://schemas.openxmlformats.org/officeDocument/2006/relationships/hyperlink" Target="mailto:Philippe.roussea@vlaio.be/" TargetMode="External"/><Relationship Id="rId1" Type="http://schemas.openxmlformats.org/officeDocument/2006/relationships/slideLayout" Target="../slideLayouts/slideLayout2.xml"/><Relationship Id="rId5" Type="http://schemas.openxmlformats.org/officeDocument/2006/relationships/hyperlink" Target="mailto:Roel.loos@vlaio.be" TargetMode="External"/><Relationship Id="rId4" Type="http://schemas.openxmlformats.org/officeDocument/2006/relationships/hyperlink" Target="http://www.efro.b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vlaio.be/nl/andere-doelgroepen/europees-fonds-voor-regionale-ontwikkeling-efro/efro-projecten/staatssteu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mailto:philippe.rousseau@vlaio.be" TargetMode="External"/><Relationship Id="rId3" Type="http://schemas.openxmlformats.org/officeDocument/2006/relationships/hyperlink" Target="mailto:robert.daniels@limburg.be" TargetMode="External"/><Relationship Id="rId7" Type="http://schemas.openxmlformats.org/officeDocument/2006/relationships/hyperlink" Target="mailto:frederik.maertens@vlaio.be" TargetMode="External"/><Relationship Id="rId2" Type="http://schemas.openxmlformats.org/officeDocument/2006/relationships/hyperlink" Target="mailto:anneke.vandenaker@provincieantwerpen.be" TargetMode="External"/><Relationship Id="rId1" Type="http://schemas.openxmlformats.org/officeDocument/2006/relationships/slideLayout" Target="../slideLayouts/slideLayout7.xml"/><Relationship Id="rId6" Type="http://schemas.openxmlformats.org/officeDocument/2006/relationships/hyperlink" Target="mailto:mauro.callens@west-vlaanderen.be" TargetMode="External"/><Relationship Id="rId5" Type="http://schemas.openxmlformats.org/officeDocument/2006/relationships/hyperlink" Target="mailto:francis.oosterlinck@oost-vlaanderen.be" TargetMode="External"/><Relationship Id="rId4" Type="http://schemas.openxmlformats.org/officeDocument/2006/relationships/hyperlink" Target="mailto:toon.boeckx@vlaamsbrabant.b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1816"/>
            <a:ext cx="1544216" cy="694897"/>
          </a:xfrm>
          <a:prstGeom prst="rect">
            <a:avLst/>
          </a:prstGeom>
        </p:spPr>
      </p:pic>
      <p:sp>
        <p:nvSpPr>
          <p:cNvPr id="2" name="Tekstvak 1"/>
          <p:cNvSpPr txBox="1"/>
          <p:nvPr/>
        </p:nvSpPr>
        <p:spPr>
          <a:xfrm>
            <a:off x="1742914" y="141816"/>
            <a:ext cx="7059139" cy="113877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4000" b="0" i="0" u="none" strike="noStrike" kern="1200" cap="none" spc="0" normalizeH="0" baseline="0" noProof="0" dirty="0">
                <a:ln>
                  <a:noFill/>
                </a:ln>
                <a:solidFill>
                  <a:prstClr val="black"/>
                </a:solidFill>
                <a:effectLst/>
                <a:uLnTx/>
                <a:uFillTx/>
                <a:latin typeface="Calibri"/>
                <a:ea typeface="+mn-ea"/>
                <a:cs typeface="+mn-cs"/>
              </a:rPr>
              <a:t> </a:t>
            </a:r>
            <a:r>
              <a:rPr kumimoji="0" lang="nl-BE" sz="2800" b="0" i="0" u="none" strike="noStrike" kern="1200" cap="none" spc="0" normalizeH="0" baseline="0" noProof="0" dirty="0">
                <a:ln>
                  <a:noFill/>
                </a:ln>
                <a:solidFill>
                  <a:prstClr val="black"/>
                </a:solidFill>
                <a:effectLst/>
                <a:uLnTx/>
                <a:uFillTx/>
                <a:latin typeface="Calibri"/>
                <a:ea typeface="+mn-ea"/>
                <a:cs typeface="+mn-cs"/>
              </a:rPr>
              <a:t>Infosessie - 8 juni 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2800" b="1" i="0" u="none" strike="noStrike" kern="1200" cap="none" spc="0" normalizeH="0" baseline="0" noProof="0" dirty="0">
                <a:ln>
                  <a:noFill/>
                </a:ln>
                <a:solidFill>
                  <a:srgbClr val="1F497D"/>
                </a:solidFill>
                <a:effectLst/>
                <a:uLnTx/>
                <a:uFillTx/>
                <a:latin typeface="FlandersArtSans-Bold" panose="00000800000000000000" pitchFamily="2" charset="0"/>
                <a:ea typeface="+mn-ea"/>
                <a:cs typeface="+mn-cs"/>
              </a:rPr>
              <a:t>EFRO oproep – Smart </a:t>
            </a:r>
            <a:r>
              <a:rPr kumimoji="0" lang="nl-BE" sz="2800" b="1" i="0" u="none" strike="noStrike" kern="1200" cap="none" spc="0" normalizeH="0" baseline="0" noProof="0" dirty="0" err="1">
                <a:ln>
                  <a:noFill/>
                </a:ln>
                <a:solidFill>
                  <a:srgbClr val="1F497D"/>
                </a:solidFill>
                <a:effectLst/>
                <a:uLnTx/>
                <a:uFillTx/>
                <a:latin typeface="FlandersArtSans-Bold" panose="00000800000000000000" pitchFamily="2" charset="0"/>
                <a:ea typeface="+mn-ea"/>
                <a:cs typeface="+mn-cs"/>
              </a:rPr>
              <a:t>Cities</a:t>
            </a:r>
            <a:r>
              <a:rPr kumimoji="0" lang="nl-BE" sz="2800" b="1" i="0" u="none" strike="noStrike" kern="1200" cap="none" spc="0" normalizeH="0" baseline="0" noProof="0" dirty="0">
                <a:ln>
                  <a:noFill/>
                </a:ln>
                <a:solidFill>
                  <a:srgbClr val="1F497D"/>
                </a:solidFill>
                <a:effectLst/>
                <a:uLnTx/>
                <a:uFillTx/>
                <a:latin typeface="FlandersArtSans-Bold" panose="00000800000000000000" pitchFamily="2" charset="0"/>
                <a:ea typeface="+mn-ea"/>
                <a:cs typeface="+mn-cs"/>
              </a:rPr>
              <a:t> </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4794" y="6021287"/>
            <a:ext cx="827259" cy="69489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5959426"/>
            <a:ext cx="1872208" cy="756757"/>
          </a:xfrm>
          <a:prstGeom prst="rect">
            <a:avLst/>
          </a:prstGeom>
        </p:spPr>
      </p:pic>
      <p:pic>
        <p:nvPicPr>
          <p:cNvPr id="5" name="Afbeelding 4">
            <a:extLst>
              <a:ext uri="{FF2B5EF4-FFF2-40B4-BE49-F238E27FC236}">
                <a16:creationId xmlns:a16="http://schemas.microsoft.com/office/drawing/2014/main" id="{368120F4-301A-455F-AD61-AE629ECB94A6}"/>
              </a:ext>
            </a:extLst>
          </p:cNvPr>
          <p:cNvPicPr>
            <a:picLocks noChangeAspect="1"/>
          </p:cNvPicPr>
          <p:nvPr/>
        </p:nvPicPr>
        <p:blipFill>
          <a:blip r:embed="rId5"/>
          <a:stretch>
            <a:fillRect/>
          </a:stretch>
        </p:blipFill>
        <p:spPr>
          <a:xfrm>
            <a:off x="395536" y="1415965"/>
            <a:ext cx="8406517" cy="4543461"/>
          </a:xfrm>
          <a:prstGeom prst="rect">
            <a:avLst/>
          </a:prstGeom>
        </p:spPr>
      </p:pic>
    </p:spTree>
    <p:extLst>
      <p:ext uri="{BB962C8B-B14F-4D97-AF65-F5344CB8AC3E}">
        <p14:creationId xmlns:p14="http://schemas.microsoft.com/office/powerpoint/2010/main" val="286777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736079" y="260648"/>
            <a:ext cx="6858000" cy="558800"/>
          </a:xfrm>
        </p:spPr>
        <p:txBody>
          <a:bodyPr>
            <a:normAutofit/>
          </a:bodyPr>
          <a:lstStyle/>
          <a:p>
            <a:r>
              <a:rPr lang="nl-BE" dirty="0"/>
              <a:t>Wie kan indienen?</a:t>
            </a:r>
          </a:p>
        </p:txBody>
      </p:sp>
      <p:sp>
        <p:nvSpPr>
          <p:cNvPr id="2" name="Rechthoek 1"/>
          <p:cNvSpPr/>
          <p:nvPr/>
        </p:nvSpPr>
        <p:spPr>
          <a:xfrm>
            <a:off x="725222" y="2059394"/>
            <a:ext cx="7950721" cy="3046988"/>
          </a:xfrm>
          <a:prstGeom prst="rect">
            <a:avLst/>
          </a:prstGeom>
        </p:spPr>
        <p:txBody>
          <a:bodyPr wrap="square">
            <a:spAutoFit/>
          </a:bodyPr>
          <a:lstStyle/>
          <a:p>
            <a:pPr marL="342900" indent="-342900">
              <a:buFont typeface="Arial" panose="020B0604020202020204" pitchFamily="34" charset="0"/>
              <a:buChar char="•"/>
            </a:pPr>
            <a: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Vlaamse steden en gemeenten.</a:t>
            </a:r>
            <a:b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br>
            <a:endPar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Intergemeentelijke samenwerkingsverbanden of andere overheden met een rechtstreekse dienstverlening aan burgers of ondernemingen,</a:t>
            </a:r>
            <a:b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br>
            <a:endPar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Strategische onderzoekscentra, die ook lokale besturen rechtstreeks betrekken.</a:t>
            </a:r>
            <a:br>
              <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rPr>
            </a:br>
            <a:br>
              <a:rPr lang="nl-BE" sz="16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rPr>
            </a:br>
            <a:endParaRPr lang="nl-BE" sz="1600" dirty="0">
              <a:highlight>
                <a:srgbClr val="00FF00"/>
              </a:highlight>
              <a:latin typeface="FlandersArtSans-Light" panose="00000400000000000000" pitchFamily="2" charset="0"/>
            </a:endParaRPr>
          </a:p>
        </p:txBody>
      </p:sp>
    </p:spTree>
    <p:extLst>
      <p:ext uri="{BB962C8B-B14F-4D97-AF65-F5344CB8AC3E}">
        <p14:creationId xmlns:p14="http://schemas.microsoft.com/office/powerpoint/2010/main" val="21668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D0419-8842-4FB4-AF5A-A4E9FAC6B281}"/>
              </a:ext>
            </a:extLst>
          </p:cNvPr>
          <p:cNvSpPr>
            <a:spLocks noGrp="1"/>
          </p:cNvSpPr>
          <p:nvPr>
            <p:ph type="title"/>
          </p:nvPr>
        </p:nvSpPr>
        <p:spPr/>
        <p:txBody>
          <a:bodyPr/>
          <a:lstStyle/>
          <a:p>
            <a:r>
              <a:rPr lang="nl-BE" dirty="0"/>
              <a:t>Aandachtspunten</a:t>
            </a:r>
          </a:p>
        </p:txBody>
      </p:sp>
      <p:sp>
        <p:nvSpPr>
          <p:cNvPr id="3" name="Tijdelijke aanduiding voor inhoud 2">
            <a:extLst>
              <a:ext uri="{FF2B5EF4-FFF2-40B4-BE49-F238E27FC236}">
                <a16:creationId xmlns:a16="http://schemas.microsoft.com/office/drawing/2014/main" id="{4FE7A6EB-2905-41DC-8478-7B1ED2689AE1}"/>
              </a:ext>
            </a:extLst>
          </p:cNvPr>
          <p:cNvSpPr>
            <a:spLocks noGrp="1"/>
          </p:cNvSpPr>
          <p:nvPr>
            <p:ph idx="1"/>
          </p:nvPr>
        </p:nvSpPr>
        <p:spPr>
          <a:xfrm>
            <a:off x="457200" y="2348880"/>
            <a:ext cx="8229600" cy="3960440"/>
          </a:xfrm>
        </p:spPr>
        <p:txBody>
          <a:bodyPr>
            <a:normAutofit/>
          </a:bodyPr>
          <a:lstStyle/>
          <a:p>
            <a:r>
              <a:rPr lang="nl-BE" sz="2000" dirty="0">
                <a:solidFill>
                  <a:schemeClr val="accent1">
                    <a:lumMod val="75000"/>
                  </a:schemeClr>
                </a:solidFill>
                <a:latin typeface="FlandersArtSans-Light" panose="00000400000000000000" pitchFamily="2" charset="0"/>
              </a:rPr>
              <a:t>Wil om te gaan implementeren aantonen (verder gaan dan een idee).</a:t>
            </a:r>
          </a:p>
          <a:p>
            <a:r>
              <a:rPr lang="nl-BE" sz="2000" dirty="0">
                <a:solidFill>
                  <a:schemeClr val="accent1">
                    <a:lumMod val="75000"/>
                  </a:schemeClr>
                </a:solidFill>
                <a:latin typeface="FlandersArtSans-Light" panose="00000400000000000000" pitchFamily="2" charset="0"/>
              </a:rPr>
              <a:t>Alle beleidsdomeinen maar dienstverlening naar ondernemers verbeteren en/of drempels om te ondernemen verlagen.</a:t>
            </a:r>
          </a:p>
          <a:p>
            <a:r>
              <a:rPr lang="nl-BE" sz="2000" dirty="0">
                <a:solidFill>
                  <a:schemeClr val="accent1">
                    <a:lumMod val="75000"/>
                  </a:schemeClr>
                </a:solidFill>
                <a:latin typeface="FlandersArtSans-Light" panose="00000400000000000000" pitchFamily="2" charset="0"/>
              </a:rPr>
              <a:t>Aandacht voor versterking lokaal economisch weefsel en handelskern</a:t>
            </a:r>
          </a:p>
          <a:p>
            <a:r>
              <a:rPr lang="nl-BE" sz="2000" dirty="0">
                <a:solidFill>
                  <a:schemeClr val="accent1">
                    <a:lumMod val="75000"/>
                  </a:schemeClr>
                </a:solidFill>
                <a:latin typeface="FlandersArtSans-Light" panose="00000400000000000000" pitchFamily="2" charset="0"/>
              </a:rPr>
              <a:t>Voldoende schaalgrootte. Directe betrokkenheid lokale besturen = noodzakelijk.</a:t>
            </a:r>
          </a:p>
          <a:p>
            <a:r>
              <a:rPr lang="nl-BE" sz="2000" dirty="0">
                <a:solidFill>
                  <a:schemeClr val="accent1">
                    <a:lumMod val="75000"/>
                  </a:schemeClr>
                </a:solidFill>
                <a:latin typeface="FlandersArtSans-Light" panose="00000400000000000000" pitchFamily="2" charset="0"/>
              </a:rPr>
              <a:t>Vooraanmelding is verplicht.</a:t>
            </a:r>
          </a:p>
          <a:p>
            <a:r>
              <a:rPr lang="nl-BE" sz="2000" dirty="0">
                <a:solidFill>
                  <a:schemeClr val="accent1">
                    <a:lumMod val="75000"/>
                  </a:schemeClr>
                </a:solidFill>
                <a:latin typeface="FlandersArtSans-Light" panose="00000400000000000000" pitchFamily="2" charset="0"/>
              </a:rPr>
              <a:t>Belangrijk: Internet of </a:t>
            </a:r>
            <a:r>
              <a:rPr lang="nl-BE" sz="2000" dirty="0" err="1">
                <a:solidFill>
                  <a:schemeClr val="accent1">
                    <a:lumMod val="75000"/>
                  </a:schemeClr>
                </a:solidFill>
                <a:latin typeface="FlandersArtSans-Light" panose="00000400000000000000" pitchFamily="2" charset="0"/>
              </a:rPr>
              <a:t>Things</a:t>
            </a:r>
            <a:r>
              <a:rPr lang="nl-BE" sz="2000" dirty="0">
                <a:solidFill>
                  <a:schemeClr val="accent1">
                    <a:lumMod val="75000"/>
                  </a:schemeClr>
                </a:solidFill>
                <a:latin typeface="FlandersArtSans-Light" panose="00000400000000000000" pitchFamily="2" charset="0"/>
              </a:rPr>
              <a:t> en/of open data component</a:t>
            </a:r>
          </a:p>
          <a:p>
            <a:r>
              <a:rPr lang="nl-BE" sz="2000" dirty="0">
                <a:solidFill>
                  <a:schemeClr val="accent1">
                    <a:lumMod val="75000"/>
                  </a:schemeClr>
                </a:solidFill>
                <a:latin typeface="FlandersArtSans-Light" panose="00000400000000000000" pitchFamily="2" charset="0"/>
              </a:rPr>
              <a:t>Projecten moeten afgelopen zijn op 31 december 2022.</a:t>
            </a:r>
          </a:p>
          <a:p>
            <a:endParaRPr lang="nl-BE" dirty="0"/>
          </a:p>
        </p:txBody>
      </p:sp>
      <p:pic>
        <p:nvPicPr>
          <p:cNvPr id="4" name="Afbeelding 3">
            <a:extLst>
              <a:ext uri="{FF2B5EF4-FFF2-40B4-BE49-F238E27FC236}">
                <a16:creationId xmlns:a16="http://schemas.microsoft.com/office/drawing/2014/main" id="{8BF9AAA0-95B2-430A-A2B2-D60B9CB9B12A}"/>
              </a:ext>
            </a:extLst>
          </p:cNvPr>
          <p:cNvPicPr>
            <a:picLocks noChangeAspect="1"/>
          </p:cNvPicPr>
          <p:nvPr/>
        </p:nvPicPr>
        <p:blipFill>
          <a:blip r:embed="rId2"/>
          <a:stretch>
            <a:fillRect/>
          </a:stretch>
        </p:blipFill>
        <p:spPr>
          <a:xfrm>
            <a:off x="7236296" y="184412"/>
            <a:ext cx="1650681" cy="2164468"/>
          </a:xfrm>
          <a:prstGeom prst="rect">
            <a:avLst/>
          </a:prstGeom>
        </p:spPr>
      </p:pic>
    </p:spTree>
    <p:extLst>
      <p:ext uri="{BB962C8B-B14F-4D97-AF65-F5344CB8AC3E}">
        <p14:creationId xmlns:p14="http://schemas.microsoft.com/office/powerpoint/2010/main" val="356804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5" name="Tekstvak 4"/>
          <p:cNvSpPr txBox="1"/>
          <p:nvPr/>
        </p:nvSpPr>
        <p:spPr>
          <a:xfrm>
            <a:off x="755576" y="1412776"/>
            <a:ext cx="7704856" cy="5078313"/>
          </a:xfrm>
          <a:prstGeom prst="rect">
            <a:avLst/>
          </a:prstGeom>
          <a:noFill/>
        </p:spPr>
        <p:txBody>
          <a:bodyPr wrap="square" rtlCol="0">
            <a:spAutoFit/>
          </a:bodyPr>
          <a:lstStyle/>
          <a:p>
            <a:endParaRPr lang="en-GB" dirty="0">
              <a:solidFill>
                <a:srgbClr val="1F497D"/>
              </a:solidFill>
              <a:latin typeface="FlandersArtSans-Regular" panose="00000500000000000000" pitchFamily="2" charset="0"/>
              <a:cs typeface="Arial" panose="020B0604020202020204" pitchFamily="34" charset="0"/>
            </a:endParaRPr>
          </a:p>
          <a:p>
            <a:pPr marL="358775" indent="-358775">
              <a:buFont typeface="Arial" panose="020B0604020202020204" pitchFamily="34" charset="0"/>
              <a:buChar char="•"/>
            </a:pPr>
            <a:r>
              <a:rPr lang="en-GB" b="1" dirty="0" err="1">
                <a:solidFill>
                  <a:srgbClr val="1F497D"/>
                </a:solidFill>
                <a:latin typeface="FlandersArtSans-Light" panose="00000400000000000000" pitchFamily="2" charset="0"/>
                <a:cs typeface="Arial" panose="020B0604020202020204" pitchFamily="34" charset="0"/>
              </a:rPr>
              <a:t>Vooraanmelding</a:t>
            </a:r>
            <a:r>
              <a:rPr lang="en-GB" dirty="0">
                <a:solidFill>
                  <a:srgbClr val="1F497D"/>
                </a:solidFill>
                <a:latin typeface="FlandersArtSans-Light" panose="00000400000000000000" pitchFamily="2" charset="0"/>
                <a:cs typeface="Arial" panose="020B0604020202020204" pitchFamily="34" charset="0"/>
              </a:rPr>
              <a:t> via mail (</a:t>
            </a:r>
            <a:r>
              <a:rPr lang="en-GB" dirty="0">
                <a:solidFill>
                  <a:srgbClr val="1F497D"/>
                </a:solidFill>
                <a:latin typeface="FlandersArtSans-Light" panose="00000400000000000000" pitchFamily="2" charset="0"/>
                <a:cs typeface="Arial" panose="020B0604020202020204" pitchFamily="34" charset="0"/>
                <a:hlinkClick r:id="rId2"/>
              </a:rPr>
              <a:t>Philippe.roussea@vlaio.be/</a:t>
            </a:r>
            <a:r>
              <a:rPr lang="en-GB" dirty="0">
                <a:solidFill>
                  <a:srgbClr val="1F497D"/>
                </a:solidFill>
                <a:latin typeface="FlandersArtSans-Light" panose="00000400000000000000" pitchFamily="2" charset="0"/>
                <a:cs typeface="Arial" panose="020B0604020202020204" pitchFamily="34" charset="0"/>
              </a:rPr>
              <a:t> </a:t>
            </a:r>
            <a:r>
              <a:rPr lang="en-GB" dirty="0">
                <a:solidFill>
                  <a:srgbClr val="1F497D"/>
                </a:solidFill>
                <a:latin typeface="FlandersArtSans-Light" panose="00000400000000000000" pitchFamily="2" charset="0"/>
                <a:cs typeface="Arial" panose="020B0604020202020204" pitchFamily="34" charset="0"/>
                <a:hlinkClick r:id="rId3"/>
              </a:rPr>
              <a:t>Frederik.maertens@vlaio.be</a:t>
            </a:r>
            <a:r>
              <a:rPr lang="en-GB" dirty="0">
                <a:solidFill>
                  <a:srgbClr val="1F497D"/>
                </a:solidFill>
                <a:latin typeface="FlandersArtSans-Light" panose="00000400000000000000" pitchFamily="2" charset="0"/>
                <a:cs typeface="Arial" panose="020B0604020202020204" pitchFamily="34" charset="0"/>
              </a:rPr>
              <a:t>) </a:t>
            </a:r>
            <a:r>
              <a:rPr lang="en-GB" b="1" dirty="0">
                <a:solidFill>
                  <a:srgbClr val="1F497D"/>
                </a:solidFill>
                <a:latin typeface="FlandersArtSans-Light" panose="00000400000000000000" pitchFamily="2" charset="0"/>
                <a:cs typeface="Arial" panose="020B0604020202020204" pitchFamily="34" charset="0"/>
              </a:rPr>
              <a:t>ten </a:t>
            </a:r>
            <a:r>
              <a:rPr lang="en-GB" b="1" dirty="0" err="1">
                <a:solidFill>
                  <a:srgbClr val="1F497D"/>
                </a:solidFill>
                <a:latin typeface="FlandersArtSans-Light" panose="00000400000000000000" pitchFamily="2" charset="0"/>
                <a:cs typeface="Arial" panose="020B0604020202020204" pitchFamily="34" charset="0"/>
              </a:rPr>
              <a:t>laatste</a:t>
            </a:r>
            <a:r>
              <a:rPr lang="en-GB" b="1" dirty="0">
                <a:solidFill>
                  <a:srgbClr val="1F497D"/>
                </a:solidFill>
                <a:latin typeface="FlandersArtSans-Light" panose="00000400000000000000" pitchFamily="2" charset="0"/>
                <a:cs typeface="Arial" panose="020B0604020202020204" pitchFamily="34" charset="0"/>
              </a:rPr>
              <a:t> op 30 </a:t>
            </a:r>
            <a:r>
              <a:rPr lang="en-GB" b="1" dirty="0" err="1">
                <a:solidFill>
                  <a:srgbClr val="1F497D"/>
                </a:solidFill>
                <a:latin typeface="FlandersArtSans-Light" panose="00000400000000000000" pitchFamily="2" charset="0"/>
                <a:cs typeface="Arial" panose="020B0604020202020204" pitchFamily="34" charset="0"/>
              </a:rPr>
              <a:t>juni</a:t>
            </a:r>
            <a:r>
              <a:rPr lang="en-GB" dirty="0">
                <a:solidFill>
                  <a:srgbClr val="1F497D"/>
                </a:solidFill>
                <a:latin typeface="FlandersArtSans-Light" panose="00000400000000000000" pitchFamily="2" charset="0"/>
                <a:cs typeface="Arial" panose="020B0604020202020204" pitchFamily="34" charset="0"/>
              </a:rPr>
              <a:t> via </a:t>
            </a:r>
            <a:r>
              <a:rPr lang="en-GB" dirty="0" err="1">
                <a:solidFill>
                  <a:srgbClr val="1F497D"/>
                </a:solidFill>
                <a:latin typeface="FlandersArtSans-Light" panose="00000400000000000000" pitchFamily="2" charset="0"/>
                <a:cs typeface="Arial" panose="020B0604020202020204" pitchFamily="34" charset="0"/>
              </a:rPr>
              <a:t>sjabloon</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te</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vinden</a:t>
            </a:r>
            <a:r>
              <a:rPr lang="en-GB" dirty="0">
                <a:solidFill>
                  <a:srgbClr val="1F497D"/>
                </a:solidFill>
                <a:latin typeface="FlandersArtSans-Light" panose="00000400000000000000" pitchFamily="2" charset="0"/>
                <a:cs typeface="Arial" panose="020B0604020202020204" pitchFamily="34" charset="0"/>
              </a:rPr>
              <a:t> op </a:t>
            </a:r>
            <a:r>
              <a:rPr lang="en-GB" dirty="0">
                <a:solidFill>
                  <a:srgbClr val="1F497D"/>
                </a:solidFill>
                <a:latin typeface="FlandersArtSans-Light" panose="00000400000000000000" pitchFamily="2" charset="0"/>
                <a:cs typeface="Arial" panose="020B0604020202020204" pitchFamily="34" charset="0"/>
                <a:hlinkClick r:id="rId4"/>
              </a:rPr>
              <a:t>www.efro.be</a:t>
            </a:r>
            <a:r>
              <a:rPr lang="en-GB" dirty="0">
                <a:solidFill>
                  <a:srgbClr val="1F497D"/>
                </a:solidFill>
                <a:latin typeface="FlandersArtSans-Light" panose="00000400000000000000" pitchFamily="2" charset="0"/>
                <a:cs typeface="Arial" panose="020B0604020202020204" pitchFamily="34" charset="0"/>
              </a:rPr>
              <a:t> </a:t>
            </a:r>
          </a:p>
          <a:p>
            <a:pPr marL="285750" indent="-285750">
              <a:buFont typeface="Arial" panose="020B0604020202020204" pitchFamily="34" charset="0"/>
              <a:buChar char="•"/>
            </a:pPr>
            <a:endParaRPr lang="en-GB" dirty="0">
              <a:solidFill>
                <a:srgbClr val="1F497D"/>
              </a:solidFill>
              <a:latin typeface="FlandersArtSans-Light" panose="00000400000000000000" pitchFamily="2" charset="0"/>
              <a:cs typeface="Arial" panose="020B0604020202020204" pitchFamily="34" charset="0"/>
            </a:endParaRPr>
          </a:p>
          <a:p>
            <a:pPr marL="358775" indent="-358775">
              <a:buFont typeface="Arial" panose="020B0604020202020204" pitchFamily="34" charset="0"/>
              <a:buChar char="•"/>
            </a:pPr>
            <a:r>
              <a:rPr lang="en-GB" dirty="0" err="1">
                <a:solidFill>
                  <a:srgbClr val="1F497D"/>
                </a:solidFill>
                <a:latin typeface="FlandersArtSans-Light" panose="00000400000000000000" pitchFamily="2" charset="0"/>
                <a:cs typeface="Arial" panose="020B0604020202020204" pitchFamily="34" charset="0"/>
              </a:rPr>
              <a:t>Elektronische</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indiening</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definitief</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projectvoorstel</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bij</a:t>
            </a:r>
            <a:r>
              <a:rPr lang="en-GB" dirty="0">
                <a:solidFill>
                  <a:srgbClr val="1F497D"/>
                </a:solidFill>
                <a:latin typeface="FlandersArtSans-Light" panose="00000400000000000000" pitchFamily="2" charset="0"/>
                <a:cs typeface="Arial" panose="020B0604020202020204" pitchFamily="34" charset="0"/>
              </a:rPr>
              <a:t> VLAIO via EFRO E-</a:t>
            </a:r>
            <a:r>
              <a:rPr lang="en-GB" dirty="0" err="1">
                <a:solidFill>
                  <a:srgbClr val="1F497D"/>
                </a:solidFill>
                <a:latin typeface="FlandersArtSans-Light" panose="00000400000000000000" pitchFamily="2" charset="0"/>
                <a:cs typeface="Arial" panose="020B0604020202020204" pitchFamily="34" charset="0"/>
              </a:rPr>
              <a:t>loket</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toegang</a:t>
            </a:r>
            <a:r>
              <a:rPr lang="en-GB" dirty="0">
                <a:solidFill>
                  <a:srgbClr val="1F497D"/>
                </a:solidFill>
                <a:latin typeface="FlandersArtSans-Light" panose="00000400000000000000" pitchFamily="2" charset="0"/>
                <a:cs typeface="Arial" panose="020B0604020202020204" pitchFamily="34" charset="0"/>
              </a:rPr>
              <a:t> via </a:t>
            </a:r>
            <a:r>
              <a:rPr lang="en-GB" b="1" dirty="0">
                <a:solidFill>
                  <a:srgbClr val="1F497D"/>
                </a:solidFill>
                <a:latin typeface="FlandersArtSans-Light" panose="00000400000000000000" pitchFamily="2" charset="0"/>
                <a:cs typeface="Arial" panose="020B0604020202020204" pitchFamily="34" charset="0"/>
                <a:hlinkClick r:id="rId4"/>
              </a:rPr>
              <a:t>www.efro.be</a:t>
            </a:r>
            <a:r>
              <a:rPr lang="en-GB" dirty="0">
                <a:solidFill>
                  <a:srgbClr val="1F497D"/>
                </a:solidFill>
                <a:latin typeface="FlandersArtSans-Light" panose="00000400000000000000" pitchFamily="2" charset="0"/>
                <a:cs typeface="Arial" panose="020B0604020202020204" pitchFamily="34" charset="0"/>
              </a:rPr>
              <a:t>, met E-ID of </a:t>
            </a:r>
            <a:r>
              <a:rPr lang="en-GB" dirty="0" err="1">
                <a:solidFill>
                  <a:srgbClr val="1F497D"/>
                </a:solidFill>
                <a:latin typeface="FlandersArtSans-Light" panose="00000400000000000000" pitchFamily="2" charset="0"/>
                <a:cs typeface="Arial" panose="020B0604020202020204" pitchFamily="34" charset="0"/>
              </a:rPr>
              <a:t>Federaal</a:t>
            </a:r>
            <a:r>
              <a:rPr lang="en-GB" dirty="0">
                <a:solidFill>
                  <a:srgbClr val="1F497D"/>
                </a:solidFill>
                <a:latin typeface="FlandersArtSans-Light" panose="00000400000000000000" pitchFamily="2" charset="0"/>
                <a:cs typeface="Arial" panose="020B0604020202020204" pitchFamily="34" charset="0"/>
              </a:rPr>
              <a:t> token. </a:t>
            </a:r>
            <a:br>
              <a:rPr lang="en-GB" dirty="0">
                <a:solidFill>
                  <a:srgbClr val="1F497D"/>
                </a:solidFill>
                <a:latin typeface="FlandersArtSans-Light" panose="00000400000000000000" pitchFamily="2" charset="0"/>
                <a:cs typeface="Arial" panose="020B0604020202020204" pitchFamily="34" charset="0"/>
              </a:rPr>
            </a:br>
            <a:r>
              <a:rPr lang="en-GB" dirty="0" err="1">
                <a:solidFill>
                  <a:srgbClr val="1F497D"/>
                </a:solidFill>
                <a:latin typeface="FlandersArtSans-Light" panose="00000400000000000000" pitchFamily="2" charset="0"/>
                <a:cs typeface="Arial" panose="020B0604020202020204" pitchFamily="34" charset="0"/>
              </a:rPr>
              <a:t>Voor</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toegang</a:t>
            </a:r>
            <a:r>
              <a:rPr lang="en-GB" dirty="0">
                <a:solidFill>
                  <a:srgbClr val="1F497D"/>
                </a:solidFill>
                <a:latin typeface="FlandersArtSans-Light" panose="00000400000000000000" pitchFamily="2" charset="0"/>
                <a:cs typeface="Arial" panose="020B0604020202020204" pitchFamily="34" charset="0"/>
              </a:rPr>
              <a:t> of </a:t>
            </a:r>
            <a:r>
              <a:rPr lang="en-GB" dirty="0" err="1">
                <a:solidFill>
                  <a:srgbClr val="1F497D"/>
                </a:solidFill>
                <a:latin typeface="FlandersArtSans-Light" panose="00000400000000000000" pitchFamily="2" charset="0"/>
                <a:cs typeface="Arial" panose="020B0604020202020204" pitchFamily="34" charset="0"/>
              </a:rPr>
              <a:t>bij</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problemen</a:t>
            </a:r>
            <a:r>
              <a:rPr lang="en-GB" dirty="0">
                <a:solidFill>
                  <a:srgbClr val="1F497D"/>
                </a:solidFill>
                <a:latin typeface="FlandersArtSans-Light" panose="00000400000000000000" pitchFamily="2" charset="0"/>
                <a:cs typeface="Arial" panose="020B0604020202020204" pitchFamily="34" charset="0"/>
              </a:rPr>
              <a:t> met </a:t>
            </a:r>
            <a:r>
              <a:rPr lang="en-GB" dirty="0" err="1">
                <a:solidFill>
                  <a:srgbClr val="1F497D"/>
                </a:solidFill>
                <a:latin typeface="FlandersArtSans-Light" panose="00000400000000000000" pitchFamily="2" charset="0"/>
                <a:cs typeface="Arial" panose="020B0604020202020204" pitchFamily="34" charset="0"/>
              </a:rPr>
              <a:t>applicatie</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contacteer</a:t>
            </a:r>
            <a:br>
              <a:rPr lang="en-GB" dirty="0">
                <a:solidFill>
                  <a:srgbClr val="1F497D"/>
                </a:solidFill>
                <a:latin typeface="FlandersArtSans-Light" panose="00000400000000000000" pitchFamily="2" charset="0"/>
                <a:cs typeface="Arial" panose="020B0604020202020204" pitchFamily="34" charset="0"/>
              </a:rPr>
            </a:br>
            <a:r>
              <a:rPr lang="en-GB" dirty="0">
                <a:solidFill>
                  <a:srgbClr val="1F497D"/>
                </a:solidFill>
                <a:latin typeface="FlandersArtSans-Light" panose="00000400000000000000" pitchFamily="2" charset="0"/>
                <a:cs typeface="Arial" panose="020B0604020202020204" pitchFamily="34" charset="0"/>
                <a:hlinkClick r:id="rId5"/>
              </a:rPr>
              <a:t>Roel.loos@vlaio.be</a:t>
            </a:r>
            <a:r>
              <a:rPr lang="en-GB" dirty="0">
                <a:solidFill>
                  <a:srgbClr val="1F497D"/>
                </a:solidFill>
                <a:latin typeface="FlandersArtSans-Light" panose="00000400000000000000" pitchFamily="2" charset="0"/>
                <a:cs typeface="Arial" panose="020B0604020202020204" pitchFamily="34" charset="0"/>
              </a:rPr>
              <a:t> of 02-553.37.30</a:t>
            </a:r>
          </a:p>
          <a:p>
            <a:pPr marL="285750" indent="-285750">
              <a:buFont typeface="Arial" panose="020B0604020202020204" pitchFamily="34" charset="0"/>
              <a:buChar char="•"/>
            </a:pPr>
            <a:endParaRPr lang="en-GB" b="1" dirty="0">
              <a:solidFill>
                <a:srgbClr val="1F497D"/>
              </a:solidFill>
              <a:latin typeface="FlandersArtSans-Light" panose="00000400000000000000" pitchFamily="2" charset="0"/>
              <a:cs typeface="Arial" panose="020B0604020202020204" pitchFamily="34" charset="0"/>
            </a:endParaRPr>
          </a:p>
          <a:p>
            <a:pPr marL="285750" indent="-285750">
              <a:buFont typeface="Arial" panose="020B0604020202020204" pitchFamily="34" charset="0"/>
              <a:buChar char="•"/>
            </a:pPr>
            <a:r>
              <a:rPr lang="en-GB" b="1" dirty="0">
                <a:solidFill>
                  <a:srgbClr val="1F497D"/>
                </a:solidFill>
                <a:latin typeface="FlandersArtSans-Light" panose="00000400000000000000" pitchFamily="2" charset="0"/>
                <a:cs typeface="Arial" panose="020B0604020202020204" pitchFamily="34" charset="0"/>
              </a:rPr>
              <a:t> </a:t>
            </a:r>
            <a:r>
              <a:rPr lang="en-GB" b="1" i="1" u="sng" dirty="0">
                <a:solidFill>
                  <a:srgbClr val="1F497D"/>
                </a:solidFill>
                <a:latin typeface="FlandersArtSans-Bold" panose="00000800000000000000" pitchFamily="2" charset="0"/>
                <a:cs typeface="Arial" panose="020B0604020202020204" pitchFamily="34" charset="0"/>
              </a:rPr>
              <a:t>Deadline 14 </a:t>
            </a:r>
            <a:r>
              <a:rPr lang="en-GB" b="1" i="1" u="sng" dirty="0" err="1">
                <a:solidFill>
                  <a:srgbClr val="1F497D"/>
                </a:solidFill>
                <a:latin typeface="FlandersArtSans-Bold" panose="00000800000000000000" pitchFamily="2" charset="0"/>
                <a:cs typeface="Arial" panose="020B0604020202020204" pitchFamily="34" charset="0"/>
              </a:rPr>
              <a:t>augustus</a:t>
            </a:r>
            <a:endParaRPr lang="en-GB" b="1" i="1" dirty="0">
              <a:solidFill>
                <a:srgbClr val="1F497D"/>
              </a:solidFill>
              <a:latin typeface="FlandersArtSans-Bold" panose="00000800000000000000" pitchFamily="2" charset="0"/>
              <a:cs typeface="Arial" panose="020B0604020202020204" pitchFamily="34" charset="0"/>
            </a:endParaRPr>
          </a:p>
          <a:p>
            <a:endParaRPr lang="nl-NL" dirty="0">
              <a:solidFill>
                <a:srgbClr val="1F497D"/>
              </a:solidFill>
              <a:latin typeface="FlandersArtSans-Light" panose="00000400000000000000" pitchFamily="2" charset="0"/>
              <a:cs typeface="Arial" panose="020B0604020202020204" pitchFamily="34" charset="0"/>
            </a:endParaRPr>
          </a:p>
          <a:p>
            <a:pPr marL="358775" indent="-358775">
              <a:buFont typeface="Arial" panose="020B0604020202020204" pitchFamily="34" charset="0"/>
              <a:buChar char="•"/>
            </a:pPr>
            <a:r>
              <a:rPr lang="nl-NL" dirty="0">
                <a:solidFill>
                  <a:srgbClr val="1F497D"/>
                </a:solidFill>
                <a:latin typeface="FlandersArtSans-Light" panose="00000400000000000000" pitchFamily="2" charset="0"/>
                <a:cs typeface="Arial" panose="020B0604020202020204" pitchFamily="34" charset="0"/>
              </a:rPr>
              <a:t>begeleiding door programmasecretariaat  + provinciale/stedelijke contactpunten</a:t>
            </a:r>
          </a:p>
          <a:p>
            <a:pPr marL="342900" indent="-342900">
              <a:buFont typeface="Arial" panose="020B0604020202020204" pitchFamily="34" charset="0"/>
              <a:buChar char="•"/>
            </a:pPr>
            <a:endParaRPr lang="nl-NL" dirty="0">
              <a:solidFill>
                <a:srgbClr val="1F497D"/>
              </a:solidFill>
              <a:latin typeface="FlandersArtSans-Light" panose="00000400000000000000" pitchFamily="2" charset="0"/>
              <a:cs typeface="Arial" panose="020B0604020202020204" pitchFamily="34" charset="0"/>
            </a:endParaRPr>
          </a:p>
          <a:p>
            <a:pPr marL="358775" indent="-358775">
              <a:buFont typeface="Arial" panose="020B0604020202020204" pitchFamily="34" charset="0"/>
              <a:buChar char="•"/>
            </a:pPr>
            <a:r>
              <a:rPr lang="en-GB" dirty="0" err="1">
                <a:solidFill>
                  <a:srgbClr val="1F497D"/>
                </a:solidFill>
                <a:latin typeface="FlandersArtSans-Light" panose="00000400000000000000" pitchFamily="2" charset="0"/>
                <a:cs typeface="Arial" panose="020B0604020202020204" pitchFamily="34" charset="0"/>
              </a:rPr>
              <a:t>praktische</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gidsen</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projectindiening</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projectuitvoering</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subsidiabiliteit</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overheidsopdrachten</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staatssteun</a:t>
            </a:r>
            <a:r>
              <a:rPr lang="en-GB" dirty="0">
                <a:solidFill>
                  <a:srgbClr val="1F497D"/>
                </a:solidFill>
                <a:latin typeface="FlandersArtSans-Light" panose="00000400000000000000" pitchFamily="2" charset="0"/>
                <a:cs typeface="Arial" panose="020B0604020202020204" pitchFamily="34" charset="0"/>
              </a:rPr>
              <a:t>, </a:t>
            </a:r>
            <a:r>
              <a:rPr lang="en-GB" dirty="0" err="1">
                <a:solidFill>
                  <a:srgbClr val="1F497D"/>
                </a:solidFill>
                <a:latin typeface="FlandersArtSans-Light" panose="00000400000000000000" pitchFamily="2" charset="0"/>
                <a:cs typeface="Arial" panose="020B0604020202020204" pitchFamily="34" charset="0"/>
              </a:rPr>
              <a:t>communicatie</a:t>
            </a:r>
            <a:r>
              <a:rPr lang="en-GB" dirty="0">
                <a:solidFill>
                  <a:srgbClr val="1F497D"/>
                </a:solidFill>
                <a:latin typeface="FlandersArtSans-Light" panose="00000400000000000000" pitchFamily="2" charset="0"/>
                <a:cs typeface="Arial" panose="020B0604020202020204" pitchFamily="34" charset="0"/>
              </a:rPr>
              <a:t>) via </a:t>
            </a:r>
            <a:r>
              <a:rPr lang="en-GB" dirty="0">
                <a:solidFill>
                  <a:srgbClr val="1F497D"/>
                </a:solidFill>
                <a:latin typeface="FlandersArtSans-Light" panose="00000400000000000000" pitchFamily="2" charset="0"/>
                <a:cs typeface="Arial" panose="020B0604020202020204" pitchFamily="34" charset="0"/>
                <a:hlinkClick r:id="rId4"/>
              </a:rPr>
              <a:t>www.efro.be</a:t>
            </a:r>
            <a:r>
              <a:rPr lang="en-GB" dirty="0">
                <a:solidFill>
                  <a:srgbClr val="1F497D"/>
                </a:solidFill>
                <a:latin typeface="FlandersArtSans-Light" panose="00000400000000000000" pitchFamily="2" charset="0"/>
                <a:cs typeface="Arial" panose="020B0604020202020204" pitchFamily="34" charset="0"/>
              </a:rPr>
              <a:t> </a:t>
            </a:r>
          </a:p>
          <a:p>
            <a:endParaRPr lang="nl-BE" dirty="0">
              <a:solidFill>
                <a:prstClr val="black"/>
              </a:solidFill>
            </a:endParaRPr>
          </a:p>
        </p:txBody>
      </p:sp>
      <p:sp>
        <p:nvSpPr>
          <p:cNvPr id="6" name="Tekstvak 5"/>
          <p:cNvSpPr txBox="1"/>
          <p:nvPr/>
        </p:nvSpPr>
        <p:spPr>
          <a:xfrm>
            <a:off x="-180528" y="548680"/>
            <a:ext cx="7106768" cy="523220"/>
          </a:xfrm>
          <a:prstGeom prst="rect">
            <a:avLst/>
          </a:prstGeom>
          <a:noFill/>
        </p:spPr>
        <p:txBody>
          <a:bodyPr wrap="square" rtlCol="0">
            <a:spAutoFit/>
          </a:bodyPr>
          <a:lstStyle/>
          <a:p>
            <a:pPr lvl="5"/>
            <a:r>
              <a:rPr lang="nl-BE" sz="2800" b="1" dirty="0">
                <a:solidFill>
                  <a:srgbClr val="1F497D"/>
                </a:solidFill>
                <a:latin typeface="FlandersArtSans-Bold" panose="00000800000000000000" pitchFamily="2" charset="0"/>
                <a:cs typeface="Arial" panose="020B0604020202020204" pitchFamily="34" charset="0"/>
              </a:rPr>
              <a:t>Indiening en beslissing</a:t>
            </a:r>
          </a:p>
        </p:txBody>
      </p:sp>
    </p:spTree>
    <p:extLst>
      <p:ext uri="{BB962C8B-B14F-4D97-AF65-F5344CB8AC3E}">
        <p14:creationId xmlns:p14="http://schemas.microsoft.com/office/powerpoint/2010/main" val="167099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25152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5" name="Tekstvak 4"/>
          <p:cNvSpPr txBox="1"/>
          <p:nvPr/>
        </p:nvSpPr>
        <p:spPr>
          <a:xfrm>
            <a:off x="755576" y="908720"/>
            <a:ext cx="8064896" cy="5355312"/>
          </a:xfrm>
          <a:prstGeom prst="rect">
            <a:avLst/>
          </a:prstGeom>
          <a:noFill/>
        </p:spPr>
        <p:txBody>
          <a:bodyPr wrap="square" rtlCol="0">
            <a:spAutoFit/>
          </a:bodyPr>
          <a:lstStyle/>
          <a:p>
            <a:pPr algn="ctr"/>
            <a:endParaRPr lang="nl-BE" sz="2000" b="1" dirty="0">
              <a:solidFill>
                <a:srgbClr val="1F497D"/>
              </a:solidFill>
              <a:latin typeface="FlandersArtSans-Regular" panose="00000500000000000000" pitchFamily="2" charset="0"/>
              <a:cs typeface="Arial" panose="020B0604020202020204" pitchFamily="34" charset="0"/>
            </a:endParaRPr>
          </a:p>
          <a:p>
            <a:pPr marL="342900" indent="-342900">
              <a:buFont typeface="Arial" panose="020B0604020202020204" pitchFamily="34" charset="0"/>
              <a:buChar char="•"/>
            </a:pPr>
            <a:r>
              <a:rPr lang="en-GB" sz="2000" dirty="0">
                <a:solidFill>
                  <a:srgbClr val="1F497D"/>
                </a:solidFill>
                <a:latin typeface="FlandersArtSans-Regular" panose="000005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Beslissingsproces</a:t>
            </a:r>
            <a:r>
              <a:rPr lang="en-GB" sz="2000" dirty="0">
                <a:solidFill>
                  <a:srgbClr val="1F497D"/>
                </a:solidFill>
                <a:latin typeface="FlandersArtSans-Light" panose="00000400000000000000" pitchFamily="2" charset="0"/>
                <a:cs typeface="Arial" panose="020B0604020202020204" pitchFamily="34" charset="0"/>
              </a:rPr>
              <a:t> :</a:t>
            </a:r>
          </a:p>
          <a:p>
            <a:endParaRPr lang="en-GB" sz="2000" dirty="0">
              <a:solidFill>
                <a:srgbClr val="1F497D"/>
              </a:solidFill>
              <a:latin typeface="FlandersArtSans-Light" panose="00000400000000000000" pitchFamily="2" charset="0"/>
              <a:cs typeface="Arial" panose="020B0604020202020204" pitchFamily="34" charset="0"/>
            </a:endParaRPr>
          </a:p>
          <a:p>
            <a:pPr marL="800100" lvl="1" indent="-342900">
              <a:buFont typeface="FlandersArtSans-Light" panose="00000400000000000000" pitchFamily="2" charset="0"/>
              <a:buChar char="−"/>
            </a:pPr>
            <a:r>
              <a:rPr lang="en-GB" sz="2000" dirty="0" err="1">
                <a:solidFill>
                  <a:srgbClr val="1F497D"/>
                </a:solidFill>
                <a:latin typeface="FlandersArtSans-Light" panose="00000400000000000000" pitchFamily="2" charset="0"/>
                <a:cs typeface="Arial" panose="020B0604020202020204" pitchFamily="34" charset="0"/>
              </a:rPr>
              <a:t>eerste</a:t>
            </a: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beoordeling</a:t>
            </a:r>
            <a:r>
              <a:rPr lang="en-GB" sz="2000" dirty="0">
                <a:solidFill>
                  <a:srgbClr val="1F497D"/>
                </a:solidFill>
                <a:latin typeface="FlandersArtSans-Light" panose="00000400000000000000" pitchFamily="2" charset="0"/>
                <a:cs typeface="Arial" panose="020B0604020202020204" pitchFamily="34" charset="0"/>
              </a:rPr>
              <a:t> door </a:t>
            </a:r>
            <a:r>
              <a:rPr lang="en-GB" sz="2000" dirty="0" err="1">
                <a:solidFill>
                  <a:srgbClr val="1F497D"/>
                </a:solidFill>
                <a:latin typeface="FlandersArtSans-Light" panose="00000400000000000000" pitchFamily="2" charset="0"/>
                <a:cs typeface="Arial" panose="020B0604020202020204" pitchFamily="34" charset="0"/>
              </a:rPr>
              <a:t>programmasecretariaat</a:t>
            </a:r>
            <a:endParaRPr lang="en-GB" sz="2000" dirty="0">
              <a:solidFill>
                <a:srgbClr val="1F497D"/>
              </a:solidFill>
              <a:latin typeface="FlandersArtSans-Light" panose="00000400000000000000" pitchFamily="2" charset="0"/>
              <a:cs typeface="Arial" panose="020B0604020202020204" pitchFamily="34" charset="0"/>
            </a:endParaRPr>
          </a:p>
          <a:p>
            <a:pPr marL="800100" lvl="1" indent="-342900">
              <a:buFont typeface="FlandersArtSans-Light" panose="00000400000000000000" pitchFamily="2" charset="0"/>
              <a:buChar char="−"/>
            </a:pPr>
            <a:r>
              <a:rPr lang="en-GB" sz="2000" dirty="0" err="1">
                <a:solidFill>
                  <a:srgbClr val="1F497D"/>
                </a:solidFill>
                <a:latin typeface="FlandersArtSans-Light" panose="00000400000000000000" pitchFamily="2" charset="0"/>
                <a:cs typeface="Arial" panose="020B0604020202020204" pitchFamily="34" charset="0"/>
              </a:rPr>
              <a:t>ontvankelijkheids</a:t>
            </a:r>
            <a:r>
              <a:rPr lang="en-GB" sz="2000" dirty="0">
                <a:solidFill>
                  <a:srgbClr val="1F497D"/>
                </a:solidFill>
                <a:latin typeface="FlandersArtSans-Light" panose="00000400000000000000" pitchFamily="2" charset="0"/>
                <a:cs typeface="Arial" panose="020B0604020202020204" pitchFamily="34" charset="0"/>
              </a:rPr>
              <a:t>- en </a:t>
            </a:r>
            <a:r>
              <a:rPr lang="en-GB" sz="2000" dirty="0" err="1">
                <a:solidFill>
                  <a:srgbClr val="1F497D"/>
                </a:solidFill>
                <a:latin typeface="FlandersArtSans-Light" panose="00000400000000000000" pitchFamily="2" charset="0"/>
                <a:cs typeface="Arial" panose="020B0604020202020204" pitchFamily="34" charset="0"/>
              </a:rPr>
              <a:t>selectiecriteria</a:t>
            </a:r>
            <a:r>
              <a:rPr lang="en-GB" sz="2000" dirty="0">
                <a:solidFill>
                  <a:srgbClr val="1F497D"/>
                </a:solidFill>
                <a:latin typeface="FlandersArtSans-Light" panose="00000400000000000000" pitchFamily="2" charset="0"/>
                <a:cs typeface="Arial" panose="020B0604020202020204" pitchFamily="34" charset="0"/>
              </a:rPr>
              <a:t>:  </a:t>
            </a:r>
          </a:p>
          <a:p>
            <a:pPr marL="1143000" lvl="1" indent="-342900">
              <a:buFont typeface="Courier New" panose="02070309020205020404" pitchFamily="49" charset="0"/>
              <a:buChar char="o"/>
            </a:pPr>
            <a:r>
              <a:rPr lang="nl-NL" sz="2000" dirty="0">
                <a:solidFill>
                  <a:srgbClr val="1F497D"/>
                </a:solidFill>
                <a:latin typeface="FlandersArtSans-Light" panose="00000400000000000000" pitchFamily="2" charset="0"/>
                <a:cs typeface="Arial" panose="020B0604020202020204" pitchFamily="34" charset="0"/>
              </a:rPr>
              <a:t>Projectinhoud</a:t>
            </a:r>
          </a:p>
          <a:p>
            <a:pPr marL="1143000" lvl="1" indent="-342900">
              <a:buFont typeface="Courier New" panose="02070309020205020404" pitchFamily="49" charset="0"/>
              <a:buChar char="o"/>
            </a:pPr>
            <a:r>
              <a:rPr lang="nl-NL" sz="2000" dirty="0">
                <a:solidFill>
                  <a:srgbClr val="1F497D"/>
                </a:solidFill>
                <a:latin typeface="FlandersArtSans-Light" panose="00000400000000000000" pitchFamily="2" charset="0"/>
                <a:cs typeface="Arial" panose="020B0604020202020204" pitchFamily="34" charset="0"/>
              </a:rPr>
              <a:t>bijdrage tot indicatoren/doelstellingen -&gt;zelf bijkomende indicatoren formuleren</a:t>
            </a:r>
          </a:p>
          <a:p>
            <a:pPr marL="1143000" lvl="1" indent="-342900">
              <a:buFont typeface="Courier New" panose="02070309020205020404" pitchFamily="49" charset="0"/>
              <a:buChar char="o"/>
            </a:pPr>
            <a:r>
              <a:rPr lang="nl-NL" sz="2000" dirty="0">
                <a:solidFill>
                  <a:srgbClr val="1F497D"/>
                </a:solidFill>
                <a:latin typeface="FlandersArtSans-Light" panose="00000400000000000000" pitchFamily="2" charset="0"/>
                <a:cs typeface="Arial" panose="020B0604020202020204" pitchFamily="34" charset="0"/>
              </a:rPr>
              <a:t>Projectplanning</a:t>
            </a:r>
          </a:p>
          <a:p>
            <a:pPr marL="1143000" lvl="1" indent="-342900">
              <a:buFont typeface="Courier New" panose="02070309020205020404" pitchFamily="49" charset="0"/>
              <a:buChar char="o"/>
            </a:pPr>
            <a:r>
              <a:rPr lang="nl-NL" sz="2000" dirty="0">
                <a:solidFill>
                  <a:srgbClr val="1F497D"/>
                </a:solidFill>
                <a:latin typeface="FlandersArtSans-Light" panose="00000400000000000000" pitchFamily="2" charset="0"/>
                <a:cs typeface="Arial" panose="020B0604020202020204" pitchFamily="34" charset="0"/>
              </a:rPr>
              <a:t>Organisatie</a:t>
            </a:r>
          </a:p>
          <a:p>
            <a:pPr marL="1143000" lvl="1" indent="-342900">
              <a:buFont typeface="Courier New" panose="02070309020205020404" pitchFamily="49" charset="0"/>
              <a:buChar char="o"/>
            </a:pPr>
            <a:r>
              <a:rPr lang="nl-NL" sz="2000" dirty="0">
                <a:solidFill>
                  <a:srgbClr val="1F497D"/>
                </a:solidFill>
                <a:latin typeface="FlandersArtSans-Light" panose="00000400000000000000" pitchFamily="2" charset="0"/>
                <a:cs typeface="Arial" panose="020B0604020202020204" pitchFamily="34" charset="0"/>
              </a:rPr>
              <a:t>financieel plan</a:t>
            </a:r>
          </a:p>
          <a:p>
            <a:pPr marL="171450" indent="-171450">
              <a:buFont typeface="FlandersArtSans-Light" panose="00000400000000000000" pitchFamily="2" charset="0"/>
              <a:buChar char="−"/>
            </a:pPr>
            <a:endParaRPr lang="en-GB" sz="800" dirty="0">
              <a:solidFill>
                <a:srgbClr val="1F497D"/>
              </a:solidFill>
              <a:latin typeface="FlandersArtSans-Light" panose="00000400000000000000" pitchFamily="2" charset="0"/>
              <a:cs typeface="Arial" panose="020B0604020202020204" pitchFamily="34" charset="0"/>
            </a:endParaRPr>
          </a:p>
          <a:p>
            <a:pPr marL="685800" indent="-342900">
              <a:buFont typeface="FlandersArtSans-Light" panose="00000400000000000000" pitchFamily="2" charset="0"/>
              <a:buChar char="−"/>
            </a:pP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advies</a:t>
            </a:r>
            <a:r>
              <a:rPr lang="en-GB" sz="2000" dirty="0">
                <a:solidFill>
                  <a:srgbClr val="1F497D"/>
                </a:solidFill>
                <a:latin typeface="FlandersArtSans-Light" panose="00000400000000000000" pitchFamily="2" charset="0"/>
                <a:cs typeface="Arial" panose="020B0604020202020204" pitchFamily="34" charset="0"/>
              </a:rPr>
              <a:t> door </a:t>
            </a:r>
            <a:r>
              <a:rPr lang="en-GB" sz="2000" dirty="0" err="1">
                <a:solidFill>
                  <a:srgbClr val="1F497D"/>
                </a:solidFill>
                <a:latin typeface="FlandersArtSans-Light" panose="00000400000000000000" pitchFamily="2" charset="0"/>
                <a:cs typeface="Arial" panose="020B0604020202020204" pitchFamily="34" charset="0"/>
              </a:rPr>
              <a:t>Technische</a:t>
            </a: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Werkgroep</a:t>
            </a: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secretariaat</a:t>
            </a:r>
            <a:r>
              <a:rPr lang="en-GB" sz="2000" dirty="0">
                <a:solidFill>
                  <a:srgbClr val="1F497D"/>
                </a:solidFill>
                <a:latin typeface="FlandersArtSans-Light" panose="00000400000000000000" pitchFamily="2" charset="0"/>
                <a:cs typeface="Arial" panose="020B0604020202020204" pitchFamily="34" charset="0"/>
              </a:rPr>
              <a:t> + </a:t>
            </a:r>
            <a:r>
              <a:rPr lang="en-GB" sz="2000" dirty="0" err="1">
                <a:solidFill>
                  <a:srgbClr val="1F497D"/>
                </a:solidFill>
                <a:latin typeface="FlandersArtSans-Light" panose="00000400000000000000" pitchFamily="2" charset="0"/>
                <a:cs typeface="Arial" panose="020B0604020202020204" pitchFamily="34" charset="0"/>
              </a:rPr>
              <a:t>deskundigen</a:t>
            </a:r>
            <a:r>
              <a:rPr lang="en-GB" sz="2000" dirty="0">
                <a:solidFill>
                  <a:srgbClr val="1F497D"/>
                </a:solidFill>
                <a:latin typeface="FlandersArtSans-Light" panose="00000400000000000000" pitchFamily="2" charset="0"/>
                <a:cs typeface="Arial" panose="020B0604020202020204" pitchFamily="34" charset="0"/>
              </a:rPr>
              <a:t>)</a:t>
            </a:r>
          </a:p>
          <a:p>
            <a:pPr marL="514350" indent="-171450">
              <a:buFont typeface="FlandersArtSans-Light" panose="00000400000000000000" pitchFamily="2" charset="0"/>
              <a:buChar char="−"/>
            </a:pPr>
            <a:endParaRPr lang="en-GB" sz="800" dirty="0">
              <a:solidFill>
                <a:srgbClr val="1F497D"/>
              </a:solidFill>
              <a:latin typeface="FlandersArtSans-Light" panose="00000400000000000000" pitchFamily="2" charset="0"/>
              <a:cs typeface="Arial" panose="020B0604020202020204" pitchFamily="34" charset="0"/>
            </a:endParaRPr>
          </a:p>
          <a:p>
            <a:pPr marL="685800" indent="-342900">
              <a:buFont typeface="FlandersArtSans-Light" panose="00000400000000000000" pitchFamily="2" charset="0"/>
              <a:buChar char="−"/>
            </a:pP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beslissing</a:t>
            </a:r>
            <a:r>
              <a:rPr lang="en-GB" sz="2000" dirty="0">
                <a:solidFill>
                  <a:srgbClr val="1F497D"/>
                </a:solidFill>
                <a:latin typeface="FlandersArtSans-Light" panose="00000400000000000000" pitchFamily="2" charset="0"/>
                <a:cs typeface="Arial" panose="020B0604020202020204" pitchFamily="34" charset="0"/>
              </a:rPr>
              <a:t> door </a:t>
            </a:r>
            <a:r>
              <a:rPr lang="en-GB" sz="2000" dirty="0" err="1">
                <a:solidFill>
                  <a:srgbClr val="1F497D"/>
                </a:solidFill>
                <a:latin typeface="FlandersArtSans-Light" panose="00000400000000000000" pitchFamily="2" charset="0"/>
                <a:cs typeface="Arial" panose="020B0604020202020204" pitchFamily="34" charset="0"/>
              </a:rPr>
              <a:t>Managementautoriteit</a:t>
            </a:r>
            <a:r>
              <a:rPr lang="en-GB" sz="2000" dirty="0">
                <a:solidFill>
                  <a:srgbClr val="1F497D"/>
                </a:solidFill>
                <a:latin typeface="FlandersArtSans-Light" panose="00000400000000000000" pitchFamily="2" charset="0"/>
                <a:cs typeface="Arial" panose="020B0604020202020204" pitchFamily="34" charset="0"/>
              </a:rPr>
              <a:t>: project </a:t>
            </a:r>
            <a:r>
              <a:rPr lang="en-GB" sz="2000" dirty="0" err="1">
                <a:solidFill>
                  <a:srgbClr val="1F497D"/>
                </a:solidFill>
                <a:latin typeface="FlandersArtSans-Light" panose="00000400000000000000" pitchFamily="2" charset="0"/>
                <a:cs typeface="Arial" panose="020B0604020202020204" pitchFamily="34" charset="0"/>
              </a:rPr>
              <a:t>moet</a:t>
            </a: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binnen</a:t>
            </a:r>
            <a:r>
              <a:rPr lang="en-GB" sz="2000" dirty="0">
                <a:solidFill>
                  <a:srgbClr val="1F497D"/>
                </a:solidFill>
                <a:latin typeface="FlandersArtSans-Light" panose="00000400000000000000" pitchFamily="2" charset="0"/>
                <a:cs typeface="Arial" panose="020B0604020202020204" pitchFamily="34" charset="0"/>
              </a:rPr>
              <a:t> 6 </a:t>
            </a:r>
            <a:r>
              <a:rPr lang="en-GB" sz="2000" dirty="0" err="1">
                <a:solidFill>
                  <a:srgbClr val="1F497D"/>
                </a:solidFill>
                <a:latin typeface="FlandersArtSans-Light" panose="00000400000000000000" pitchFamily="2" charset="0"/>
                <a:cs typeface="Arial" panose="020B0604020202020204" pitchFamily="34" charset="0"/>
              </a:rPr>
              <a:t>maanden</a:t>
            </a: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na</a:t>
            </a: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goedkeuring</a:t>
            </a: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effectief</a:t>
            </a:r>
            <a:r>
              <a:rPr lang="en-GB" sz="2000" dirty="0">
                <a:solidFill>
                  <a:srgbClr val="1F497D"/>
                </a:solidFill>
                <a:latin typeface="FlandersArtSans-Light" panose="00000400000000000000" pitchFamily="2" charset="0"/>
                <a:cs typeface="Arial" panose="020B0604020202020204" pitchFamily="34" charset="0"/>
              </a:rPr>
              <a:t> van start </a:t>
            </a:r>
            <a:r>
              <a:rPr lang="en-GB" sz="2000" dirty="0" err="1">
                <a:solidFill>
                  <a:srgbClr val="1F497D"/>
                </a:solidFill>
                <a:latin typeface="FlandersArtSans-Light" panose="00000400000000000000" pitchFamily="2" charset="0"/>
                <a:cs typeface="Arial" panose="020B0604020202020204" pitchFamily="34" charset="0"/>
              </a:rPr>
              <a:t>gaan</a:t>
            </a:r>
            <a:r>
              <a:rPr lang="en-GB" sz="2000" dirty="0">
                <a:solidFill>
                  <a:srgbClr val="1F497D"/>
                </a:solidFill>
                <a:latin typeface="FlandersArtSans-Light" panose="00000400000000000000" pitchFamily="2" charset="0"/>
                <a:cs typeface="Arial" panose="020B0604020202020204" pitchFamily="34" charset="0"/>
              </a:rPr>
              <a:t>.</a:t>
            </a:r>
          </a:p>
          <a:p>
            <a:pPr marL="514350" indent="-171450">
              <a:buFont typeface="FlandersArtSans-Light" panose="00000400000000000000" pitchFamily="2" charset="0"/>
              <a:buChar char="−"/>
            </a:pPr>
            <a:endParaRPr lang="en-GB" sz="800" dirty="0">
              <a:solidFill>
                <a:srgbClr val="1F497D"/>
              </a:solidFill>
              <a:latin typeface="FlandersArtSans-Light" panose="00000400000000000000" pitchFamily="2" charset="0"/>
              <a:cs typeface="Arial" panose="020B0604020202020204" pitchFamily="34" charset="0"/>
            </a:endParaRPr>
          </a:p>
          <a:p>
            <a:pPr marL="685800" indent="-342900">
              <a:buFont typeface="FlandersArtSans-Light" panose="00000400000000000000" pitchFamily="2" charset="0"/>
              <a:buChar char="−"/>
            </a:pPr>
            <a:r>
              <a:rPr lang="en-GB" sz="2000" dirty="0">
                <a:solidFill>
                  <a:srgbClr val="1F497D"/>
                </a:solidFill>
                <a:latin typeface="FlandersArtSans-Light" panose="00000400000000000000" pitchFamily="2" charset="0"/>
                <a:cs typeface="Arial" panose="020B0604020202020204" pitchFamily="34" charset="0"/>
              </a:rPr>
              <a:t> </a:t>
            </a:r>
            <a:r>
              <a:rPr lang="en-GB" sz="2000" dirty="0" err="1">
                <a:solidFill>
                  <a:srgbClr val="1F497D"/>
                </a:solidFill>
                <a:latin typeface="FlandersArtSans-Light" panose="00000400000000000000" pitchFamily="2" charset="0"/>
                <a:cs typeface="Arial" panose="020B0604020202020204" pitchFamily="34" charset="0"/>
              </a:rPr>
              <a:t>projectovereenkomst</a:t>
            </a:r>
            <a:r>
              <a:rPr lang="en-GB" sz="2000" dirty="0">
                <a:solidFill>
                  <a:srgbClr val="1F497D"/>
                </a:solidFill>
                <a:latin typeface="FlandersArtSans-Light" panose="00000400000000000000" pitchFamily="2" charset="0"/>
                <a:cs typeface="Arial" panose="020B0604020202020204" pitchFamily="34" charset="0"/>
              </a:rPr>
              <a:t> </a:t>
            </a:r>
          </a:p>
          <a:p>
            <a:endParaRPr lang="nl-BE" dirty="0">
              <a:solidFill>
                <a:prstClr val="black"/>
              </a:solidFill>
            </a:endParaRPr>
          </a:p>
        </p:txBody>
      </p:sp>
      <p:sp>
        <p:nvSpPr>
          <p:cNvPr id="9" name="Tekstvak 8"/>
          <p:cNvSpPr txBox="1"/>
          <p:nvPr/>
        </p:nvSpPr>
        <p:spPr>
          <a:xfrm>
            <a:off x="125760" y="406279"/>
            <a:ext cx="7106768" cy="523220"/>
          </a:xfrm>
          <a:prstGeom prst="rect">
            <a:avLst/>
          </a:prstGeom>
          <a:noFill/>
        </p:spPr>
        <p:txBody>
          <a:bodyPr wrap="square" rtlCol="0">
            <a:spAutoFit/>
          </a:bodyPr>
          <a:lstStyle/>
          <a:p>
            <a:pPr lvl="5"/>
            <a:r>
              <a:rPr lang="nl-BE" sz="2800" b="1" dirty="0">
                <a:solidFill>
                  <a:srgbClr val="1F497D"/>
                </a:solidFill>
                <a:latin typeface="FlandersArtSans-Bold" panose="00000800000000000000" pitchFamily="2" charset="0"/>
                <a:cs typeface="Arial" panose="020B0604020202020204" pitchFamily="34" charset="0"/>
              </a:rPr>
              <a:t>Indiening en beslissing</a:t>
            </a:r>
          </a:p>
        </p:txBody>
      </p:sp>
    </p:spTree>
    <p:extLst>
      <p:ext uri="{BB962C8B-B14F-4D97-AF65-F5344CB8AC3E}">
        <p14:creationId xmlns:p14="http://schemas.microsoft.com/office/powerpoint/2010/main" val="126754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707504" y="764704"/>
            <a:ext cx="6858000" cy="558800"/>
          </a:xfrm>
        </p:spPr>
        <p:txBody>
          <a:bodyPr>
            <a:normAutofit/>
          </a:bodyPr>
          <a:lstStyle/>
          <a:p>
            <a:r>
              <a:rPr lang="nl-BE" dirty="0"/>
              <a:t>Wat is subsidiabel </a:t>
            </a:r>
          </a:p>
        </p:txBody>
      </p:sp>
      <p:sp>
        <p:nvSpPr>
          <p:cNvPr id="2" name="Rechthoek 1"/>
          <p:cNvSpPr/>
          <p:nvPr/>
        </p:nvSpPr>
        <p:spPr>
          <a:xfrm>
            <a:off x="707504" y="1717348"/>
            <a:ext cx="7617346" cy="4339650"/>
          </a:xfrm>
          <a:prstGeom prst="rect">
            <a:avLst/>
          </a:prstGeom>
        </p:spPr>
        <p:txBody>
          <a:bodyPr wrap="square">
            <a:spAutoFit/>
          </a:bodyPr>
          <a:lstStyle/>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Geen voorafgaande kosten</a:t>
            </a:r>
          </a:p>
          <a:p>
            <a:pPr marL="342900" indent="-342900">
              <a:buFont typeface="Arial" panose="020B0604020202020204" pitchFamily="34" charset="0"/>
              <a:buChar char="•"/>
            </a:pPr>
            <a:r>
              <a:rPr lang="nl-BE" sz="2000" dirty="0" err="1">
                <a:solidFill>
                  <a:schemeClr val="tx2"/>
                </a:solidFill>
                <a:latin typeface="FlandersArtSans-Light" panose="00000400000000000000" pitchFamily="2" charset="0"/>
              </a:rPr>
              <a:t>Oproepspecifieke</a:t>
            </a:r>
            <a:r>
              <a:rPr lang="nl-BE" sz="2000" dirty="0">
                <a:solidFill>
                  <a:schemeClr val="tx2"/>
                </a:solidFill>
                <a:latin typeface="FlandersArtSans-Light" panose="00000400000000000000" pitchFamily="2" charset="0"/>
              </a:rPr>
              <a:t> bepalingen: </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EFRO-steun: max. 40% </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Vlaamse steun: max. 40%Eigen inbreng: min. 20%</a:t>
            </a:r>
          </a:p>
          <a:p>
            <a:pPr marL="800100" lvl="1" indent="-342900">
              <a:buFont typeface="FlandersArtSans-Light" panose="00000400000000000000" pitchFamily="2" charset="0"/>
              <a:buChar char="−"/>
            </a:pPr>
            <a:r>
              <a:rPr lang="nl-BE" sz="2000" dirty="0">
                <a:solidFill>
                  <a:schemeClr val="tx2"/>
                </a:solidFill>
                <a:latin typeface="FlandersArtSans-Light" panose="00000400000000000000" pitchFamily="2" charset="0"/>
              </a:rPr>
              <a:t>Publieke of private rechtspersonen</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Rapportering: elke 4 maanden, verplichte betaling binnen 90 dagen, eindrapport binnen de 4 maand na afloop project.</a:t>
            </a: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Wie kan kosten inbrengen? Publieke of private rechtspersonen</a:t>
            </a:r>
          </a:p>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Cofinanciering: hoe?</a:t>
            </a:r>
          </a:p>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Wat is subsidiabel? Verschillende rubrieken: Werkingskosten, Investeringskosten, Personeelskosten, Overhead, Externe prestaties, Promotie en publiciteit</a:t>
            </a:r>
            <a: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a:t>
            </a:r>
          </a:p>
          <a:p>
            <a:b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0463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073" y="53752"/>
            <a:ext cx="8229600" cy="1143000"/>
          </a:xfrm>
        </p:spPr>
        <p:txBody>
          <a:bodyPr/>
          <a:lstStyle/>
          <a:p>
            <a:r>
              <a:rPr lang="nl-BE" dirty="0"/>
              <a:t>Werkingskosten</a:t>
            </a:r>
          </a:p>
        </p:txBody>
      </p:sp>
      <p:sp>
        <p:nvSpPr>
          <p:cNvPr id="3" name="Tijdelijke aanduiding voor inhoud 2"/>
          <p:cNvSpPr>
            <a:spLocks noGrp="1"/>
          </p:cNvSpPr>
          <p:nvPr>
            <p:ph idx="1"/>
          </p:nvPr>
        </p:nvSpPr>
        <p:spPr>
          <a:xfrm>
            <a:off x="466073" y="1015008"/>
            <a:ext cx="8229600" cy="4709120"/>
          </a:xfrm>
        </p:spPr>
        <p:txBody>
          <a:bodyPr/>
          <a:lstStyle/>
          <a:p>
            <a:r>
              <a:rPr lang="nl-BE" sz="2000" dirty="0">
                <a:solidFill>
                  <a:schemeClr val="tx2"/>
                </a:solidFill>
                <a:latin typeface="FlandersArtSans-Light" panose="00000400000000000000" pitchFamily="2" charset="0"/>
              </a:rPr>
              <a:t>Organisatie van activiteiten (inhoudelijk en promotioneel)</a:t>
            </a:r>
          </a:p>
          <a:p>
            <a:r>
              <a:rPr lang="nl-BE" sz="2000" dirty="0">
                <a:solidFill>
                  <a:schemeClr val="tx2"/>
                </a:solidFill>
                <a:latin typeface="FlandersArtSans-Light" panose="00000400000000000000" pitchFamily="2" charset="0"/>
              </a:rPr>
              <a:t>Deelname aan activiteiten</a:t>
            </a:r>
          </a:p>
          <a:p>
            <a:r>
              <a:rPr lang="nl-BE" sz="2000" dirty="0">
                <a:solidFill>
                  <a:schemeClr val="tx2"/>
                </a:solidFill>
                <a:latin typeface="FlandersArtSans-Light" panose="00000400000000000000" pitchFamily="2" charset="0"/>
              </a:rPr>
              <a:t>Binnen- en buitenlandse reis- en verblijfkosten</a:t>
            </a:r>
          </a:p>
          <a:p>
            <a:pPr lvl="0"/>
            <a:r>
              <a:rPr lang="nl-BE" sz="2000" dirty="0">
                <a:solidFill>
                  <a:srgbClr val="1F497D"/>
                </a:solidFill>
                <a:latin typeface="FlandersArtSans-Light" panose="00000400000000000000" pitchFamily="2" charset="0"/>
              </a:rPr>
              <a:t>Binnenlandse verplaatsingen met de wagen: enkel via kilometervergoeding Vlaamse overheid</a:t>
            </a:r>
          </a:p>
          <a:p>
            <a:pPr lvl="1">
              <a:buFont typeface="FlandersArtSans-Light" panose="00000400000000000000" pitchFamily="2" charset="0"/>
              <a:buChar char="−"/>
            </a:pPr>
            <a:r>
              <a:rPr lang="nl-BE" sz="2000" dirty="0">
                <a:solidFill>
                  <a:srgbClr val="1F497D"/>
                </a:solidFill>
                <a:latin typeface="FlandersArtSans-Light" panose="00000400000000000000" pitchFamily="2" charset="0"/>
              </a:rPr>
              <a:t>geen leasingfacturen</a:t>
            </a:r>
          </a:p>
          <a:p>
            <a:pPr lvl="1">
              <a:buFont typeface="FlandersArtSans-Light" panose="00000400000000000000" pitchFamily="2" charset="0"/>
              <a:buChar char="−"/>
            </a:pPr>
            <a:r>
              <a:rPr lang="nl-BE" sz="2000" dirty="0">
                <a:solidFill>
                  <a:srgbClr val="1F497D"/>
                </a:solidFill>
                <a:latin typeface="FlandersArtSans-Light" panose="00000400000000000000" pitchFamily="2" charset="0"/>
              </a:rPr>
              <a:t>projectkilometers bijhouden</a:t>
            </a:r>
          </a:p>
          <a:p>
            <a:pPr lvl="1">
              <a:buFont typeface="FlandersArtSans-Light" panose="00000400000000000000" pitchFamily="2" charset="0"/>
              <a:buChar char="−"/>
            </a:pPr>
            <a:r>
              <a:rPr lang="nl-BE" sz="2000" dirty="0">
                <a:solidFill>
                  <a:srgbClr val="1F497D"/>
                </a:solidFill>
                <a:latin typeface="FlandersArtSans-Light" panose="00000400000000000000" pitchFamily="2" charset="0"/>
              </a:rPr>
              <a:t>geen andere </a:t>
            </a:r>
            <a:r>
              <a:rPr lang="nl-BE" sz="2000" dirty="0" err="1">
                <a:solidFill>
                  <a:srgbClr val="1F497D"/>
                </a:solidFill>
                <a:latin typeface="FlandersArtSans-Light" panose="00000400000000000000" pitchFamily="2" charset="0"/>
              </a:rPr>
              <a:t>autogerelateerde</a:t>
            </a:r>
            <a:r>
              <a:rPr lang="nl-BE" sz="2000" dirty="0">
                <a:solidFill>
                  <a:srgbClr val="1F497D"/>
                </a:solidFill>
                <a:latin typeface="FlandersArtSans-Light" panose="00000400000000000000" pitchFamily="2" charset="0"/>
              </a:rPr>
              <a:t> kosten </a:t>
            </a:r>
          </a:p>
          <a:p>
            <a:pPr lvl="1">
              <a:buFont typeface="FlandersArtSans-Light" panose="00000400000000000000" pitchFamily="2" charset="0"/>
              <a:buChar char="−"/>
            </a:pPr>
            <a:r>
              <a:rPr lang="nl-BE" sz="2000" dirty="0">
                <a:solidFill>
                  <a:srgbClr val="1F497D"/>
                </a:solidFill>
                <a:latin typeface="FlandersArtSans-Light" panose="00000400000000000000" pitchFamily="2" charset="0"/>
              </a:rPr>
              <a:t>(= overhead)</a:t>
            </a:r>
          </a:p>
        </p:txBody>
      </p:sp>
      <p:sp>
        <p:nvSpPr>
          <p:cNvPr id="4" name="Titel 1">
            <a:extLst>
              <a:ext uri="{FF2B5EF4-FFF2-40B4-BE49-F238E27FC236}">
                <a16:creationId xmlns:a16="http://schemas.microsoft.com/office/drawing/2014/main" id="{008CFB4A-CCA5-48D1-99E7-E365E9ECAF23}"/>
              </a:ext>
            </a:extLst>
          </p:cNvPr>
          <p:cNvSpPr txBox="1">
            <a:spLocks/>
          </p:cNvSpPr>
          <p:nvPr/>
        </p:nvSpPr>
        <p:spPr>
          <a:xfrm>
            <a:off x="914400" y="4437112"/>
            <a:ext cx="8229600"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baseline="0">
                <a:solidFill>
                  <a:schemeClr val="tx2"/>
                </a:solidFill>
                <a:latin typeface="FlandersArtSans-Bold" panose="00000800000000000000" pitchFamily="2" charset="0"/>
                <a:ea typeface="+mj-ea"/>
                <a:cs typeface="+mj-cs"/>
              </a:defRPr>
            </a:lvl1pPr>
          </a:lstStyle>
          <a:p>
            <a:r>
              <a:rPr lang="nl-BE" dirty="0"/>
              <a:t>Investeringskosten</a:t>
            </a:r>
          </a:p>
        </p:txBody>
      </p:sp>
      <p:sp>
        <p:nvSpPr>
          <p:cNvPr id="6" name="Tijdelijke aanduiding voor inhoud 2">
            <a:extLst>
              <a:ext uri="{FF2B5EF4-FFF2-40B4-BE49-F238E27FC236}">
                <a16:creationId xmlns:a16="http://schemas.microsoft.com/office/drawing/2014/main" id="{D3C988AF-BC98-4608-B119-D292B3A75646}"/>
              </a:ext>
            </a:extLst>
          </p:cNvPr>
          <p:cNvSpPr txBox="1">
            <a:spLocks/>
          </p:cNvSpPr>
          <p:nvPr/>
        </p:nvSpPr>
        <p:spPr>
          <a:xfrm>
            <a:off x="618473" y="5517232"/>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sz="2000" dirty="0">
                <a:solidFill>
                  <a:schemeClr val="tx2"/>
                </a:solidFill>
                <a:latin typeface="FlandersArtSans-Light" panose="00000400000000000000" pitchFamily="2" charset="0"/>
              </a:rPr>
              <a:t>Installaties, machines en uitrusting.</a:t>
            </a:r>
          </a:p>
          <a:p>
            <a:pPr marL="685800" lvl="1">
              <a:buFont typeface="Arial" panose="020B0604020202020204" pitchFamily="34" charset="0"/>
              <a:buChar char="→"/>
            </a:pPr>
            <a:r>
              <a:rPr lang="nl-BE" sz="1600" dirty="0">
                <a:solidFill>
                  <a:schemeClr val="tx2"/>
                </a:solidFill>
                <a:latin typeface="FlandersArtSans-Light" panose="00000400000000000000" pitchFamily="2" charset="0"/>
              </a:rPr>
              <a:t>Hard- en software voor de ‘</a:t>
            </a:r>
            <a:r>
              <a:rPr lang="nl-BE" sz="1600" dirty="0" err="1">
                <a:solidFill>
                  <a:schemeClr val="tx2"/>
                </a:solidFill>
                <a:latin typeface="FlandersArtSans-Light" panose="00000400000000000000" pitchFamily="2" charset="0"/>
              </a:rPr>
              <a:t>proof</a:t>
            </a:r>
            <a:r>
              <a:rPr lang="nl-BE" sz="1600" dirty="0">
                <a:solidFill>
                  <a:schemeClr val="tx2"/>
                </a:solidFill>
                <a:latin typeface="FlandersArtSans-Light" panose="00000400000000000000" pitchFamily="2" charset="0"/>
              </a:rPr>
              <a:t> of concept.’</a:t>
            </a:r>
          </a:p>
        </p:txBody>
      </p:sp>
    </p:spTree>
    <p:extLst>
      <p:ext uri="{BB962C8B-B14F-4D97-AF65-F5344CB8AC3E}">
        <p14:creationId xmlns:p14="http://schemas.microsoft.com/office/powerpoint/2010/main" val="280492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768" y="404664"/>
            <a:ext cx="3096344" cy="1143000"/>
          </a:xfrm>
        </p:spPr>
        <p:txBody>
          <a:bodyPr/>
          <a:lstStyle/>
          <a:p>
            <a:r>
              <a:rPr lang="nl-BE" dirty="0"/>
              <a:t>Personeelskosten</a:t>
            </a:r>
          </a:p>
        </p:txBody>
      </p:sp>
      <p:sp>
        <p:nvSpPr>
          <p:cNvPr id="3" name="Tijdelijke aanduiding voor inhoud 2"/>
          <p:cNvSpPr>
            <a:spLocks noGrp="1"/>
          </p:cNvSpPr>
          <p:nvPr>
            <p:ph idx="1"/>
          </p:nvPr>
        </p:nvSpPr>
        <p:spPr/>
        <p:txBody>
          <a:bodyPr>
            <a:normAutofit/>
          </a:bodyPr>
          <a:lstStyle/>
          <a:p>
            <a:r>
              <a:rPr lang="nl-BE" sz="2000" dirty="0">
                <a:solidFill>
                  <a:schemeClr val="tx2"/>
                </a:solidFill>
                <a:latin typeface="FlandersArtSans-Light" panose="00000400000000000000" pitchFamily="2" charset="0"/>
              </a:rPr>
              <a:t>Standaarduurtarief: </a:t>
            </a:r>
            <a:r>
              <a:rPr lang="nl-BE" sz="2000" dirty="0" err="1">
                <a:solidFill>
                  <a:schemeClr val="tx2"/>
                </a:solidFill>
                <a:latin typeface="FlandersArtSans-Light" panose="00000400000000000000" pitchFamily="2" charset="0"/>
              </a:rPr>
              <a:t>brutomaandloon</a:t>
            </a:r>
            <a:r>
              <a:rPr lang="nl-BE" sz="2000" dirty="0">
                <a:solidFill>
                  <a:schemeClr val="tx2"/>
                </a:solidFill>
                <a:latin typeface="FlandersArtSans-Light" panose="00000400000000000000" pitchFamily="2" charset="0"/>
              </a:rPr>
              <a:t> x factor</a:t>
            </a:r>
          </a:p>
          <a:p>
            <a:pPr marL="457200" lvl="1" indent="0">
              <a:buNone/>
            </a:pPr>
            <a:r>
              <a:rPr lang="nl-BE" sz="2000" dirty="0">
                <a:solidFill>
                  <a:schemeClr val="tx2"/>
                </a:solidFill>
                <a:latin typeface="FlandersArtSans-Light" panose="00000400000000000000" pitchFamily="2" charset="0"/>
              </a:rPr>
              <a:t>Bv. 4.000 €/maand x 1,20% = 48 €/u</a:t>
            </a:r>
          </a:p>
          <a:p>
            <a:r>
              <a:rPr lang="nl-BE" sz="2000" dirty="0">
                <a:solidFill>
                  <a:schemeClr val="tx2"/>
                </a:solidFill>
                <a:latin typeface="FlandersArtSans-Light" panose="00000400000000000000" pitchFamily="2" charset="0"/>
              </a:rPr>
              <a:t>Enkel werkelijke projectprestaties</a:t>
            </a:r>
          </a:p>
          <a:p>
            <a:pPr marL="457200" lvl="1" indent="0">
              <a:buNone/>
            </a:pPr>
            <a:r>
              <a:rPr lang="nl-BE" sz="2000" dirty="0">
                <a:solidFill>
                  <a:schemeClr val="tx2"/>
                </a:solidFill>
                <a:latin typeface="FlandersArtSans-Light" panose="00000400000000000000" pitchFamily="2" charset="0"/>
              </a:rPr>
              <a:t>Bv. 140 u/maand x 48 €/u = 6.720 €/maand</a:t>
            </a:r>
          </a:p>
          <a:p>
            <a:r>
              <a:rPr lang="nl-BE" sz="2000" dirty="0">
                <a:solidFill>
                  <a:schemeClr val="tx2"/>
                </a:solidFill>
                <a:latin typeface="FlandersArtSans-Light" panose="00000400000000000000" pitchFamily="2" charset="0"/>
              </a:rPr>
              <a:t>Tijdsregistratie incl. projectkilometers</a:t>
            </a:r>
          </a:p>
          <a:p>
            <a:r>
              <a:rPr lang="nl-BE" sz="2000" dirty="0">
                <a:solidFill>
                  <a:schemeClr val="tx2"/>
                </a:solidFill>
                <a:latin typeface="FlandersArtSans-Light" panose="00000400000000000000" pitchFamily="2" charset="0"/>
              </a:rPr>
              <a:t>Overuren enkel subsidiabel indien betaalde of gerecupereerde overuren (bewijslast bij promotor)</a:t>
            </a:r>
          </a:p>
          <a:p>
            <a:r>
              <a:rPr lang="nl-BE" sz="2000" dirty="0">
                <a:solidFill>
                  <a:schemeClr val="tx2"/>
                </a:solidFill>
                <a:latin typeface="FlandersArtSans-Light" panose="00000400000000000000" pitchFamily="2" charset="0"/>
              </a:rPr>
              <a:t>Maximaal SUT:  100 EUR</a:t>
            </a:r>
          </a:p>
          <a:p>
            <a:r>
              <a:rPr lang="nl-BE" sz="2000" dirty="0">
                <a:solidFill>
                  <a:schemeClr val="tx2"/>
                </a:solidFill>
                <a:latin typeface="FlandersArtSans-Light" panose="00000400000000000000" pitchFamily="2" charset="0"/>
              </a:rPr>
              <a:t>Minimale personeelsinzet nodig (te motiveren)</a:t>
            </a:r>
          </a:p>
        </p:txBody>
      </p:sp>
    </p:spTree>
    <p:extLst>
      <p:ext uri="{BB962C8B-B14F-4D97-AF65-F5344CB8AC3E}">
        <p14:creationId xmlns:p14="http://schemas.microsoft.com/office/powerpoint/2010/main" val="113186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Overhead</a:t>
            </a:r>
          </a:p>
        </p:txBody>
      </p:sp>
      <p:sp>
        <p:nvSpPr>
          <p:cNvPr id="3" name="Tijdelijke aanduiding voor inhoud 2"/>
          <p:cNvSpPr>
            <a:spLocks noGrp="1"/>
          </p:cNvSpPr>
          <p:nvPr>
            <p:ph idx="1"/>
          </p:nvPr>
        </p:nvSpPr>
        <p:spPr>
          <a:xfrm>
            <a:off x="457200" y="1268760"/>
            <a:ext cx="8229600" cy="1684784"/>
          </a:xfrm>
        </p:spPr>
        <p:txBody>
          <a:bodyPr>
            <a:normAutofit/>
          </a:bodyPr>
          <a:lstStyle/>
          <a:p>
            <a:r>
              <a:rPr lang="nl-BE" sz="2000" dirty="0">
                <a:solidFill>
                  <a:schemeClr val="tx2"/>
                </a:solidFill>
                <a:latin typeface="FlandersArtSans-Light" panose="00000400000000000000" pitchFamily="2" charset="0"/>
              </a:rPr>
              <a:t>Forfaitair maximaal 15 % op personeelskosten</a:t>
            </a:r>
          </a:p>
          <a:p>
            <a:r>
              <a:rPr lang="nl-BE" sz="2000" dirty="0">
                <a:solidFill>
                  <a:schemeClr val="tx2"/>
                </a:solidFill>
                <a:latin typeface="FlandersArtSans-Light" panose="00000400000000000000" pitchFamily="2" charset="0"/>
              </a:rPr>
              <a:t>Zelfde % voor promotor en copromotoren</a:t>
            </a:r>
          </a:p>
          <a:p>
            <a:r>
              <a:rPr lang="nl-BE" sz="2000" dirty="0">
                <a:solidFill>
                  <a:schemeClr val="tx2"/>
                </a:solidFill>
                <a:latin typeface="FlandersArtSans-Light" panose="00000400000000000000" pitchFamily="2" charset="0"/>
              </a:rPr>
              <a:t>Nieuw: afschrijvingen, verbruiksmaterialen, beroepskledij, vakliteratuur, alle verzendingen</a:t>
            </a:r>
          </a:p>
        </p:txBody>
      </p:sp>
      <p:sp>
        <p:nvSpPr>
          <p:cNvPr id="4" name="Titel 1"/>
          <p:cNvSpPr txBox="1">
            <a:spLocks/>
          </p:cNvSpPr>
          <p:nvPr/>
        </p:nvSpPr>
        <p:spPr>
          <a:xfrm>
            <a:off x="2766628" y="3630625"/>
            <a:ext cx="3610744"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baseline="0">
                <a:solidFill>
                  <a:schemeClr val="tx2"/>
                </a:solidFill>
                <a:latin typeface="FlandersArtSans-Bold" panose="00000800000000000000" pitchFamily="2" charset="0"/>
                <a:ea typeface="+mj-ea"/>
                <a:cs typeface="+mj-cs"/>
              </a:defRPr>
            </a:lvl1pPr>
          </a:lstStyle>
          <a:p>
            <a:r>
              <a:rPr lang="nl-BE"/>
              <a:t>Externe prestaties</a:t>
            </a:r>
            <a:endParaRPr lang="nl-BE" dirty="0"/>
          </a:p>
        </p:txBody>
      </p:sp>
      <p:sp>
        <p:nvSpPr>
          <p:cNvPr id="5" name="Tijdelijke aanduiding voor inhoud 2"/>
          <p:cNvSpPr txBox="1">
            <a:spLocks/>
          </p:cNvSpPr>
          <p:nvPr/>
        </p:nvSpPr>
        <p:spPr>
          <a:xfrm>
            <a:off x="457200" y="4581128"/>
            <a:ext cx="4367336" cy="118072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sz="8000" dirty="0">
                <a:solidFill>
                  <a:schemeClr val="tx2"/>
                </a:solidFill>
                <a:latin typeface="FlandersArtSans-Light" panose="00000400000000000000" pitchFamily="2" charset="0"/>
              </a:rPr>
              <a:t>Inhoudelijke ondersteuning</a:t>
            </a:r>
          </a:p>
          <a:p>
            <a:r>
              <a:rPr lang="nl-BE" sz="8000" dirty="0">
                <a:solidFill>
                  <a:schemeClr val="tx2"/>
                </a:solidFill>
                <a:latin typeface="FlandersArtSans-Light" panose="00000400000000000000" pitchFamily="2" charset="0"/>
              </a:rPr>
              <a:t>Administratieve/financiële ondersteuning</a:t>
            </a:r>
          </a:p>
          <a:p>
            <a:r>
              <a:rPr lang="nl-BE" sz="8000" dirty="0">
                <a:solidFill>
                  <a:schemeClr val="tx2"/>
                </a:solidFill>
                <a:latin typeface="FlandersArtSans-Light" panose="00000400000000000000" pitchFamily="2" charset="0"/>
              </a:rPr>
              <a:t>Evaluatie en controle</a:t>
            </a:r>
          </a:p>
          <a:p>
            <a:pPr lvl="1"/>
            <a:endParaRPr lang="nl-BE" dirty="0"/>
          </a:p>
          <a:p>
            <a:pPr lvl="1"/>
            <a:endParaRPr lang="nl-BE" dirty="0"/>
          </a:p>
        </p:txBody>
      </p:sp>
    </p:spTree>
    <p:extLst>
      <p:ext uri="{BB962C8B-B14F-4D97-AF65-F5344CB8AC3E}">
        <p14:creationId xmlns:p14="http://schemas.microsoft.com/office/powerpoint/2010/main" val="244724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95F8B086-82FC-4092-9058-541DA52AB02B}"/>
              </a:ext>
            </a:extLst>
          </p:cNvPr>
          <p:cNvSpPr>
            <a:spLocks noGrp="1"/>
          </p:cNvSpPr>
          <p:nvPr>
            <p:ph type="title"/>
          </p:nvPr>
        </p:nvSpPr>
        <p:spPr>
          <a:xfrm>
            <a:off x="457200" y="274638"/>
            <a:ext cx="8229600" cy="1143000"/>
          </a:xfrm>
        </p:spPr>
        <p:txBody>
          <a:bodyPr/>
          <a:lstStyle/>
          <a:p>
            <a:r>
              <a:rPr lang="nl-BE" dirty="0"/>
              <a:t>Promotie en publiciteit</a:t>
            </a:r>
          </a:p>
        </p:txBody>
      </p:sp>
      <p:sp>
        <p:nvSpPr>
          <p:cNvPr id="19" name="Tijdelijke aanduiding voor inhoud 2">
            <a:extLst>
              <a:ext uri="{FF2B5EF4-FFF2-40B4-BE49-F238E27FC236}">
                <a16:creationId xmlns:a16="http://schemas.microsoft.com/office/drawing/2014/main" id="{5969425C-4CA6-48B1-87E3-DEAD1290A0FC}"/>
              </a:ext>
            </a:extLst>
          </p:cNvPr>
          <p:cNvSpPr>
            <a:spLocks noGrp="1"/>
          </p:cNvSpPr>
          <p:nvPr>
            <p:ph idx="1"/>
          </p:nvPr>
        </p:nvSpPr>
        <p:spPr>
          <a:xfrm>
            <a:off x="457200" y="1268760"/>
            <a:ext cx="8229600" cy="2304256"/>
          </a:xfrm>
        </p:spPr>
        <p:txBody>
          <a:bodyPr>
            <a:normAutofit fontScale="40000" lnSpcReduction="20000"/>
          </a:bodyPr>
          <a:lstStyle/>
          <a:p>
            <a:pPr lvl="1">
              <a:buFont typeface="Arial" panose="020B0604020202020204" pitchFamily="34" charset="0"/>
              <a:buChar char="•"/>
            </a:pPr>
            <a:r>
              <a:rPr lang="nl-BE" sz="5000" dirty="0">
                <a:solidFill>
                  <a:schemeClr val="tx2"/>
                </a:solidFill>
                <a:latin typeface="FlandersArtSans-Light" panose="00000400000000000000" pitchFamily="2" charset="0"/>
              </a:rPr>
              <a:t>Communicatieplan &amp; -strategie</a:t>
            </a:r>
          </a:p>
          <a:p>
            <a:pPr lvl="1">
              <a:buFont typeface="Arial" panose="020B0604020202020204" pitchFamily="34" charset="0"/>
              <a:buChar char="•"/>
            </a:pPr>
            <a:r>
              <a:rPr lang="nl-BE" sz="5000" dirty="0">
                <a:solidFill>
                  <a:schemeClr val="tx2"/>
                </a:solidFill>
                <a:latin typeface="FlandersArtSans-Light" panose="00000400000000000000" pitchFamily="2" charset="0"/>
              </a:rPr>
              <a:t>Communicatietools (brochures, website, uitnodigingen, …)</a:t>
            </a:r>
          </a:p>
          <a:p>
            <a:pPr lvl="1">
              <a:buFont typeface="Arial" panose="020B0604020202020204" pitchFamily="34" charset="0"/>
              <a:buChar char="•"/>
            </a:pPr>
            <a:r>
              <a:rPr lang="nl-BE" sz="5000" dirty="0">
                <a:solidFill>
                  <a:schemeClr val="tx2"/>
                </a:solidFill>
                <a:latin typeface="FlandersArtSans-Light" panose="00000400000000000000" pitchFamily="2" charset="0"/>
              </a:rPr>
              <a:t>Fotografie en filmografie</a:t>
            </a:r>
          </a:p>
          <a:p>
            <a:pPr lvl="1">
              <a:buFont typeface="Arial" panose="020B0604020202020204" pitchFamily="34" charset="0"/>
              <a:buChar char="•"/>
            </a:pPr>
            <a:r>
              <a:rPr lang="nl-BE" sz="5000" dirty="0">
                <a:solidFill>
                  <a:schemeClr val="tx2"/>
                </a:solidFill>
                <a:latin typeface="FlandersArtSans-Light" panose="00000400000000000000" pitchFamily="2" charset="0"/>
              </a:rPr>
              <a:t>Focus op communicatie aan externen</a:t>
            </a:r>
          </a:p>
          <a:p>
            <a:pPr lvl="1">
              <a:buFont typeface="Arial" panose="020B0604020202020204" pitchFamily="34" charset="0"/>
              <a:buChar char="•"/>
            </a:pPr>
            <a:r>
              <a:rPr lang="nl-BE" sz="5000" dirty="0">
                <a:solidFill>
                  <a:schemeClr val="tx2"/>
                </a:solidFill>
                <a:latin typeface="FlandersArtSans-Light" panose="00000400000000000000" pitchFamily="2" charset="0"/>
              </a:rPr>
              <a:t>Minimale verplichtingen opgenomen in </a:t>
            </a:r>
            <a:r>
              <a:rPr lang="nl-BE" sz="5000" b="1" dirty="0">
                <a:solidFill>
                  <a:schemeClr val="tx2"/>
                </a:solidFill>
                <a:latin typeface="FlandersArtSans-Light" panose="00000400000000000000" pitchFamily="2" charset="0"/>
              </a:rPr>
              <a:t>Praktische gids Communicatie voor promotoren</a:t>
            </a:r>
          </a:p>
          <a:p>
            <a:pPr lvl="1">
              <a:buFont typeface="Arial" panose="020B0604020202020204" pitchFamily="34" charset="0"/>
              <a:buChar char="•"/>
            </a:pPr>
            <a:r>
              <a:rPr lang="nl-BE" sz="5000" dirty="0">
                <a:solidFill>
                  <a:schemeClr val="tx2"/>
                </a:solidFill>
                <a:latin typeface="FlandersArtSans-Light" panose="00000400000000000000" pitchFamily="2" charset="0"/>
              </a:rPr>
              <a:t>Gebruik van logo’s = subsidievoorwaarde</a:t>
            </a:r>
          </a:p>
          <a:p>
            <a:pPr lvl="1">
              <a:buFont typeface="Wingdings" panose="05000000000000000000" pitchFamily="2" charset="2"/>
              <a:buChar char="§"/>
            </a:pPr>
            <a:endParaRPr lang="nl-BE" sz="1800" dirty="0">
              <a:solidFill>
                <a:schemeClr val="tx2"/>
              </a:solidFill>
              <a:latin typeface="FlandersArtSans-Light" panose="00000400000000000000" pitchFamily="2" charset="0"/>
            </a:endParaRPr>
          </a:p>
          <a:p>
            <a:pPr lvl="1">
              <a:buFont typeface="Wingdings" panose="05000000000000000000" pitchFamily="2" charset="2"/>
              <a:buChar char="§"/>
            </a:pPr>
            <a:endParaRPr lang="nl-BE" sz="1800" dirty="0">
              <a:solidFill>
                <a:schemeClr val="tx2"/>
              </a:solidFill>
              <a:latin typeface="FlandersArtSans-Light" panose="00000400000000000000" pitchFamily="2" charset="0"/>
            </a:endParaRPr>
          </a:p>
          <a:p>
            <a:pPr lvl="1">
              <a:buFont typeface="Wingdings" panose="05000000000000000000" pitchFamily="2" charset="2"/>
              <a:buChar char="§"/>
            </a:pPr>
            <a:endParaRPr lang="nl-BE" sz="1800" dirty="0">
              <a:solidFill>
                <a:schemeClr val="tx2"/>
              </a:solidFill>
              <a:latin typeface="FlandersArtSans-Light" panose="00000400000000000000" pitchFamily="2" charset="0"/>
            </a:endParaRPr>
          </a:p>
          <a:p>
            <a:pPr marL="457200" lvl="1" indent="0">
              <a:buNone/>
            </a:pPr>
            <a:endParaRPr lang="nl-BE" dirty="0"/>
          </a:p>
        </p:txBody>
      </p:sp>
      <p:sp>
        <p:nvSpPr>
          <p:cNvPr id="20" name="Titel 1">
            <a:extLst>
              <a:ext uri="{FF2B5EF4-FFF2-40B4-BE49-F238E27FC236}">
                <a16:creationId xmlns:a16="http://schemas.microsoft.com/office/drawing/2014/main" id="{B1273B1E-4335-48CF-9636-2651D824C0CC}"/>
              </a:ext>
            </a:extLst>
          </p:cNvPr>
          <p:cNvSpPr txBox="1">
            <a:spLocks/>
          </p:cNvSpPr>
          <p:nvPr/>
        </p:nvSpPr>
        <p:spPr>
          <a:xfrm>
            <a:off x="2987824" y="4077072"/>
            <a:ext cx="2026568" cy="490066"/>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2800" kern="1200" baseline="0">
                <a:solidFill>
                  <a:schemeClr val="tx2"/>
                </a:solidFill>
                <a:latin typeface="FlandersArtSans-Bold" panose="00000800000000000000" pitchFamily="2" charset="0"/>
                <a:ea typeface="+mj-ea"/>
                <a:cs typeface="+mj-cs"/>
              </a:defRPr>
            </a:lvl1pPr>
          </a:lstStyle>
          <a:p>
            <a:r>
              <a:rPr lang="nl-BE" dirty="0"/>
              <a:t>Inkomsten</a:t>
            </a:r>
          </a:p>
        </p:txBody>
      </p:sp>
      <p:sp>
        <p:nvSpPr>
          <p:cNvPr id="21" name="Tijdelijke aanduiding voor inhoud 2">
            <a:extLst>
              <a:ext uri="{FF2B5EF4-FFF2-40B4-BE49-F238E27FC236}">
                <a16:creationId xmlns:a16="http://schemas.microsoft.com/office/drawing/2014/main" id="{2BE4E16E-1F99-48AB-856C-21233482B612}"/>
              </a:ext>
            </a:extLst>
          </p:cNvPr>
          <p:cNvSpPr txBox="1">
            <a:spLocks/>
          </p:cNvSpPr>
          <p:nvPr/>
        </p:nvSpPr>
        <p:spPr>
          <a:xfrm>
            <a:off x="827584" y="4797152"/>
            <a:ext cx="6203032" cy="690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sz="2000" dirty="0">
                <a:solidFill>
                  <a:schemeClr val="tx2"/>
                </a:solidFill>
                <a:latin typeface="FlandersArtSans-Light" panose="00000400000000000000" pitchFamily="2" charset="0"/>
              </a:rPr>
              <a:t>Inkomsten tijdens projectperiode: moeten verrekend worden in projectbudget</a:t>
            </a:r>
          </a:p>
          <a:p>
            <a:endParaRPr lang="nl-BE" sz="2400" dirty="0">
              <a:solidFill>
                <a:schemeClr val="tx2"/>
              </a:solidFill>
              <a:latin typeface="FlandersArtSans-Light" panose="00000400000000000000" pitchFamily="2" charset="0"/>
            </a:endParaRPr>
          </a:p>
        </p:txBody>
      </p:sp>
    </p:spTree>
    <p:extLst>
      <p:ext uri="{BB962C8B-B14F-4D97-AF65-F5344CB8AC3E}">
        <p14:creationId xmlns:p14="http://schemas.microsoft.com/office/powerpoint/2010/main" val="77111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Niet-subsidiabele uitgaven</a:t>
            </a:r>
          </a:p>
        </p:txBody>
      </p:sp>
      <p:sp>
        <p:nvSpPr>
          <p:cNvPr id="3" name="Tijdelijke aanduiding voor inhoud 2"/>
          <p:cNvSpPr>
            <a:spLocks noGrp="1"/>
          </p:cNvSpPr>
          <p:nvPr>
            <p:ph idx="1"/>
          </p:nvPr>
        </p:nvSpPr>
        <p:spPr/>
        <p:txBody>
          <a:bodyPr>
            <a:normAutofit/>
          </a:bodyPr>
          <a:lstStyle/>
          <a:p>
            <a:r>
              <a:rPr lang="nl-BE" sz="2000" dirty="0">
                <a:solidFill>
                  <a:schemeClr val="tx2"/>
                </a:solidFill>
                <a:latin typeface="FlandersArtSans-Light" panose="00000400000000000000" pitchFamily="2" charset="0"/>
              </a:rPr>
              <a:t>Facturatie tussen promotor en copromotor</a:t>
            </a:r>
          </a:p>
          <a:p>
            <a:r>
              <a:rPr lang="nl-BE" sz="2000" dirty="0">
                <a:solidFill>
                  <a:schemeClr val="tx2"/>
                </a:solidFill>
                <a:latin typeface="FlandersArtSans-Light" panose="00000400000000000000" pitchFamily="2" charset="0"/>
              </a:rPr>
              <a:t>Immateriële investeringen</a:t>
            </a:r>
          </a:p>
          <a:p>
            <a:r>
              <a:rPr lang="nl-BE" sz="2000" dirty="0">
                <a:solidFill>
                  <a:schemeClr val="tx2"/>
                </a:solidFill>
                <a:latin typeface="FlandersArtSans-Light" panose="00000400000000000000" pitchFamily="2" charset="0"/>
              </a:rPr>
              <a:t>Bijdrage in natura</a:t>
            </a:r>
          </a:p>
          <a:p>
            <a:r>
              <a:rPr lang="nl-BE" sz="2000" dirty="0">
                <a:solidFill>
                  <a:schemeClr val="tx2"/>
                </a:solidFill>
                <a:latin typeface="FlandersArtSans-Light" panose="00000400000000000000" pitchFamily="2" charset="0"/>
              </a:rPr>
              <a:t>Bankkosten en financiële kosten</a:t>
            </a:r>
          </a:p>
          <a:p>
            <a:r>
              <a:rPr lang="nl-BE" sz="2000" dirty="0">
                <a:solidFill>
                  <a:schemeClr val="tx2"/>
                </a:solidFill>
                <a:latin typeface="FlandersArtSans-Light" panose="00000400000000000000" pitchFamily="2" charset="0"/>
              </a:rPr>
              <a:t>Vrijwilligersvergoedingen</a:t>
            </a:r>
          </a:p>
          <a:p>
            <a:r>
              <a:rPr lang="nl-BE" sz="2000" dirty="0">
                <a:solidFill>
                  <a:schemeClr val="tx2"/>
                </a:solidFill>
                <a:latin typeface="FlandersArtSans-Light" panose="00000400000000000000" pitchFamily="2" charset="0"/>
              </a:rPr>
              <a:t>Kunstwerken en gages van kunstenaars</a:t>
            </a:r>
          </a:p>
          <a:p>
            <a:r>
              <a:rPr lang="nl-BE" sz="2000" dirty="0">
                <a:solidFill>
                  <a:schemeClr val="tx2"/>
                </a:solidFill>
                <a:latin typeface="FlandersArtSans-Light" panose="00000400000000000000" pitchFamily="2" charset="0"/>
              </a:rPr>
              <a:t>Wedstrijdprijzen</a:t>
            </a:r>
          </a:p>
        </p:txBody>
      </p:sp>
    </p:spTree>
    <p:extLst>
      <p:ext uri="{BB962C8B-B14F-4D97-AF65-F5344CB8AC3E}">
        <p14:creationId xmlns:p14="http://schemas.microsoft.com/office/powerpoint/2010/main" val="45171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38800" y="595930"/>
            <a:ext cx="6702781" cy="4801314"/>
          </a:xfrm>
          <a:prstGeom prst="rect">
            <a:avLst/>
          </a:prstGeom>
        </p:spPr>
        <p:txBody>
          <a:bodyPr wrap="square">
            <a:spAutoFit/>
          </a:bodyPr>
          <a:lstStyle/>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Kader</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Smart City in een notendop</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Smart </a:t>
            </a:r>
            <a:r>
              <a:rPr lang="nl-BE" sz="2400" dirty="0" err="1">
                <a:solidFill>
                  <a:srgbClr val="1F497D"/>
                </a:solidFill>
                <a:latin typeface="FlandersArtSans-Light" panose="00000400000000000000" pitchFamily="2" charset="0"/>
                <a:ea typeface="Calibri" panose="020F0502020204030204" pitchFamily="34" charset="0"/>
                <a:cs typeface="Calibri" panose="020F0502020204030204" pitchFamily="34" charset="0"/>
              </a:rPr>
              <a:t>Economy</a:t>
            </a:r>
            <a:endPar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Welke projecten zoeken we?</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Wie kan indienen? </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Aandachtspunten</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Indiening en beslissing</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Wat is subsidiabel – cofinanciering</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Verloop oproep</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Rol Agentschap Innoveren &amp; Ondernemen / EFRO</a:t>
            </a:r>
          </a:p>
          <a:p>
            <a:pPr marL="342900" indent="-342900">
              <a:buFont typeface="Arial" panose="020B0604020202020204" pitchFamily="34" charset="0"/>
              <a:buChar char="•"/>
            </a:pPr>
            <a:r>
              <a:rPr lang="nl-BE" sz="24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Vragen / afspraken</a:t>
            </a:r>
            <a:b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endParaRPr lang="nl-BE" dirty="0">
              <a:latin typeface="FlandersArtSans-Light" panose="00000400000000000000" pitchFamily="2" charset="0"/>
            </a:endParaRPr>
          </a:p>
        </p:txBody>
      </p:sp>
    </p:spTree>
    <p:extLst>
      <p:ext uri="{BB962C8B-B14F-4D97-AF65-F5344CB8AC3E}">
        <p14:creationId xmlns:p14="http://schemas.microsoft.com/office/powerpoint/2010/main" val="87864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Overheidsopdrachten</a:t>
            </a:r>
          </a:p>
        </p:txBody>
      </p:sp>
      <p:sp>
        <p:nvSpPr>
          <p:cNvPr id="3" name="Tijdelijke aanduiding voor inhoud 2"/>
          <p:cNvSpPr>
            <a:spLocks noGrp="1"/>
          </p:cNvSpPr>
          <p:nvPr>
            <p:ph idx="1"/>
          </p:nvPr>
        </p:nvSpPr>
        <p:spPr>
          <a:xfrm>
            <a:off x="539552" y="1916832"/>
            <a:ext cx="8229600" cy="2376264"/>
          </a:xfrm>
        </p:spPr>
        <p:txBody>
          <a:bodyPr>
            <a:normAutofit lnSpcReduction="10000"/>
          </a:bodyPr>
          <a:lstStyle/>
          <a:p>
            <a:r>
              <a:rPr lang="nl-BE" sz="2000" dirty="0">
                <a:solidFill>
                  <a:schemeClr val="tx2"/>
                </a:solidFill>
                <a:latin typeface="FlandersArtSans-Light" panose="00000400000000000000" pitchFamily="2" charset="0"/>
              </a:rPr>
              <a:t>In geval van niet klassieke overheden =&gt; bewijslast toepassingsgebied wetgeving bij promotor</a:t>
            </a:r>
          </a:p>
          <a:p>
            <a:r>
              <a:rPr lang="nl-BE" sz="2000" dirty="0">
                <a:solidFill>
                  <a:schemeClr val="tx2"/>
                </a:solidFill>
                <a:latin typeface="FlandersArtSans-Light" panose="00000400000000000000" pitchFamily="2" charset="0"/>
              </a:rPr>
              <a:t>Bewijs criterium “overheidsfinanciering &lt; 50%” =&gt; via laatste 3 jaarrekeningen</a:t>
            </a:r>
          </a:p>
          <a:p>
            <a:r>
              <a:rPr lang="nl-BE" sz="2000" dirty="0">
                <a:solidFill>
                  <a:schemeClr val="tx2"/>
                </a:solidFill>
                <a:latin typeface="FlandersArtSans-Light" panose="00000400000000000000" pitchFamily="2" charset="0"/>
              </a:rPr>
              <a:t>Managementautoriteit kan naleving wetgeving OHO opleggen als subsidievoorwaarde</a:t>
            </a:r>
          </a:p>
          <a:p>
            <a:r>
              <a:rPr lang="nl-BE" sz="2000" dirty="0">
                <a:solidFill>
                  <a:schemeClr val="tx2"/>
                </a:solidFill>
                <a:latin typeface="FlandersArtSans-Light" panose="00000400000000000000" pitchFamily="2" charset="0"/>
              </a:rPr>
              <a:t>Strenge controles =&gt; correcties mogelijk tot 100%</a:t>
            </a:r>
          </a:p>
        </p:txBody>
      </p:sp>
    </p:spTree>
    <p:extLst>
      <p:ext uri="{BB962C8B-B14F-4D97-AF65-F5344CB8AC3E}">
        <p14:creationId xmlns:p14="http://schemas.microsoft.com/office/powerpoint/2010/main" val="3971068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Staatssteun</a:t>
            </a:r>
          </a:p>
        </p:txBody>
      </p:sp>
      <p:sp>
        <p:nvSpPr>
          <p:cNvPr id="3" name="Tijdelijke aanduiding voor inhoud 2"/>
          <p:cNvSpPr>
            <a:spLocks noGrp="1"/>
          </p:cNvSpPr>
          <p:nvPr>
            <p:ph idx="1"/>
          </p:nvPr>
        </p:nvSpPr>
        <p:spPr>
          <a:xfrm>
            <a:off x="457200" y="1600200"/>
            <a:ext cx="8229600" cy="4925144"/>
          </a:xfrm>
        </p:spPr>
        <p:txBody>
          <a:bodyPr>
            <a:normAutofit lnSpcReduction="10000"/>
          </a:bodyPr>
          <a:lstStyle/>
          <a:p>
            <a:r>
              <a:rPr lang="nl-BE" sz="2000" dirty="0">
                <a:solidFill>
                  <a:schemeClr val="tx2"/>
                </a:solidFill>
                <a:latin typeface="FlandersArtSans-Light" panose="00000400000000000000" pitchFamily="2" charset="0"/>
              </a:rPr>
              <a:t>Meer mogelijkheden via nieuwe Groepsvrijstellingsverordening echter veelal lagere percentages</a:t>
            </a:r>
          </a:p>
          <a:p>
            <a:r>
              <a:rPr lang="nl-BE" sz="2000" dirty="0">
                <a:solidFill>
                  <a:schemeClr val="tx2"/>
                </a:solidFill>
                <a:latin typeface="FlandersArtSans-Light" panose="00000400000000000000" pitchFamily="2" charset="0"/>
              </a:rPr>
              <a:t>De-</a:t>
            </a:r>
            <a:r>
              <a:rPr lang="nl-BE" sz="2000" dirty="0" err="1">
                <a:solidFill>
                  <a:schemeClr val="tx2"/>
                </a:solidFill>
                <a:latin typeface="FlandersArtSans-Light" panose="00000400000000000000" pitchFamily="2" charset="0"/>
              </a:rPr>
              <a:t>minimis</a:t>
            </a:r>
            <a:r>
              <a:rPr lang="nl-BE" sz="2000" dirty="0">
                <a:solidFill>
                  <a:schemeClr val="tx2"/>
                </a:solidFill>
                <a:latin typeface="FlandersArtSans-Light" panose="00000400000000000000" pitchFamily="2" charset="0"/>
              </a:rPr>
              <a:t> blijft grotendeels behouden</a:t>
            </a:r>
          </a:p>
          <a:p>
            <a:r>
              <a:rPr lang="nl-BE" sz="2000" dirty="0">
                <a:solidFill>
                  <a:schemeClr val="tx2">
                    <a:lumMod val="75000"/>
                  </a:schemeClr>
                </a:solidFill>
                <a:latin typeface="FlandersArtSans-Light" panose="00000400000000000000" pitchFamily="2" charset="0"/>
              </a:rPr>
              <a:t>Binnen het kader van deze oproep is er </a:t>
            </a:r>
            <a:r>
              <a:rPr lang="nl-BE" sz="2000" b="1" dirty="0">
                <a:solidFill>
                  <a:schemeClr val="tx2">
                    <a:lumMod val="75000"/>
                  </a:schemeClr>
                </a:solidFill>
                <a:latin typeface="FlandersArtSans-Light" panose="00000400000000000000" pitchFamily="2" charset="0"/>
              </a:rPr>
              <a:t>GEEN</a:t>
            </a:r>
            <a:r>
              <a:rPr lang="nl-BE" sz="2000" dirty="0">
                <a:solidFill>
                  <a:schemeClr val="tx2">
                    <a:lumMod val="75000"/>
                  </a:schemeClr>
                </a:solidFill>
                <a:latin typeface="FlandersArtSans-Light" panose="00000400000000000000" pitchFamily="2" charset="0"/>
              </a:rPr>
              <a:t> staatssteun indien het gaat om het aanbieden van </a:t>
            </a:r>
            <a:r>
              <a:rPr lang="nl-BE" sz="2000" b="1" dirty="0">
                <a:solidFill>
                  <a:schemeClr val="tx2">
                    <a:lumMod val="75000"/>
                  </a:schemeClr>
                </a:solidFill>
                <a:latin typeface="FlandersArtSans-Light" panose="00000400000000000000" pitchFamily="2" charset="0"/>
              </a:rPr>
              <a:t>NIET</a:t>
            </a:r>
            <a:r>
              <a:rPr lang="nl-BE" sz="2000" dirty="0">
                <a:solidFill>
                  <a:schemeClr val="tx2">
                    <a:lumMod val="75000"/>
                  </a:schemeClr>
                </a:solidFill>
                <a:latin typeface="FlandersArtSans-Light" panose="00000400000000000000" pitchFamily="2" charset="0"/>
              </a:rPr>
              <a:t> economische activiteiten zoals</a:t>
            </a:r>
          </a:p>
          <a:p>
            <a:pPr lvl="1">
              <a:buFont typeface="Arial" panose="020B0604020202020204" pitchFamily="34" charset="0"/>
              <a:buChar char="•"/>
            </a:pPr>
            <a:r>
              <a:rPr lang="nl-BE" sz="2000" dirty="0">
                <a:solidFill>
                  <a:schemeClr val="tx2">
                    <a:lumMod val="75000"/>
                  </a:schemeClr>
                </a:solidFill>
                <a:latin typeface="FlandersArtSans-Light" panose="00000400000000000000" pitchFamily="2" charset="0"/>
              </a:rPr>
              <a:t>generieke promotie via sensibilisering/informatieverstrekking</a:t>
            </a:r>
          </a:p>
          <a:p>
            <a:pPr lvl="1">
              <a:buFont typeface="Arial" panose="020B0604020202020204" pitchFamily="34" charset="0"/>
              <a:buChar char="•"/>
            </a:pPr>
            <a:r>
              <a:rPr lang="nl-BE" sz="2000" dirty="0">
                <a:solidFill>
                  <a:schemeClr val="tx2">
                    <a:lumMod val="75000"/>
                  </a:schemeClr>
                </a:solidFill>
                <a:latin typeface="FlandersArtSans-Light" panose="00000400000000000000" pitchFamily="2" charset="0"/>
              </a:rPr>
              <a:t>stimuleren en verspreiden van zoveel mogelijk generieke informatie (in het algemeen belang) ter bevordering van het ondernemerschap</a:t>
            </a:r>
          </a:p>
          <a:p>
            <a:endParaRPr lang="nl-BE" sz="2000" dirty="0">
              <a:solidFill>
                <a:schemeClr val="tx2">
                  <a:lumMod val="75000"/>
                </a:schemeClr>
              </a:solidFill>
              <a:latin typeface="FlandersArtSans-Light" panose="00000400000000000000" pitchFamily="2" charset="0"/>
            </a:endParaRPr>
          </a:p>
          <a:p>
            <a:r>
              <a:rPr lang="nl-BE" sz="2000" dirty="0">
                <a:solidFill>
                  <a:schemeClr val="tx2">
                    <a:lumMod val="75000"/>
                  </a:schemeClr>
                </a:solidFill>
                <a:latin typeface="FlandersArtSans-Light" panose="00000400000000000000" pitchFamily="2" charset="0"/>
              </a:rPr>
              <a:t>Indien een project effectief ondernemingen </a:t>
            </a:r>
            <a:r>
              <a:rPr lang="nl-BE" sz="2000" b="1" dirty="0">
                <a:solidFill>
                  <a:schemeClr val="tx2">
                    <a:lumMod val="75000"/>
                  </a:schemeClr>
                </a:solidFill>
                <a:latin typeface="FlandersArtSans-Light" panose="00000400000000000000" pitchFamily="2" charset="0"/>
              </a:rPr>
              <a:t>individueel</a:t>
            </a:r>
            <a:r>
              <a:rPr lang="nl-BE" sz="2000" dirty="0">
                <a:solidFill>
                  <a:schemeClr val="tx2">
                    <a:lumMod val="75000"/>
                  </a:schemeClr>
                </a:solidFill>
                <a:latin typeface="FlandersArtSans-Light" panose="00000400000000000000" pitchFamily="2" charset="0"/>
              </a:rPr>
              <a:t> gaat </a:t>
            </a:r>
            <a:r>
              <a:rPr lang="nl-BE" sz="2000" b="1" dirty="0">
                <a:solidFill>
                  <a:schemeClr val="tx2">
                    <a:lumMod val="75000"/>
                  </a:schemeClr>
                </a:solidFill>
                <a:latin typeface="FlandersArtSans-Light" panose="00000400000000000000" pitchFamily="2" charset="0"/>
              </a:rPr>
              <a:t>adviseren</a:t>
            </a:r>
            <a:r>
              <a:rPr lang="nl-BE" sz="2000" dirty="0">
                <a:solidFill>
                  <a:schemeClr val="tx2">
                    <a:lumMod val="75000"/>
                  </a:schemeClr>
                </a:solidFill>
                <a:latin typeface="FlandersArtSans-Light" panose="00000400000000000000" pitchFamily="2" charset="0"/>
              </a:rPr>
              <a:t> of </a:t>
            </a:r>
            <a:r>
              <a:rPr lang="nl-BE" sz="2000" b="1" dirty="0">
                <a:solidFill>
                  <a:schemeClr val="tx2">
                    <a:lumMod val="75000"/>
                  </a:schemeClr>
                </a:solidFill>
                <a:latin typeface="FlandersArtSans-Light" panose="00000400000000000000" pitchFamily="2" charset="0"/>
              </a:rPr>
              <a:t>begeleiden</a:t>
            </a:r>
            <a:r>
              <a:rPr lang="nl-BE" sz="2000" dirty="0">
                <a:solidFill>
                  <a:schemeClr val="tx2">
                    <a:lumMod val="75000"/>
                  </a:schemeClr>
                </a:solidFill>
                <a:latin typeface="FlandersArtSans-Light" panose="00000400000000000000" pitchFamily="2" charset="0"/>
              </a:rPr>
              <a:t> is er </a:t>
            </a:r>
            <a:r>
              <a:rPr lang="nl-BE" sz="2000" b="1" dirty="0">
                <a:solidFill>
                  <a:schemeClr val="tx2">
                    <a:lumMod val="75000"/>
                  </a:schemeClr>
                </a:solidFill>
                <a:latin typeface="FlandersArtSans-Light" panose="00000400000000000000" pitchFamily="2" charset="0"/>
              </a:rPr>
              <a:t>WEL</a:t>
            </a:r>
            <a:r>
              <a:rPr lang="nl-BE" sz="2000" dirty="0">
                <a:solidFill>
                  <a:schemeClr val="tx2">
                    <a:lumMod val="75000"/>
                  </a:schemeClr>
                </a:solidFill>
                <a:latin typeface="FlandersArtSans-Light" panose="00000400000000000000" pitchFamily="2" charset="0"/>
              </a:rPr>
              <a:t> sprake van </a:t>
            </a:r>
            <a:r>
              <a:rPr lang="nl-BE" sz="2000" b="1" dirty="0">
                <a:solidFill>
                  <a:schemeClr val="tx2">
                    <a:lumMod val="75000"/>
                  </a:schemeClr>
                </a:solidFill>
                <a:latin typeface="FlandersArtSans-Light" panose="00000400000000000000" pitchFamily="2" charset="0"/>
              </a:rPr>
              <a:t>staatsteun</a:t>
            </a:r>
            <a:r>
              <a:rPr lang="nl-BE" sz="2000" dirty="0">
                <a:solidFill>
                  <a:schemeClr val="tx2">
                    <a:lumMod val="75000"/>
                  </a:schemeClr>
                </a:solidFill>
                <a:latin typeface="FlandersArtSans-Light" panose="00000400000000000000" pitchFamily="2" charset="0"/>
              </a:rPr>
              <a:t> omdat we hier te maken hebben met puur economische activiteiten.</a:t>
            </a:r>
          </a:p>
          <a:p>
            <a:r>
              <a:rPr lang="nl-BE" sz="2000" dirty="0">
                <a:solidFill>
                  <a:schemeClr val="tx2">
                    <a:lumMod val="75000"/>
                  </a:schemeClr>
                </a:solidFill>
                <a:latin typeface="FlandersArtSans-Light" panose="00000400000000000000" pitchFamily="2" charset="0"/>
              </a:rPr>
              <a:t>Juridische teksten, assessmentformulier, staatssteunhandleiding: </a:t>
            </a:r>
            <a:r>
              <a:rPr lang="nl-BE" sz="2000" dirty="0">
                <a:solidFill>
                  <a:schemeClr val="tx2">
                    <a:lumMod val="75000"/>
                  </a:schemeClr>
                </a:solidFill>
                <a:latin typeface="FlandersArtSans-Light" panose="00000400000000000000" pitchFamily="2" charset="0"/>
                <a:hlinkClick r:id="rId2"/>
              </a:rPr>
              <a:t>https://www.vlaio.be/nl/andere-doelgroepen/europees-fonds-voor-regionale-ontwikkeling-efro/efro-projecten/staatssteun</a:t>
            </a:r>
            <a:r>
              <a:rPr lang="nl-BE" sz="2000" dirty="0">
                <a:solidFill>
                  <a:schemeClr val="tx2">
                    <a:lumMod val="75000"/>
                  </a:schemeClr>
                </a:solidFill>
                <a:latin typeface="FlandersArtSans-Light" panose="00000400000000000000" pitchFamily="2" charset="0"/>
              </a:rPr>
              <a:t> </a:t>
            </a:r>
          </a:p>
          <a:p>
            <a:pPr>
              <a:buFont typeface="Wingdings" panose="05000000000000000000" pitchFamily="2" charset="2"/>
              <a:buChar char="§"/>
            </a:pPr>
            <a:endParaRPr lang="nl-BE" sz="1800" dirty="0">
              <a:solidFill>
                <a:schemeClr val="tx2"/>
              </a:solidFill>
              <a:latin typeface="FlandersArtSans-Light" panose="00000400000000000000" pitchFamily="2" charset="0"/>
            </a:endParaRPr>
          </a:p>
        </p:txBody>
      </p:sp>
    </p:spTree>
    <p:extLst>
      <p:ext uri="{BB962C8B-B14F-4D97-AF65-F5344CB8AC3E}">
        <p14:creationId xmlns:p14="http://schemas.microsoft.com/office/powerpoint/2010/main" val="3704252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552285" y="653502"/>
            <a:ext cx="6858000" cy="558800"/>
          </a:xfrm>
        </p:spPr>
        <p:txBody>
          <a:bodyPr>
            <a:normAutofit/>
          </a:bodyPr>
          <a:lstStyle/>
          <a:p>
            <a:r>
              <a:rPr lang="nl-BE" dirty="0"/>
              <a:t>Verloop oproep</a:t>
            </a:r>
          </a:p>
        </p:txBody>
      </p:sp>
      <p:sp>
        <p:nvSpPr>
          <p:cNvPr id="2" name="Rechthoek 1"/>
          <p:cNvSpPr/>
          <p:nvPr/>
        </p:nvSpPr>
        <p:spPr>
          <a:xfrm>
            <a:off x="707504" y="1717348"/>
            <a:ext cx="6702781" cy="646331"/>
          </a:xfrm>
          <a:prstGeom prst="rect">
            <a:avLst/>
          </a:prstGeom>
        </p:spPr>
        <p:txBody>
          <a:bodyPr wrap="square">
            <a:spAutoFit/>
          </a:bodyPr>
          <a:lstStyle/>
          <a:p>
            <a:b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a:t>
            </a:r>
          </a:p>
        </p:txBody>
      </p:sp>
      <p:sp>
        <p:nvSpPr>
          <p:cNvPr id="6" name="Tekstvak 5"/>
          <p:cNvSpPr txBox="1"/>
          <p:nvPr/>
        </p:nvSpPr>
        <p:spPr>
          <a:xfrm>
            <a:off x="593204" y="1484784"/>
            <a:ext cx="6552728" cy="2246769"/>
          </a:xfrm>
          <a:prstGeom prst="rect">
            <a:avLst/>
          </a:prstGeom>
          <a:noFill/>
        </p:spPr>
        <p:txBody>
          <a:bodyPr wrap="square" rtlCol="0">
            <a:spAutoFit/>
          </a:bodyPr>
          <a:lstStyle/>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Opening oproep: 11 mei 2020</a:t>
            </a:r>
          </a:p>
          <a:p>
            <a:pPr marL="342900" indent="-342900">
              <a:buFont typeface="Arial" panose="020B0604020202020204" pitchFamily="34" charset="0"/>
              <a:buChar char="•"/>
            </a:pPr>
            <a:r>
              <a:rPr lang="nl-BE" sz="2000" dirty="0" err="1">
                <a:solidFill>
                  <a:schemeClr val="tx2"/>
                </a:solidFill>
                <a:latin typeface="FlandersArtSans-Light" panose="00000400000000000000" pitchFamily="2" charset="0"/>
              </a:rPr>
              <a:t>Conceptaftoetsing</a:t>
            </a:r>
            <a:r>
              <a:rPr lang="nl-BE" sz="2000" dirty="0">
                <a:solidFill>
                  <a:schemeClr val="tx2"/>
                </a:solidFill>
                <a:latin typeface="FlandersArtSans-Light" panose="00000400000000000000" pitchFamily="2" charset="0"/>
              </a:rPr>
              <a:t>: via mail ten laatste op 30 juni 2020</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Afsluiting oproep: 14 augustus 2020</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Beoordeling projecten: augustus-september 2020</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Goedkeuring: najaar 2020</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Start: Binnen de 6 maanden na goedkeuring project</a:t>
            </a:r>
          </a:p>
          <a:p>
            <a:pPr marL="342900" indent="-342900">
              <a:buFont typeface="Arial" panose="020B0604020202020204" pitchFamily="34" charset="0"/>
              <a:buChar char="•"/>
            </a:pPr>
            <a:r>
              <a:rPr lang="nl-BE" sz="2000" dirty="0">
                <a:solidFill>
                  <a:schemeClr val="tx2"/>
                </a:solidFill>
                <a:latin typeface="FlandersArtSans-Light" panose="00000400000000000000" pitchFamily="2" charset="0"/>
              </a:rPr>
              <a:t>Looptijd project: 24 maanden</a:t>
            </a:r>
          </a:p>
        </p:txBody>
      </p:sp>
      <p:pic>
        <p:nvPicPr>
          <p:cNvPr id="5" name="Afbeelding 4">
            <a:extLst>
              <a:ext uri="{FF2B5EF4-FFF2-40B4-BE49-F238E27FC236}">
                <a16:creationId xmlns:a16="http://schemas.microsoft.com/office/drawing/2014/main" id="{EFF7F0D0-D163-4169-901A-300CD5E18F9B}"/>
              </a:ext>
            </a:extLst>
          </p:cNvPr>
          <p:cNvPicPr>
            <a:picLocks noChangeAspect="1"/>
          </p:cNvPicPr>
          <p:nvPr/>
        </p:nvPicPr>
        <p:blipFill>
          <a:blip r:embed="rId3"/>
          <a:stretch>
            <a:fillRect/>
          </a:stretch>
        </p:blipFill>
        <p:spPr>
          <a:xfrm>
            <a:off x="707504" y="4509120"/>
            <a:ext cx="6871672" cy="1064732"/>
          </a:xfrm>
          <a:prstGeom prst="rect">
            <a:avLst/>
          </a:prstGeom>
        </p:spPr>
      </p:pic>
    </p:spTree>
    <p:extLst>
      <p:ext uri="{BB962C8B-B14F-4D97-AF65-F5344CB8AC3E}">
        <p14:creationId xmlns:p14="http://schemas.microsoft.com/office/powerpoint/2010/main" val="872695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899592" y="188640"/>
            <a:ext cx="6858000" cy="960438"/>
          </a:xfrm>
        </p:spPr>
        <p:txBody>
          <a:bodyPr>
            <a:normAutofit/>
          </a:bodyPr>
          <a:lstStyle/>
          <a:p>
            <a:r>
              <a:rPr lang="nl-BE" dirty="0"/>
              <a:t>Rol VLAIO/ EFRO</a:t>
            </a:r>
          </a:p>
        </p:txBody>
      </p:sp>
      <p:sp>
        <p:nvSpPr>
          <p:cNvPr id="2" name="Rechthoek 1"/>
          <p:cNvSpPr/>
          <p:nvPr/>
        </p:nvSpPr>
        <p:spPr>
          <a:xfrm>
            <a:off x="707504" y="1102982"/>
            <a:ext cx="8179321" cy="4031873"/>
          </a:xfrm>
          <a:prstGeom prst="rect">
            <a:avLst/>
          </a:prstGeom>
        </p:spPr>
        <p:txBody>
          <a:bodyPr wrap="square">
            <a:spAutoFit/>
          </a:bodyPr>
          <a:lstStyle/>
          <a:p>
            <a:pPr marL="342900" indent="-342900">
              <a:buFont typeface="Wingdings" panose="05000000000000000000" pitchFamily="2" charset="2"/>
              <a:buChar char="§"/>
            </a:pPr>
            <a:r>
              <a:rPr lang="nl-BE" sz="2000" b="1"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Hulp bij / voor het indienen:</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Vooraanmelding via verplicht sjabloon: aftoetsen van de projectconcepten: team VLAIO</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Vragen rond inhoud:  Programmasecretariaat EFRO</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Vragen rond procedure, </a:t>
            </a:r>
            <a:r>
              <a:rPr lang="nl-BE" sz="2000" dirty="0" err="1">
                <a:solidFill>
                  <a:srgbClr val="1F497D"/>
                </a:solidFill>
                <a:latin typeface="FlandersArtSans-Light" panose="00000400000000000000" pitchFamily="2" charset="0"/>
                <a:ea typeface="Calibri" panose="020F0502020204030204" pitchFamily="34" charset="0"/>
                <a:cs typeface="Calibri" panose="020F0502020204030204" pitchFamily="34" charset="0"/>
              </a:rPr>
              <a:t>subsidiabiliteit</a:t>
            </a: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a:t>
            </a:r>
            <a:r>
              <a:rPr lang="nl-BE" sz="2000" dirty="0" err="1">
                <a:solidFill>
                  <a:srgbClr val="1F497D"/>
                </a:solidFill>
                <a:latin typeface="FlandersArtSans-Light" panose="00000400000000000000" pitchFamily="2" charset="0"/>
                <a:ea typeface="Calibri" panose="020F0502020204030204" pitchFamily="34" charset="0"/>
                <a:cs typeface="Calibri" panose="020F0502020204030204" pitchFamily="34" charset="0"/>
              </a:rPr>
              <a:t>co-financiering</a:t>
            </a: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a:t>
            </a:r>
            <a:b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provinciale en stedelijke contactpunten EFRO</a:t>
            </a:r>
            <a:b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b="1" dirty="0">
                <a:solidFill>
                  <a:schemeClr val="accent1">
                    <a:lumMod val="75000"/>
                  </a:schemeClr>
                </a:solidFill>
                <a:latin typeface="FlandersArtSans-Light" panose="00000400000000000000" pitchFamily="2" charset="0"/>
                <a:ea typeface="Calibri" panose="020F0502020204030204" pitchFamily="34" charset="0"/>
                <a:cs typeface="Calibri" panose="020F0502020204030204" pitchFamily="34" charset="0"/>
              </a:rPr>
              <a:t>Opvolging en ondersteuning na goedkeuring</a:t>
            </a:r>
          </a:p>
          <a:p>
            <a:pPr marL="800100" lvl="1" indent="-342900">
              <a:buFont typeface="FlandersArtSans-Light" panose="00000400000000000000" pitchFamily="2"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Opvolging: begeleidingscomités EFRO en intervisiemomenten (inhoudelijke opvolging uitrol en werking project / belangrijke beslissingen en mijlpalen):</a:t>
            </a:r>
            <a:endParaRPr lang="nl-BE" sz="2000" b="1"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b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41235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404664"/>
            <a:ext cx="7776864" cy="5047536"/>
          </a:xfrm>
          <a:prstGeom prst="rect">
            <a:avLst/>
          </a:prstGeom>
          <a:noFill/>
        </p:spPr>
        <p:txBody>
          <a:bodyPr wrap="square" rtlCol="0">
            <a:spAutoFit/>
          </a:bodyPr>
          <a:lstStyle/>
          <a:p>
            <a:pPr marL="285750" indent="-285750">
              <a:buFont typeface="Arial" panose="020B0604020202020204" pitchFamily="34" charset="0"/>
              <a:buChar char="•"/>
            </a:pPr>
            <a:r>
              <a:rPr lang="nl-NL" b="1" dirty="0">
                <a:solidFill>
                  <a:schemeClr val="accent1">
                    <a:lumMod val="75000"/>
                  </a:schemeClr>
                </a:solidFill>
                <a:latin typeface="FlandersArtSans-Light" panose="00000400000000000000" pitchFamily="2" charset="0"/>
              </a:rPr>
              <a:t>Provinciale EFRO-contactpunten</a:t>
            </a:r>
            <a:endParaRPr lang="nl-BE" dirty="0">
              <a:solidFill>
                <a:schemeClr val="accent1">
                  <a:lumMod val="75000"/>
                </a:schemeClr>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Antwerpen, Bezoekersadres: Koningin Elisabethlei 22, 2018 Antwerpen</a:t>
            </a:r>
            <a:r>
              <a:rPr lang="nl-BE" sz="1400" dirty="0">
                <a:solidFill>
                  <a:schemeClr val="tx2"/>
                </a:solidFill>
                <a:latin typeface="FlandersArtSans-Light" panose="00000400000000000000" pitchFamily="2" charset="0"/>
              </a:rPr>
              <a:t>, </a:t>
            </a:r>
            <a:r>
              <a:rPr lang="nl-NL" sz="1400" dirty="0">
                <a:solidFill>
                  <a:schemeClr val="tx2"/>
                </a:solidFill>
                <a:latin typeface="FlandersArtSans-Light" panose="00000400000000000000" pitchFamily="2" charset="0"/>
                <a:hlinkClick r:id="rId2"/>
              </a:rPr>
              <a:t>anneke.vandenaker@provincieantwerpen.be</a:t>
            </a:r>
            <a:r>
              <a:rPr lang="nl-NL" sz="1400" dirty="0">
                <a:solidFill>
                  <a:schemeClr val="tx2"/>
                </a:solidFill>
                <a:latin typeface="FlandersArtSans-Light" panose="00000400000000000000" pitchFamily="2" charset="0"/>
              </a:rPr>
              <a:t>   (03/240 66 03</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Limburg, Universiteitslaan 1, 3500 Hasselt</a:t>
            </a:r>
            <a:r>
              <a:rPr lang="nl-BE" sz="1400" dirty="0">
                <a:solidFill>
                  <a:schemeClr val="tx2"/>
                </a:solidFill>
                <a:latin typeface="FlandersArtSans-Light" panose="00000400000000000000" pitchFamily="2" charset="0"/>
              </a:rPr>
              <a:t>,</a:t>
            </a:r>
            <a:r>
              <a:rPr lang="nl-NL" sz="1400" u="sng" dirty="0">
                <a:solidFill>
                  <a:schemeClr val="tx2"/>
                </a:solidFill>
                <a:latin typeface="FlandersArtSans-Light" panose="00000400000000000000" pitchFamily="2" charset="0"/>
                <a:hlinkClick r:id="rId3"/>
              </a:rPr>
              <a:t>robert.daniels@limburg.be</a:t>
            </a:r>
            <a:r>
              <a:rPr lang="nl-NL" sz="1400" dirty="0">
                <a:solidFill>
                  <a:schemeClr val="tx2"/>
                </a:solidFill>
                <a:latin typeface="FlandersArtSans-Light" panose="00000400000000000000" pitchFamily="2" charset="0"/>
              </a:rPr>
              <a:t> (tel. 011/23.74.32)</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Vlaams Brabant, Provincieplein 1, 3010 Leuven</a:t>
            </a:r>
            <a:r>
              <a:rPr lang="nl-BE" sz="1400" dirty="0">
                <a:solidFill>
                  <a:schemeClr val="tx2"/>
                </a:solidFill>
                <a:latin typeface="FlandersArtSans-Light" panose="00000400000000000000" pitchFamily="2" charset="0"/>
              </a:rPr>
              <a:t>, </a:t>
            </a:r>
            <a:r>
              <a:rPr lang="nl-NL" sz="1400" u="sng" dirty="0">
                <a:solidFill>
                  <a:schemeClr val="tx2"/>
                </a:solidFill>
                <a:latin typeface="FlandersArtSans-Light" panose="00000400000000000000" pitchFamily="2" charset="0"/>
                <a:hlinkClick r:id="rId4"/>
              </a:rPr>
              <a:t>toon.boeckx@vlaamsbrabant.be</a:t>
            </a:r>
            <a:r>
              <a:rPr lang="nl-NL" sz="1400" u="sng" dirty="0">
                <a:solidFill>
                  <a:schemeClr val="tx2"/>
                </a:solidFill>
                <a:latin typeface="FlandersArtSans-Light" panose="00000400000000000000" pitchFamily="2" charset="0"/>
              </a:rPr>
              <a:t> </a:t>
            </a:r>
            <a:r>
              <a:rPr lang="nl-NL" sz="1400" dirty="0">
                <a:solidFill>
                  <a:schemeClr val="tx2"/>
                </a:solidFill>
                <a:latin typeface="FlandersArtSans-Light" panose="00000400000000000000" pitchFamily="2" charset="0"/>
              </a:rPr>
              <a:t> (tel. 0499 17 54 07)</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Oost-Vlaanderen, PAC Het Zuid, </a:t>
            </a:r>
            <a:r>
              <a:rPr lang="nl-NL" sz="1400" dirty="0" err="1">
                <a:solidFill>
                  <a:schemeClr val="tx2"/>
                </a:solidFill>
                <a:latin typeface="FlandersArtSans-Light" panose="00000400000000000000" pitchFamily="2" charset="0"/>
              </a:rPr>
              <a:t>Woodrow</a:t>
            </a:r>
            <a:r>
              <a:rPr lang="nl-NL" sz="1400" dirty="0">
                <a:solidFill>
                  <a:schemeClr val="tx2"/>
                </a:solidFill>
                <a:latin typeface="FlandersArtSans-Light" panose="00000400000000000000" pitchFamily="2" charset="0"/>
              </a:rPr>
              <a:t> Wilsonplein 2, 9000 Gent, </a:t>
            </a:r>
            <a:r>
              <a:rPr lang="nl-NL" sz="1400" u="sng" dirty="0">
                <a:solidFill>
                  <a:schemeClr val="tx2"/>
                </a:solidFill>
                <a:latin typeface="FlandersArtSans-Light" panose="00000400000000000000" pitchFamily="2" charset="0"/>
                <a:hlinkClick r:id="rId5"/>
              </a:rPr>
              <a:t>francis.oosterlinck@oost-vlaanderen.be</a:t>
            </a:r>
            <a:r>
              <a:rPr lang="nl-NL" sz="1400" dirty="0">
                <a:solidFill>
                  <a:schemeClr val="tx2"/>
                </a:solidFill>
                <a:latin typeface="FlandersArtSans-Light" panose="00000400000000000000" pitchFamily="2" charset="0"/>
              </a:rPr>
              <a:t> (tel. 09/267.86.37)</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Provincie West-Vlaanderen, Provinciehuis </a:t>
            </a:r>
            <a:r>
              <a:rPr lang="nl-NL" sz="1400" dirty="0" err="1">
                <a:solidFill>
                  <a:schemeClr val="tx2"/>
                </a:solidFill>
                <a:latin typeface="FlandersArtSans-Light" panose="00000400000000000000" pitchFamily="2" charset="0"/>
              </a:rPr>
              <a:t>Boeverbos</a:t>
            </a:r>
            <a:r>
              <a:rPr lang="nl-NL" sz="1400" dirty="0">
                <a:solidFill>
                  <a:schemeClr val="tx2"/>
                </a:solidFill>
                <a:latin typeface="FlandersArtSans-Light" panose="00000400000000000000" pitchFamily="2" charset="0"/>
              </a:rPr>
              <a:t>, Koning Leopold III-laan 41, 8200 Sint-Andries</a:t>
            </a:r>
            <a:r>
              <a:rPr lang="nl-BE" sz="1400" dirty="0">
                <a:solidFill>
                  <a:schemeClr val="tx2"/>
                </a:solidFill>
                <a:latin typeface="FlandersArtSans-Light" panose="00000400000000000000" pitchFamily="2" charset="0"/>
              </a:rPr>
              <a:t>, </a:t>
            </a:r>
            <a:r>
              <a:rPr lang="nl-NL" sz="1400" u="sng" dirty="0">
                <a:solidFill>
                  <a:schemeClr val="tx2"/>
                </a:solidFill>
                <a:latin typeface="FlandersArtSans-Light" panose="00000400000000000000" pitchFamily="2" charset="0"/>
                <a:hlinkClick r:id="rId6"/>
              </a:rPr>
              <a:t>mauro.callens@west-vlaanderen.be</a:t>
            </a:r>
            <a:r>
              <a:rPr lang="nl-NL" sz="1400" u="sng" dirty="0">
                <a:solidFill>
                  <a:schemeClr val="tx2"/>
                </a:solidFill>
                <a:latin typeface="FlandersArtSans-Light" panose="00000400000000000000" pitchFamily="2" charset="0"/>
              </a:rPr>
              <a:t> </a:t>
            </a:r>
            <a:r>
              <a:rPr lang="nl-NL" sz="1400" dirty="0">
                <a:solidFill>
                  <a:schemeClr val="tx2"/>
                </a:solidFill>
                <a:latin typeface="FlandersArtSans-Light" panose="00000400000000000000" pitchFamily="2" charset="0"/>
              </a:rPr>
              <a:t> (tel.050/40.32.93)</a:t>
            </a:r>
          </a:p>
          <a:p>
            <a:endParaRPr lang="nl-NL" dirty="0">
              <a:solidFill>
                <a:schemeClr val="tx2"/>
              </a:solidFill>
              <a:latin typeface="FlandersArtSans-Light" panose="00000400000000000000" pitchFamily="2" charset="0"/>
            </a:endParaRPr>
          </a:p>
          <a:p>
            <a:pPr marL="285750" indent="-285750">
              <a:buFont typeface="Arial" panose="020B0604020202020204" pitchFamily="34" charset="0"/>
              <a:buChar char="•"/>
            </a:pPr>
            <a:r>
              <a:rPr lang="nl-NL" sz="1600" b="1" dirty="0">
                <a:solidFill>
                  <a:schemeClr val="accent1">
                    <a:lumMod val="75000"/>
                  </a:schemeClr>
                </a:solidFill>
                <a:latin typeface="FlandersArtSans-Light" panose="00000400000000000000" pitchFamily="2" charset="0"/>
              </a:rPr>
              <a:t>Stedelijke EFRO-contactpunten</a:t>
            </a:r>
            <a:endParaRPr lang="nl-BE" sz="1600" dirty="0">
              <a:solidFill>
                <a:schemeClr val="accent1">
                  <a:lumMod val="75000"/>
                </a:schemeClr>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Stad Antwerpen, bezoekadres: Francis Wellesplein 1, 2018 Antwerpen</a:t>
            </a:r>
            <a:r>
              <a:rPr lang="nl-BE" sz="1400" dirty="0">
                <a:solidFill>
                  <a:schemeClr val="tx2"/>
                </a:solidFill>
                <a:latin typeface="FlandersArtSans-Light" panose="00000400000000000000" pitchFamily="2" charset="0"/>
              </a:rPr>
              <a:t>, </a:t>
            </a:r>
            <a:r>
              <a:rPr lang="nl-NL" sz="1400" dirty="0">
                <a:solidFill>
                  <a:schemeClr val="tx2"/>
                </a:solidFill>
                <a:latin typeface="FlandersArtSans-Light" panose="00000400000000000000" pitchFamily="2" charset="0"/>
              </a:rPr>
              <a:t>correspondentie: Grote Markt 1, 2000 Antwerpen</a:t>
            </a:r>
            <a:r>
              <a:rPr lang="nl-BE" sz="1400" dirty="0">
                <a:solidFill>
                  <a:schemeClr val="tx2"/>
                </a:solidFill>
                <a:latin typeface="FlandersArtSans-Light" panose="00000400000000000000" pitchFamily="2" charset="0"/>
              </a:rPr>
              <a:t>, </a:t>
            </a:r>
            <a:r>
              <a:rPr lang="nl-NL" sz="1400" u="sng" dirty="0">
                <a:solidFill>
                  <a:schemeClr val="tx2"/>
                </a:solidFill>
                <a:latin typeface="FlandersArtSans-Light" panose="00000400000000000000" pitchFamily="2" charset="0"/>
              </a:rPr>
              <a:t>wim.blommaart@stad.antwerpen.be</a:t>
            </a:r>
            <a:r>
              <a:rPr lang="de-DE" sz="1400" dirty="0">
                <a:solidFill>
                  <a:schemeClr val="tx2"/>
                </a:solidFill>
                <a:latin typeface="FlandersArtSans-Light" panose="00000400000000000000" pitchFamily="2" charset="0"/>
              </a:rPr>
              <a:t> (tel. </a:t>
            </a:r>
            <a:r>
              <a:rPr lang="nl-NL" sz="1400" dirty="0">
                <a:solidFill>
                  <a:schemeClr val="tx2"/>
                </a:solidFill>
                <a:latin typeface="FlandersArtSans-Light" panose="00000400000000000000" pitchFamily="2" charset="0"/>
              </a:rPr>
              <a:t>03/338.61.28)</a:t>
            </a:r>
            <a:endParaRPr lang="nl-BE" sz="1400" dirty="0">
              <a:solidFill>
                <a:schemeClr val="tx2"/>
              </a:solidFill>
              <a:latin typeface="FlandersArtSans-Light" panose="00000400000000000000" pitchFamily="2" charset="0"/>
            </a:endParaRPr>
          </a:p>
          <a:p>
            <a:pPr marL="742950" lvl="1" indent="-285750">
              <a:buFont typeface="FlandersArtSans-Light" panose="00000400000000000000" pitchFamily="2" charset="0"/>
              <a:buChar char="−"/>
            </a:pPr>
            <a:r>
              <a:rPr lang="nl-NL" sz="1400" dirty="0">
                <a:solidFill>
                  <a:schemeClr val="tx2"/>
                </a:solidFill>
                <a:latin typeface="FlandersArtSans-Light" panose="00000400000000000000" pitchFamily="2" charset="0"/>
              </a:rPr>
              <a:t>Stad Gent, Bezoekadres: Franklin Rooseveltlaan 1, 9000 Gent</a:t>
            </a:r>
            <a:r>
              <a:rPr lang="nl-BE" sz="1400" dirty="0">
                <a:solidFill>
                  <a:schemeClr val="tx2"/>
                </a:solidFill>
                <a:latin typeface="FlandersArtSans-Light" panose="00000400000000000000" pitchFamily="2" charset="0"/>
              </a:rPr>
              <a:t>,</a:t>
            </a:r>
            <a:r>
              <a:rPr lang="nl-NL" sz="1400" dirty="0">
                <a:solidFill>
                  <a:schemeClr val="tx2"/>
                </a:solidFill>
                <a:latin typeface="FlandersArtSans-Light" panose="00000400000000000000" pitchFamily="2" charset="0"/>
              </a:rPr>
              <a:t>Correspondentie: Stadhuis, Botermarkt 1, 9000 Gent</a:t>
            </a:r>
            <a:r>
              <a:rPr lang="nl-BE" sz="1400" dirty="0">
                <a:solidFill>
                  <a:schemeClr val="tx2"/>
                </a:solidFill>
                <a:latin typeface="FlandersArtSans-Light" panose="00000400000000000000" pitchFamily="2" charset="0"/>
              </a:rPr>
              <a:t>, </a:t>
            </a:r>
            <a:r>
              <a:rPr lang="nl-NL" sz="1400" u="sng" dirty="0">
                <a:solidFill>
                  <a:schemeClr val="tx2"/>
                </a:solidFill>
                <a:latin typeface="FlandersArtSans-Light" panose="00000400000000000000" pitchFamily="2" charset="0"/>
              </a:rPr>
              <a:t>heidi.tency@stad.gent.be</a:t>
            </a:r>
            <a:r>
              <a:rPr lang="nl-NL" sz="1400" dirty="0">
                <a:solidFill>
                  <a:schemeClr val="tx2"/>
                </a:solidFill>
                <a:latin typeface="FlandersArtSans-Light" panose="00000400000000000000" pitchFamily="2" charset="0"/>
              </a:rPr>
              <a:t> (tel. 09/266.56.57)</a:t>
            </a:r>
            <a:endParaRPr lang="nl-BE" sz="1400" dirty="0">
              <a:solidFill>
                <a:schemeClr val="tx2"/>
              </a:solidFill>
              <a:latin typeface="FlandersArtSans-Light" panose="00000400000000000000" pitchFamily="2" charset="0"/>
            </a:endParaRPr>
          </a:p>
          <a:p>
            <a:r>
              <a:rPr lang="de-DE" sz="1600" dirty="0">
                <a:solidFill>
                  <a:schemeClr val="tx2"/>
                </a:solidFill>
                <a:latin typeface="FlandersArtSans-Light" panose="00000400000000000000" pitchFamily="2" charset="0"/>
              </a:rPr>
              <a:t> </a:t>
            </a:r>
            <a:endParaRPr lang="nl-BE" sz="1600" dirty="0">
              <a:solidFill>
                <a:schemeClr val="tx2"/>
              </a:solidFill>
              <a:latin typeface="FlandersArtSans-Light" panose="00000400000000000000" pitchFamily="2" charset="0"/>
            </a:endParaRPr>
          </a:p>
          <a:p>
            <a:pPr marL="285750" indent="-285750">
              <a:buFont typeface="Arial" panose="020B0604020202020204" pitchFamily="34" charset="0"/>
              <a:buChar char="•"/>
            </a:pPr>
            <a:r>
              <a:rPr lang="nl-BE" sz="1600" b="1" dirty="0">
                <a:solidFill>
                  <a:schemeClr val="accent1">
                    <a:lumMod val="75000"/>
                  </a:schemeClr>
                </a:solidFill>
                <a:latin typeface="FlandersArtSans-Light" panose="00000400000000000000" pitchFamily="2" charset="0"/>
              </a:rPr>
              <a:t>Centraal Programmasecretariaat</a:t>
            </a:r>
            <a:endParaRPr lang="nl-BE" sz="1600" dirty="0">
              <a:solidFill>
                <a:schemeClr val="accent1">
                  <a:lumMod val="75000"/>
                </a:schemeClr>
              </a:solidFill>
              <a:latin typeface="FlandersArtSans-Light" panose="00000400000000000000" pitchFamily="2" charset="0"/>
            </a:endParaRPr>
          </a:p>
          <a:p>
            <a:pPr marL="742950" lvl="1" indent="-285750">
              <a:buFont typeface="FlandersArtSans-Light" panose="00000400000000000000" pitchFamily="2" charset="0"/>
              <a:buChar char="−"/>
            </a:pPr>
            <a:r>
              <a:rPr lang="nl-BE" sz="1400" dirty="0" err="1">
                <a:solidFill>
                  <a:schemeClr val="tx2"/>
                </a:solidFill>
                <a:latin typeface="FlandersArtSans-Light" panose="00000400000000000000" pitchFamily="2" charset="0"/>
              </a:rPr>
              <a:t>Vlaio</a:t>
            </a:r>
            <a:r>
              <a:rPr lang="nl-BE" sz="1400" dirty="0">
                <a:solidFill>
                  <a:schemeClr val="tx2"/>
                </a:solidFill>
                <a:latin typeface="FlandersArtSans-Light" panose="00000400000000000000" pitchFamily="2" charset="0"/>
              </a:rPr>
              <a:t>, Afdeling Europese Programma’s, Koning Albert II-laan 35 bus 12, 1030 Brussel </a:t>
            </a:r>
            <a:r>
              <a:rPr lang="nl-BE" sz="1400" u="sng" dirty="0">
                <a:solidFill>
                  <a:schemeClr val="tx2"/>
                </a:solidFill>
                <a:latin typeface="FlandersArtSans-Light" panose="00000400000000000000" pitchFamily="2" charset="0"/>
                <a:hlinkClick r:id="rId7"/>
              </a:rPr>
              <a:t>frederik.maertens@vlaio.be</a:t>
            </a:r>
            <a:r>
              <a:rPr lang="nl-BE" sz="1400" dirty="0">
                <a:solidFill>
                  <a:schemeClr val="tx2"/>
                </a:solidFill>
                <a:latin typeface="FlandersArtSans-Light" panose="00000400000000000000" pitchFamily="2" charset="0"/>
              </a:rPr>
              <a:t> (tel. 02/553.38.37) &amp; </a:t>
            </a:r>
            <a:r>
              <a:rPr lang="de-DE" sz="1400" dirty="0">
                <a:solidFill>
                  <a:schemeClr val="tx2"/>
                </a:solidFill>
                <a:latin typeface="FlandersArtSans-Light" panose="00000400000000000000" pitchFamily="2" charset="0"/>
                <a:hlinkClick r:id="rId8"/>
              </a:rPr>
              <a:t>philippe.rousseau@vlaio.be</a:t>
            </a:r>
            <a:r>
              <a:rPr lang="de-DE" sz="1400" dirty="0">
                <a:solidFill>
                  <a:schemeClr val="tx2"/>
                </a:solidFill>
                <a:latin typeface="FlandersArtSans-Light" panose="00000400000000000000" pitchFamily="2" charset="0"/>
              </a:rPr>
              <a:t> (tel. 02/553.37.07)  </a:t>
            </a:r>
          </a:p>
          <a:p>
            <a:pPr marL="742950" lvl="1" indent="-285750">
              <a:buFont typeface="FlandersArtSans-Light" panose="00000400000000000000" pitchFamily="2" charset="0"/>
              <a:buChar char="−"/>
            </a:pPr>
            <a:endParaRPr lang="nl-BE" sz="1400" dirty="0">
              <a:solidFill>
                <a:schemeClr val="tx2"/>
              </a:solidFill>
              <a:latin typeface="FlandersArtSans-Light" panose="00000400000000000000" pitchFamily="2" charset="0"/>
            </a:endParaRPr>
          </a:p>
        </p:txBody>
      </p:sp>
    </p:spTree>
    <p:extLst>
      <p:ext uri="{BB962C8B-B14F-4D97-AF65-F5344CB8AC3E}">
        <p14:creationId xmlns:p14="http://schemas.microsoft.com/office/powerpoint/2010/main" val="1071156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1187624" y="404664"/>
            <a:ext cx="6858000" cy="558800"/>
          </a:xfrm>
        </p:spPr>
        <p:txBody>
          <a:bodyPr>
            <a:normAutofit/>
          </a:bodyPr>
          <a:lstStyle/>
          <a:p>
            <a:r>
              <a:rPr lang="nl-BE" dirty="0"/>
              <a:t>Vragen?</a:t>
            </a:r>
          </a:p>
        </p:txBody>
      </p:sp>
      <p:sp>
        <p:nvSpPr>
          <p:cNvPr id="3" name="Rechthoek 2"/>
          <p:cNvSpPr/>
          <p:nvPr/>
        </p:nvSpPr>
        <p:spPr>
          <a:xfrm>
            <a:off x="668174" y="2982480"/>
            <a:ext cx="6702781" cy="461665"/>
          </a:xfrm>
          <a:prstGeom prst="rect">
            <a:avLst/>
          </a:prstGeom>
        </p:spPr>
        <p:txBody>
          <a:bodyPr wrap="square">
            <a:spAutoFit/>
          </a:bodyPr>
          <a:lstStyle/>
          <a:p>
            <a:endParaRPr lang="nl-BE" sz="2400" b="1" dirty="0">
              <a:solidFill>
                <a:srgbClr val="1F497D"/>
              </a:solidFill>
              <a:latin typeface="Gadugi" panose="020B0502040204020203" pitchFamily="34" charset="0"/>
              <a:ea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D6C8437-B403-4F26-B511-B4E879613DE6}"/>
              </a:ext>
            </a:extLst>
          </p:cNvPr>
          <p:cNvPicPr>
            <a:picLocks noChangeAspect="1"/>
          </p:cNvPicPr>
          <p:nvPr/>
        </p:nvPicPr>
        <p:blipFill>
          <a:blip r:embed="rId3"/>
          <a:stretch>
            <a:fillRect/>
          </a:stretch>
        </p:blipFill>
        <p:spPr>
          <a:xfrm>
            <a:off x="1383435" y="1340768"/>
            <a:ext cx="6377129" cy="4471962"/>
          </a:xfrm>
          <a:prstGeom prst="rect">
            <a:avLst/>
          </a:prstGeom>
        </p:spPr>
      </p:pic>
    </p:spTree>
    <p:extLst>
      <p:ext uri="{BB962C8B-B14F-4D97-AF65-F5344CB8AC3E}">
        <p14:creationId xmlns:p14="http://schemas.microsoft.com/office/powerpoint/2010/main" val="323491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idx="4294967295"/>
          </p:nvPr>
        </p:nvSpPr>
        <p:spPr>
          <a:xfrm>
            <a:off x="971600" y="260648"/>
            <a:ext cx="6858000" cy="558800"/>
          </a:xfrm>
        </p:spPr>
        <p:txBody>
          <a:bodyPr>
            <a:normAutofit/>
          </a:bodyPr>
          <a:lstStyle/>
          <a:p>
            <a:r>
              <a:rPr lang="nl-BE" dirty="0"/>
              <a:t>Kader voor oproep</a:t>
            </a:r>
          </a:p>
        </p:txBody>
      </p:sp>
      <p:sp>
        <p:nvSpPr>
          <p:cNvPr id="2" name="Rechthoek 1"/>
          <p:cNvSpPr/>
          <p:nvPr/>
        </p:nvSpPr>
        <p:spPr>
          <a:xfrm>
            <a:off x="755576" y="918006"/>
            <a:ext cx="7826896" cy="3139321"/>
          </a:xfrm>
          <a:prstGeom prst="rect">
            <a:avLst/>
          </a:prstGeom>
        </p:spPr>
        <p:txBody>
          <a:bodyPr wrap="square">
            <a:spAutoFit/>
          </a:bodyPr>
          <a:lstStyle/>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Conceptnota Vlaamse regering inzake het stimuleren van ondernemerschap van 17 juli 2015</a:t>
            </a:r>
            <a:b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EFRO - Prioriteit 2 : Verbeteren van concurrentievermogen kmo’s </a:t>
            </a:r>
            <a:br>
              <a:rPr lang="nl-BE" sz="2000" dirty="0">
                <a:solidFill>
                  <a:srgbClr val="1F497D"/>
                </a:solidFill>
                <a:highlight>
                  <a:srgbClr val="00FF00"/>
                </a:highlight>
                <a:latin typeface="FlandersArtSans-Light" panose="00000400000000000000" pitchFamily="2" charset="0"/>
                <a:ea typeface="Calibri" panose="020F0502020204030204" pitchFamily="34" charset="0"/>
                <a:cs typeface="Calibri" panose="020F0502020204030204" pitchFamily="34" charset="0"/>
              </a:rPr>
            </a:b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=&gt; Specifieke doelstelling 2 : Bevorderen van een ondernemings-vriendelijk klimaat bij lokale en provinciale besturen</a:t>
            </a:r>
            <a:b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endPar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Oproepen City of </a:t>
            </a:r>
            <a:r>
              <a:rPr lang="nl-BE" sz="2000" dirty="0" err="1">
                <a:solidFill>
                  <a:srgbClr val="1F497D"/>
                </a:solidFill>
                <a:latin typeface="FlandersArtSans-Light" panose="00000400000000000000" pitchFamily="2" charset="0"/>
                <a:ea typeface="Calibri" panose="020F0502020204030204" pitchFamily="34" charset="0"/>
                <a:cs typeface="Calibri" panose="020F0502020204030204" pitchFamily="34" charset="0"/>
              </a:rPr>
              <a:t>Things</a:t>
            </a:r>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 van VLAIO</a:t>
            </a:r>
          </a:p>
          <a:p>
            <a:pPr lvl="1"/>
            <a:r>
              <a:rPr lang="nl-BE" sz="2000"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t>=&gt; Vroegere oproepen vooral mobiliteit en leefomgeving</a:t>
            </a:r>
            <a:br>
              <a:rPr lang="nl-BE" dirty="0">
                <a:solidFill>
                  <a:srgbClr val="1F497D"/>
                </a:solidFill>
                <a:latin typeface="FlandersArtSans-Light" panose="00000400000000000000" pitchFamily="2" charset="0"/>
                <a:ea typeface="Calibri" panose="020F0502020204030204" pitchFamily="34" charset="0"/>
                <a:cs typeface="Calibri" panose="020F0502020204030204" pitchFamily="34" charset="0"/>
              </a:rPr>
            </a:br>
            <a:endParaRPr lang="nl-BE" dirty="0">
              <a:latin typeface="FlandersArtSans-Light" panose="00000400000000000000" pitchFamily="2" charset="0"/>
            </a:endParaRPr>
          </a:p>
        </p:txBody>
      </p:sp>
      <p:pic>
        <p:nvPicPr>
          <p:cNvPr id="4" name="Afbeelding 3" descr="Afbeelding met elektronica, circuit, apparaat&#10;&#10;Automatisch gegenereerde beschrijving">
            <a:extLst>
              <a:ext uri="{FF2B5EF4-FFF2-40B4-BE49-F238E27FC236}">
                <a16:creationId xmlns:a16="http://schemas.microsoft.com/office/drawing/2014/main" id="{D611CE09-6733-49A3-864E-1083B75BB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51" y="4149080"/>
            <a:ext cx="4536504" cy="2554221"/>
          </a:xfrm>
          <a:prstGeom prst="rect">
            <a:avLst/>
          </a:prstGeom>
        </p:spPr>
      </p:pic>
    </p:spTree>
    <p:extLst>
      <p:ext uri="{BB962C8B-B14F-4D97-AF65-F5344CB8AC3E}">
        <p14:creationId xmlns:p14="http://schemas.microsoft.com/office/powerpoint/2010/main" val="37203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186B2-60DF-4692-A50B-9A1E8DB64A4B}"/>
              </a:ext>
            </a:extLst>
          </p:cNvPr>
          <p:cNvSpPr>
            <a:spLocks noGrp="1"/>
          </p:cNvSpPr>
          <p:nvPr>
            <p:ph type="title"/>
          </p:nvPr>
        </p:nvSpPr>
        <p:spPr/>
        <p:txBody>
          <a:bodyPr/>
          <a:lstStyle/>
          <a:p>
            <a:r>
              <a:rPr lang="nl-BE" dirty="0"/>
              <a:t>Smart City in een notendop</a:t>
            </a:r>
          </a:p>
        </p:txBody>
      </p:sp>
      <p:sp>
        <p:nvSpPr>
          <p:cNvPr id="3" name="Tijdelijke aanduiding voor inhoud 2">
            <a:extLst>
              <a:ext uri="{FF2B5EF4-FFF2-40B4-BE49-F238E27FC236}">
                <a16:creationId xmlns:a16="http://schemas.microsoft.com/office/drawing/2014/main" id="{1FA114F8-EC4C-48D3-A1F7-F8C547C45DDE}"/>
              </a:ext>
            </a:extLst>
          </p:cNvPr>
          <p:cNvSpPr>
            <a:spLocks noGrp="1"/>
          </p:cNvSpPr>
          <p:nvPr>
            <p:ph idx="1"/>
          </p:nvPr>
        </p:nvSpPr>
        <p:spPr/>
        <p:txBody>
          <a:bodyPr>
            <a:normAutofit/>
          </a:bodyPr>
          <a:lstStyle/>
          <a:p>
            <a:pPr marL="0" indent="0">
              <a:buNone/>
            </a:pPr>
            <a:endParaRPr lang="nl-BE" sz="2400" dirty="0">
              <a:solidFill>
                <a:schemeClr val="accent1">
                  <a:lumMod val="75000"/>
                </a:schemeClr>
              </a:solidFill>
              <a:latin typeface="FlandersArtSans-Light" panose="00000400000000000000" pitchFamily="2" charset="0"/>
            </a:endParaRPr>
          </a:p>
          <a:p>
            <a:pPr marL="0" indent="0">
              <a:buNone/>
            </a:pPr>
            <a:r>
              <a:rPr lang="nl-BE" sz="2400" dirty="0">
                <a:solidFill>
                  <a:schemeClr val="accent1">
                    <a:lumMod val="75000"/>
                  </a:schemeClr>
                </a:solidFill>
                <a:latin typeface="FlandersArtSans-Light" panose="00000400000000000000" pitchFamily="2" charset="0"/>
              </a:rPr>
              <a:t>Elementen van een Smart City:</a:t>
            </a:r>
          </a:p>
          <a:p>
            <a:pPr lvl="1"/>
            <a:r>
              <a:rPr lang="nl-BE" sz="2000" dirty="0">
                <a:solidFill>
                  <a:schemeClr val="accent1">
                    <a:lumMod val="75000"/>
                  </a:schemeClr>
                </a:solidFill>
                <a:latin typeface="FlandersArtSans-Light" panose="00000400000000000000" pitchFamily="2" charset="0"/>
              </a:rPr>
              <a:t>Maatschappelijke uitdaging</a:t>
            </a:r>
          </a:p>
          <a:p>
            <a:pPr lvl="1"/>
            <a:r>
              <a:rPr lang="nl-BE" sz="2000" dirty="0">
                <a:solidFill>
                  <a:schemeClr val="accent1">
                    <a:lumMod val="75000"/>
                  </a:schemeClr>
                </a:solidFill>
                <a:latin typeface="FlandersArtSans-Light" panose="00000400000000000000" pitchFamily="2" charset="0"/>
              </a:rPr>
              <a:t>Slimme oplossing: Internet of </a:t>
            </a:r>
            <a:r>
              <a:rPr lang="nl-BE" sz="2000" dirty="0" err="1">
                <a:solidFill>
                  <a:schemeClr val="accent1">
                    <a:lumMod val="75000"/>
                  </a:schemeClr>
                </a:solidFill>
                <a:latin typeface="FlandersArtSans-Light" panose="00000400000000000000" pitchFamily="2" charset="0"/>
              </a:rPr>
              <a:t>Things</a:t>
            </a:r>
            <a:r>
              <a:rPr lang="nl-BE" sz="2000" dirty="0">
                <a:solidFill>
                  <a:schemeClr val="accent1">
                    <a:lumMod val="75000"/>
                  </a:schemeClr>
                </a:solidFill>
                <a:latin typeface="FlandersArtSans-Light" panose="00000400000000000000" pitchFamily="2" charset="0"/>
              </a:rPr>
              <a:t> en open data</a:t>
            </a:r>
          </a:p>
          <a:p>
            <a:pPr lvl="1"/>
            <a:r>
              <a:rPr lang="nl-BE" sz="2000" dirty="0">
                <a:solidFill>
                  <a:schemeClr val="accent1">
                    <a:lumMod val="75000"/>
                  </a:schemeClr>
                </a:solidFill>
                <a:latin typeface="FlandersArtSans-Light" panose="00000400000000000000" pitchFamily="2" charset="0"/>
              </a:rPr>
              <a:t>Leven van de burger verbeteren en vergemakkelijken</a:t>
            </a:r>
          </a:p>
          <a:p>
            <a:pPr lvl="1"/>
            <a:r>
              <a:rPr lang="nl-BE" sz="2000" dirty="0" err="1">
                <a:solidFill>
                  <a:schemeClr val="accent1">
                    <a:lumMod val="75000"/>
                  </a:schemeClr>
                </a:solidFill>
                <a:latin typeface="FlandersArtSans-Light" panose="00000400000000000000" pitchFamily="2" charset="0"/>
              </a:rPr>
              <a:t>Quadruple</a:t>
            </a:r>
            <a:r>
              <a:rPr lang="nl-BE" sz="2000" dirty="0">
                <a:solidFill>
                  <a:schemeClr val="accent1">
                    <a:lumMod val="75000"/>
                  </a:schemeClr>
                </a:solidFill>
                <a:latin typeface="FlandersArtSans-Light" panose="00000400000000000000" pitchFamily="2" charset="0"/>
              </a:rPr>
              <a:t> helix: samenwerking tussen overheden, ondernemingen, kennisinstellingen en burgers</a:t>
            </a:r>
          </a:p>
          <a:p>
            <a:pPr lvl="1"/>
            <a:r>
              <a:rPr lang="nl-BE" sz="2000" dirty="0">
                <a:solidFill>
                  <a:schemeClr val="accent1">
                    <a:lumMod val="75000"/>
                  </a:schemeClr>
                </a:solidFill>
                <a:latin typeface="FlandersArtSans-Light" panose="00000400000000000000" pitchFamily="2" charset="0"/>
              </a:rPr>
              <a:t>Smart City is een middel, geen doel</a:t>
            </a:r>
          </a:p>
          <a:p>
            <a:endParaRPr lang="nl-BE" dirty="0"/>
          </a:p>
        </p:txBody>
      </p:sp>
    </p:spTree>
    <p:extLst>
      <p:ext uri="{BB962C8B-B14F-4D97-AF65-F5344CB8AC3E}">
        <p14:creationId xmlns:p14="http://schemas.microsoft.com/office/powerpoint/2010/main" val="294359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B1192-8AC4-4ED5-92F7-653DB436ABF1}"/>
              </a:ext>
            </a:extLst>
          </p:cNvPr>
          <p:cNvSpPr>
            <a:spLocks noGrp="1"/>
          </p:cNvSpPr>
          <p:nvPr>
            <p:ph type="title"/>
          </p:nvPr>
        </p:nvSpPr>
        <p:spPr>
          <a:xfrm>
            <a:off x="457200" y="274638"/>
            <a:ext cx="8229600" cy="1143000"/>
          </a:xfrm>
        </p:spPr>
        <p:txBody>
          <a:bodyPr anchor="ctr">
            <a:normAutofit/>
          </a:bodyPr>
          <a:lstStyle/>
          <a:p>
            <a:r>
              <a:rPr lang="nl-BE" dirty="0"/>
              <a:t>Smart </a:t>
            </a:r>
            <a:r>
              <a:rPr lang="nl-BE" dirty="0" err="1"/>
              <a:t>Economy</a:t>
            </a:r>
            <a:endParaRPr lang="nl-BE" dirty="0"/>
          </a:p>
        </p:txBody>
      </p:sp>
      <p:pic>
        <p:nvPicPr>
          <p:cNvPr id="5" name="Afbeelding 4" descr="Afbeelding met gebouw, fabriek, stad&#10;&#10;Automatisch gegenereerde beschrijving">
            <a:extLst>
              <a:ext uri="{FF2B5EF4-FFF2-40B4-BE49-F238E27FC236}">
                <a16:creationId xmlns:a16="http://schemas.microsoft.com/office/drawing/2014/main" id="{4837EFE1-1314-44C7-8A9C-682587D53621}"/>
              </a:ext>
            </a:extLst>
          </p:cNvPr>
          <p:cNvPicPr>
            <a:picLocks noChangeAspect="1"/>
          </p:cNvPicPr>
          <p:nvPr/>
        </p:nvPicPr>
        <p:blipFill rotWithShape="1">
          <a:blip r:embed="rId2">
            <a:extLst>
              <a:ext uri="{28A0092B-C50C-407E-A947-70E740481C1C}">
                <a14:useLocalDpi xmlns:a14="http://schemas.microsoft.com/office/drawing/2010/main" val="0"/>
              </a:ext>
            </a:extLst>
          </a:blip>
          <a:srcRect l="19916" r="17844" b="-1"/>
          <a:stretch/>
        </p:blipFill>
        <p:spPr>
          <a:xfrm>
            <a:off x="611560" y="1602153"/>
            <a:ext cx="3682752" cy="4127173"/>
          </a:xfrm>
          <a:prstGeom prst="rect">
            <a:avLst/>
          </a:prstGeom>
          <a:noFill/>
        </p:spPr>
      </p:pic>
      <p:sp>
        <p:nvSpPr>
          <p:cNvPr id="3" name="Tijdelijke aanduiding voor inhoud 2">
            <a:extLst>
              <a:ext uri="{FF2B5EF4-FFF2-40B4-BE49-F238E27FC236}">
                <a16:creationId xmlns:a16="http://schemas.microsoft.com/office/drawing/2014/main" id="{DE843170-EC35-415E-83B9-B4B1779D0A43}"/>
              </a:ext>
            </a:extLst>
          </p:cNvPr>
          <p:cNvSpPr>
            <a:spLocks noGrp="1"/>
          </p:cNvSpPr>
          <p:nvPr>
            <p:ph sz="half" idx="2"/>
          </p:nvPr>
        </p:nvSpPr>
        <p:spPr>
          <a:xfrm>
            <a:off x="4648200" y="1600200"/>
            <a:ext cx="4038600" cy="4525963"/>
          </a:xfrm>
        </p:spPr>
        <p:txBody>
          <a:bodyPr>
            <a:normAutofit/>
          </a:bodyPr>
          <a:lstStyle/>
          <a:p>
            <a:pPr marL="0" indent="0">
              <a:buNone/>
            </a:pPr>
            <a:r>
              <a:rPr lang="nl-BE" sz="2000" dirty="0">
                <a:solidFill>
                  <a:schemeClr val="accent1">
                    <a:lumMod val="75000"/>
                  </a:schemeClr>
                </a:solidFill>
                <a:latin typeface="FlandersArtSans-Light" panose="00000400000000000000" pitchFamily="2" charset="0"/>
              </a:rPr>
              <a:t>Vlaamse Overheid heeft 6 slimme domeinen geformuleerd:</a:t>
            </a:r>
          </a:p>
          <a:p>
            <a:pPr lvl="1"/>
            <a:r>
              <a:rPr lang="nl-BE" sz="2000" dirty="0">
                <a:solidFill>
                  <a:schemeClr val="accent1">
                    <a:lumMod val="75000"/>
                  </a:schemeClr>
                </a:solidFill>
                <a:latin typeface="FlandersArtSans-Light" panose="00000400000000000000" pitchFamily="2" charset="0"/>
              </a:rPr>
              <a:t>Smart </a:t>
            </a:r>
            <a:r>
              <a:rPr lang="nl-BE" sz="2000" dirty="0" err="1">
                <a:solidFill>
                  <a:schemeClr val="accent1">
                    <a:lumMod val="75000"/>
                  </a:schemeClr>
                </a:solidFill>
                <a:latin typeface="FlandersArtSans-Light" panose="00000400000000000000" pitchFamily="2" charset="0"/>
              </a:rPr>
              <a:t>Mobility</a:t>
            </a:r>
            <a:endParaRPr lang="nl-BE" sz="2000" dirty="0">
              <a:solidFill>
                <a:schemeClr val="accent1">
                  <a:lumMod val="75000"/>
                </a:schemeClr>
              </a:solidFill>
              <a:latin typeface="FlandersArtSans-Light" panose="00000400000000000000" pitchFamily="2" charset="0"/>
            </a:endParaRPr>
          </a:p>
          <a:p>
            <a:pPr lvl="1"/>
            <a:r>
              <a:rPr lang="nl-BE" sz="2000" dirty="0">
                <a:solidFill>
                  <a:schemeClr val="accent1">
                    <a:lumMod val="75000"/>
                  </a:schemeClr>
                </a:solidFill>
                <a:latin typeface="FlandersArtSans-Light" panose="00000400000000000000" pitchFamily="2" charset="0"/>
              </a:rPr>
              <a:t>Smart Environment</a:t>
            </a:r>
          </a:p>
          <a:p>
            <a:pPr lvl="1"/>
            <a:r>
              <a:rPr lang="nl-BE" sz="2000" dirty="0">
                <a:solidFill>
                  <a:schemeClr val="accent1">
                    <a:lumMod val="75000"/>
                  </a:schemeClr>
                </a:solidFill>
                <a:latin typeface="FlandersArtSans-Light" panose="00000400000000000000" pitchFamily="2" charset="0"/>
              </a:rPr>
              <a:t>Smart Living</a:t>
            </a:r>
          </a:p>
          <a:p>
            <a:pPr lvl="1"/>
            <a:r>
              <a:rPr lang="nl-BE" sz="2000" dirty="0">
                <a:solidFill>
                  <a:schemeClr val="accent1">
                    <a:lumMod val="75000"/>
                  </a:schemeClr>
                </a:solidFill>
                <a:latin typeface="FlandersArtSans-Light" panose="00000400000000000000" pitchFamily="2" charset="0"/>
              </a:rPr>
              <a:t>Smart People</a:t>
            </a:r>
          </a:p>
          <a:p>
            <a:pPr lvl="1"/>
            <a:r>
              <a:rPr lang="nl-BE" sz="2000" dirty="0">
                <a:solidFill>
                  <a:schemeClr val="accent1">
                    <a:lumMod val="75000"/>
                  </a:schemeClr>
                </a:solidFill>
                <a:latin typeface="FlandersArtSans-Light" panose="00000400000000000000" pitchFamily="2" charset="0"/>
              </a:rPr>
              <a:t>Smart </a:t>
            </a:r>
            <a:r>
              <a:rPr lang="nl-BE" sz="2000" dirty="0" err="1">
                <a:solidFill>
                  <a:schemeClr val="accent1">
                    <a:lumMod val="75000"/>
                  </a:schemeClr>
                </a:solidFill>
                <a:latin typeface="FlandersArtSans-Light" panose="00000400000000000000" pitchFamily="2" charset="0"/>
              </a:rPr>
              <a:t>Government</a:t>
            </a:r>
            <a:endParaRPr lang="nl-BE" sz="2000" dirty="0">
              <a:solidFill>
                <a:schemeClr val="accent1">
                  <a:lumMod val="75000"/>
                </a:schemeClr>
              </a:solidFill>
              <a:latin typeface="FlandersArtSans-Light" panose="00000400000000000000" pitchFamily="2" charset="0"/>
            </a:endParaRPr>
          </a:p>
          <a:p>
            <a:pPr lvl="1"/>
            <a:r>
              <a:rPr lang="nl-BE" b="1" dirty="0">
                <a:solidFill>
                  <a:schemeClr val="accent1">
                    <a:lumMod val="75000"/>
                  </a:schemeClr>
                </a:solidFill>
                <a:latin typeface="FlandersArtSans-Light" panose="00000400000000000000" pitchFamily="2" charset="0"/>
              </a:rPr>
              <a:t>Smart </a:t>
            </a:r>
            <a:r>
              <a:rPr lang="nl-BE" b="1" dirty="0" err="1">
                <a:solidFill>
                  <a:schemeClr val="accent1">
                    <a:lumMod val="75000"/>
                  </a:schemeClr>
                </a:solidFill>
                <a:latin typeface="FlandersArtSans-Light" panose="00000400000000000000" pitchFamily="2" charset="0"/>
              </a:rPr>
              <a:t>Economy</a:t>
            </a:r>
            <a:endParaRPr lang="nl-BE" dirty="0">
              <a:solidFill>
                <a:schemeClr val="accent1">
                  <a:lumMod val="75000"/>
                </a:schemeClr>
              </a:solidFill>
              <a:latin typeface="FlandersArtSans-Light" panose="00000400000000000000" pitchFamily="2" charset="0"/>
            </a:endParaRPr>
          </a:p>
        </p:txBody>
      </p:sp>
    </p:spTree>
    <p:extLst>
      <p:ext uri="{BB962C8B-B14F-4D97-AF65-F5344CB8AC3E}">
        <p14:creationId xmlns:p14="http://schemas.microsoft.com/office/powerpoint/2010/main" val="216116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190F4-18FF-4420-B4F7-98AF0BEB3D36}"/>
              </a:ext>
            </a:extLst>
          </p:cNvPr>
          <p:cNvSpPr>
            <a:spLocks noGrp="1"/>
          </p:cNvSpPr>
          <p:nvPr>
            <p:ph type="title"/>
          </p:nvPr>
        </p:nvSpPr>
        <p:spPr/>
        <p:txBody>
          <a:bodyPr/>
          <a:lstStyle/>
          <a:p>
            <a:r>
              <a:rPr lang="nl-BE" dirty="0"/>
              <a:t>Smart </a:t>
            </a:r>
            <a:r>
              <a:rPr lang="nl-BE" dirty="0" err="1"/>
              <a:t>Economy</a:t>
            </a:r>
            <a:endParaRPr lang="nl-BE" dirty="0"/>
          </a:p>
        </p:txBody>
      </p:sp>
      <p:sp>
        <p:nvSpPr>
          <p:cNvPr id="3" name="Tijdelijke aanduiding voor inhoud 2">
            <a:extLst>
              <a:ext uri="{FF2B5EF4-FFF2-40B4-BE49-F238E27FC236}">
                <a16:creationId xmlns:a16="http://schemas.microsoft.com/office/drawing/2014/main" id="{AAEA2F24-8253-4BF1-891A-01806DC94441}"/>
              </a:ext>
            </a:extLst>
          </p:cNvPr>
          <p:cNvSpPr>
            <a:spLocks noGrp="1"/>
          </p:cNvSpPr>
          <p:nvPr>
            <p:ph idx="1"/>
          </p:nvPr>
        </p:nvSpPr>
        <p:spPr/>
        <p:txBody>
          <a:bodyPr>
            <a:normAutofit/>
          </a:bodyPr>
          <a:lstStyle/>
          <a:p>
            <a:r>
              <a:rPr lang="nl-BE" sz="2000" dirty="0">
                <a:solidFill>
                  <a:schemeClr val="accent1">
                    <a:lumMod val="75000"/>
                  </a:schemeClr>
                </a:solidFill>
                <a:latin typeface="FlandersArtSans-Light" panose="00000400000000000000" pitchFamily="2" charset="0"/>
              </a:rPr>
              <a:t>Lokale overheden betrekken ondernemingen (leveranciers van slimme technologieën, </a:t>
            </a:r>
            <a:r>
              <a:rPr lang="nl-BE" sz="2000" dirty="0" err="1">
                <a:solidFill>
                  <a:schemeClr val="accent1">
                    <a:lumMod val="75000"/>
                  </a:schemeClr>
                </a:solidFill>
                <a:latin typeface="FlandersArtSans-Light" panose="00000400000000000000" pitchFamily="2" charset="0"/>
              </a:rPr>
              <a:t>start-ups</a:t>
            </a:r>
            <a:r>
              <a:rPr lang="nl-BE" sz="2000" dirty="0">
                <a:solidFill>
                  <a:schemeClr val="accent1">
                    <a:lumMod val="75000"/>
                  </a:schemeClr>
                </a:solidFill>
                <a:latin typeface="FlandersArtSans-Light" panose="00000400000000000000" pitchFamily="2" charset="0"/>
              </a:rPr>
              <a:t>, </a:t>
            </a:r>
            <a:r>
              <a:rPr lang="nl-BE" sz="2000" dirty="0" err="1">
                <a:solidFill>
                  <a:schemeClr val="accent1">
                    <a:lumMod val="75000"/>
                  </a:schemeClr>
                </a:solidFill>
                <a:latin typeface="FlandersArtSans-Light" panose="00000400000000000000" pitchFamily="2" charset="0"/>
              </a:rPr>
              <a:t>scale</a:t>
            </a:r>
            <a:r>
              <a:rPr lang="nl-BE" sz="2000" dirty="0">
                <a:solidFill>
                  <a:schemeClr val="accent1">
                    <a:lumMod val="75000"/>
                  </a:schemeClr>
                </a:solidFill>
                <a:latin typeface="FlandersArtSans-Light" panose="00000400000000000000" pitchFamily="2" charset="0"/>
              </a:rPr>
              <a:t>-ups,…) bij hun slimme projecten.</a:t>
            </a:r>
          </a:p>
          <a:p>
            <a:pPr marL="0" indent="0">
              <a:buNone/>
            </a:pPr>
            <a:endParaRPr lang="nl-BE" sz="2000" dirty="0">
              <a:solidFill>
                <a:schemeClr val="accent1">
                  <a:lumMod val="75000"/>
                </a:schemeClr>
              </a:solidFill>
              <a:latin typeface="FlandersArtSans-Light" panose="00000400000000000000" pitchFamily="2" charset="0"/>
            </a:endParaRPr>
          </a:p>
          <a:p>
            <a:r>
              <a:rPr lang="nl-BE" sz="2000" dirty="0">
                <a:solidFill>
                  <a:schemeClr val="accent1">
                    <a:lumMod val="75000"/>
                  </a:schemeClr>
                </a:solidFill>
                <a:latin typeface="FlandersArtSans-Light" panose="00000400000000000000" pitchFamily="2" charset="0"/>
              </a:rPr>
              <a:t>Doel:	</a:t>
            </a:r>
          </a:p>
          <a:p>
            <a:pPr lvl="1"/>
            <a:r>
              <a:rPr lang="nl-BE" sz="1800" dirty="0">
                <a:solidFill>
                  <a:schemeClr val="accent1">
                    <a:lumMod val="75000"/>
                  </a:schemeClr>
                </a:solidFill>
                <a:latin typeface="FlandersArtSans-Light" panose="00000400000000000000" pitchFamily="2" charset="0"/>
              </a:rPr>
              <a:t>levenscyclus van ondernemingen verbeteren, </a:t>
            </a:r>
          </a:p>
          <a:p>
            <a:pPr lvl="1"/>
            <a:r>
              <a:rPr lang="nl-BE" sz="1800" dirty="0">
                <a:solidFill>
                  <a:schemeClr val="accent1">
                    <a:lumMod val="75000"/>
                  </a:schemeClr>
                </a:solidFill>
                <a:latin typeface="FlandersArtSans-Light" panose="00000400000000000000" pitchFamily="2" charset="0"/>
              </a:rPr>
              <a:t>dienstverlening aan (potentiële) ondernemers makkelijker en sneller maken</a:t>
            </a:r>
          </a:p>
          <a:p>
            <a:pPr lvl="1"/>
            <a:r>
              <a:rPr lang="nl-BE" sz="1800" dirty="0">
                <a:solidFill>
                  <a:schemeClr val="accent1">
                    <a:lumMod val="75000"/>
                  </a:schemeClr>
                </a:solidFill>
                <a:latin typeface="FlandersArtSans-Light" panose="00000400000000000000" pitchFamily="2" charset="0"/>
              </a:rPr>
              <a:t>ondernemers betrekken bij de lokale economie</a:t>
            </a:r>
          </a:p>
          <a:p>
            <a:pPr lvl="1"/>
            <a:r>
              <a:rPr lang="nl-BE" sz="1800" dirty="0">
                <a:solidFill>
                  <a:schemeClr val="accent1">
                    <a:lumMod val="75000"/>
                  </a:schemeClr>
                </a:solidFill>
                <a:latin typeface="FlandersArtSans-Light" panose="00000400000000000000" pitchFamily="2" charset="0"/>
              </a:rPr>
              <a:t>bijdragen tot een duurzame stedelijke ontwikkeling of versterken van de handelskern</a:t>
            </a:r>
          </a:p>
          <a:p>
            <a:pPr marL="0" indent="0">
              <a:buNone/>
            </a:pPr>
            <a:endParaRPr lang="nl-BE" sz="2000" dirty="0">
              <a:solidFill>
                <a:schemeClr val="accent1">
                  <a:lumMod val="75000"/>
                </a:schemeClr>
              </a:solidFill>
              <a:latin typeface="FlandersArtSans-Light" panose="00000400000000000000" pitchFamily="2" charset="0"/>
            </a:endParaRPr>
          </a:p>
        </p:txBody>
      </p:sp>
    </p:spTree>
    <p:extLst>
      <p:ext uri="{BB962C8B-B14F-4D97-AF65-F5344CB8AC3E}">
        <p14:creationId xmlns:p14="http://schemas.microsoft.com/office/powerpoint/2010/main" val="153657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91EE7-6F69-4395-B39A-B47297520BE8}"/>
              </a:ext>
            </a:extLst>
          </p:cNvPr>
          <p:cNvSpPr>
            <a:spLocks noGrp="1"/>
          </p:cNvSpPr>
          <p:nvPr>
            <p:ph type="title"/>
          </p:nvPr>
        </p:nvSpPr>
        <p:spPr/>
        <p:txBody>
          <a:bodyPr/>
          <a:lstStyle/>
          <a:p>
            <a:r>
              <a:rPr lang="nl-BE" dirty="0"/>
              <a:t>Welke projecten zoeken we?</a:t>
            </a:r>
          </a:p>
        </p:txBody>
      </p:sp>
      <p:sp>
        <p:nvSpPr>
          <p:cNvPr id="3" name="Tijdelijke aanduiding voor inhoud 2">
            <a:extLst>
              <a:ext uri="{FF2B5EF4-FFF2-40B4-BE49-F238E27FC236}">
                <a16:creationId xmlns:a16="http://schemas.microsoft.com/office/drawing/2014/main" id="{03E9324F-EB13-4A29-81F4-362D24524866}"/>
              </a:ext>
            </a:extLst>
          </p:cNvPr>
          <p:cNvSpPr>
            <a:spLocks noGrp="1"/>
          </p:cNvSpPr>
          <p:nvPr>
            <p:ph idx="1"/>
          </p:nvPr>
        </p:nvSpPr>
        <p:spPr/>
        <p:txBody>
          <a:bodyPr>
            <a:normAutofit/>
          </a:bodyPr>
          <a:lstStyle/>
          <a:p>
            <a:r>
              <a:rPr lang="nl-BE" sz="2000" dirty="0">
                <a:solidFill>
                  <a:schemeClr val="accent1">
                    <a:lumMod val="75000"/>
                  </a:schemeClr>
                </a:solidFill>
                <a:latin typeface="FlandersArtSans-Light" panose="00000400000000000000" pitchFamily="2" charset="0"/>
              </a:rPr>
              <a:t>Projecten die een nieuw (innovatief) idee onderzoeken, uitwerken, uittesten en implementeren.</a:t>
            </a:r>
          </a:p>
          <a:p>
            <a:endParaRPr lang="nl-BE" sz="2000" dirty="0">
              <a:solidFill>
                <a:schemeClr val="accent1">
                  <a:lumMod val="75000"/>
                </a:schemeClr>
              </a:solidFill>
              <a:latin typeface="FlandersArtSans-Light" panose="00000400000000000000" pitchFamily="2" charset="0"/>
            </a:endParaRPr>
          </a:p>
          <a:p>
            <a:r>
              <a:rPr lang="nl-BE" sz="2000" dirty="0">
                <a:solidFill>
                  <a:schemeClr val="accent1">
                    <a:lumMod val="75000"/>
                  </a:schemeClr>
                </a:solidFill>
                <a:latin typeface="FlandersArtSans-Light" panose="00000400000000000000" pitchFamily="2" charset="0"/>
              </a:rPr>
              <a:t>Projecten die bestaande slimme oplossingen of pilots willen opschalen.</a:t>
            </a:r>
          </a:p>
          <a:p>
            <a:endParaRPr lang="nl-BE" sz="2000" dirty="0">
              <a:solidFill>
                <a:schemeClr val="accent1">
                  <a:lumMod val="75000"/>
                </a:schemeClr>
              </a:solidFill>
              <a:latin typeface="FlandersArtSans-Light" panose="00000400000000000000" pitchFamily="2" charset="0"/>
            </a:endParaRPr>
          </a:p>
          <a:p>
            <a:r>
              <a:rPr lang="nl-BE" sz="2000" dirty="0">
                <a:solidFill>
                  <a:schemeClr val="accent1">
                    <a:lumMod val="75000"/>
                  </a:schemeClr>
                </a:solidFill>
                <a:latin typeface="FlandersArtSans-Light" panose="00000400000000000000" pitchFamily="2" charset="0"/>
              </a:rPr>
              <a:t>Samenwerking wordt sterk aangemoedigd!</a:t>
            </a:r>
          </a:p>
          <a:p>
            <a:endParaRPr lang="nl-BE" dirty="0"/>
          </a:p>
        </p:txBody>
      </p:sp>
      <p:pic>
        <p:nvPicPr>
          <p:cNvPr id="5" name="Afbeelding 4" descr="Afbeelding met gebouw, spel, brug, tafel&#10;&#10;Automatisch gegenereerde beschrijving">
            <a:extLst>
              <a:ext uri="{FF2B5EF4-FFF2-40B4-BE49-F238E27FC236}">
                <a16:creationId xmlns:a16="http://schemas.microsoft.com/office/drawing/2014/main" id="{1E2174F7-D690-4D5A-8CF2-643842DA8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958417"/>
            <a:ext cx="5780432" cy="2198831"/>
          </a:xfrm>
          <a:prstGeom prst="rect">
            <a:avLst/>
          </a:prstGeom>
        </p:spPr>
      </p:pic>
    </p:spTree>
    <p:extLst>
      <p:ext uri="{BB962C8B-B14F-4D97-AF65-F5344CB8AC3E}">
        <p14:creationId xmlns:p14="http://schemas.microsoft.com/office/powerpoint/2010/main" val="342454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5376B-AB51-49AC-B6CC-0BDA3E7AD37B}"/>
              </a:ext>
            </a:extLst>
          </p:cNvPr>
          <p:cNvSpPr>
            <a:spLocks noGrp="1"/>
          </p:cNvSpPr>
          <p:nvPr>
            <p:ph type="title"/>
          </p:nvPr>
        </p:nvSpPr>
        <p:spPr>
          <a:xfrm>
            <a:off x="457200" y="274638"/>
            <a:ext cx="8229600" cy="1143000"/>
          </a:xfrm>
        </p:spPr>
        <p:txBody>
          <a:bodyPr anchor="ctr">
            <a:normAutofit/>
          </a:bodyPr>
          <a:lstStyle/>
          <a:p>
            <a:r>
              <a:rPr lang="nl-BE" dirty="0"/>
              <a:t>Voorbeeld 1: Passantentelling</a:t>
            </a:r>
          </a:p>
        </p:txBody>
      </p:sp>
      <p:sp>
        <p:nvSpPr>
          <p:cNvPr id="3" name="Tijdelijke aanduiding voor inhoud 2">
            <a:extLst>
              <a:ext uri="{FF2B5EF4-FFF2-40B4-BE49-F238E27FC236}">
                <a16:creationId xmlns:a16="http://schemas.microsoft.com/office/drawing/2014/main" id="{7B589593-379D-4183-900E-826385907E1F}"/>
              </a:ext>
            </a:extLst>
          </p:cNvPr>
          <p:cNvSpPr>
            <a:spLocks noGrp="1"/>
          </p:cNvSpPr>
          <p:nvPr>
            <p:ph sz="half" idx="1"/>
          </p:nvPr>
        </p:nvSpPr>
        <p:spPr>
          <a:xfrm>
            <a:off x="899592" y="1600200"/>
            <a:ext cx="4038600" cy="4525963"/>
          </a:xfrm>
        </p:spPr>
        <p:txBody>
          <a:bodyPr>
            <a:normAutofit/>
          </a:bodyPr>
          <a:lstStyle/>
          <a:p>
            <a:pPr marL="0" indent="0" algn="just">
              <a:lnSpc>
                <a:spcPct val="90000"/>
              </a:lnSpc>
              <a:buNone/>
            </a:pPr>
            <a:r>
              <a:rPr lang="nl-BE" sz="2000" dirty="0">
                <a:solidFill>
                  <a:schemeClr val="accent1">
                    <a:lumMod val="75000"/>
                  </a:schemeClr>
                </a:solidFill>
                <a:latin typeface="FlandersArtSans-Light" panose="00000400000000000000" pitchFamily="2" charset="0"/>
              </a:rPr>
              <a:t>Een gemeente wil inzetten op het meten en analyseren van </a:t>
            </a:r>
            <a:r>
              <a:rPr lang="nl-BE" sz="2000" b="1" dirty="0">
                <a:solidFill>
                  <a:schemeClr val="accent1">
                    <a:lumMod val="75000"/>
                  </a:schemeClr>
                </a:solidFill>
                <a:latin typeface="FlandersArtSans-Light" panose="00000400000000000000" pitchFamily="2" charset="0"/>
              </a:rPr>
              <a:t>drukte (passanten) in winkelstraten</a:t>
            </a:r>
            <a:r>
              <a:rPr lang="nl-BE" sz="2000" dirty="0">
                <a:solidFill>
                  <a:schemeClr val="accent1">
                    <a:lumMod val="75000"/>
                  </a:schemeClr>
                </a:solidFill>
                <a:latin typeface="FlandersArtSans-Light" panose="00000400000000000000" pitchFamily="2" charset="0"/>
              </a:rPr>
              <a:t>.</a:t>
            </a:r>
          </a:p>
          <a:p>
            <a:pPr marL="0" indent="0" algn="just">
              <a:lnSpc>
                <a:spcPct val="90000"/>
              </a:lnSpc>
              <a:buNone/>
            </a:pPr>
            <a:endParaRPr lang="nl-BE" sz="2000" dirty="0">
              <a:solidFill>
                <a:schemeClr val="accent1">
                  <a:lumMod val="75000"/>
                </a:schemeClr>
              </a:solidFill>
              <a:latin typeface="FlandersArtSans-Light" panose="00000400000000000000" pitchFamily="2" charset="0"/>
            </a:endParaRPr>
          </a:p>
          <a:p>
            <a:pPr marL="0" indent="0" algn="just">
              <a:lnSpc>
                <a:spcPct val="90000"/>
              </a:lnSpc>
              <a:buNone/>
            </a:pPr>
            <a:endParaRPr lang="nl-BE" sz="2000" dirty="0">
              <a:solidFill>
                <a:schemeClr val="accent1">
                  <a:lumMod val="75000"/>
                </a:schemeClr>
              </a:solidFill>
              <a:latin typeface="FlandersArtSans-Light" panose="00000400000000000000" pitchFamily="2" charset="0"/>
            </a:endParaRPr>
          </a:p>
          <a:p>
            <a:pPr marL="0" indent="0" algn="just">
              <a:lnSpc>
                <a:spcPct val="90000"/>
              </a:lnSpc>
              <a:buNone/>
            </a:pPr>
            <a:r>
              <a:rPr lang="nl-BE" sz="2000" dirty="0">
                <a:solidFill>
                  <a:schemeClr val="accent1">
                    <a:lumMod val="75000"/>
                  </a:schemeClr>
                </a:solidFill>
                <a:latin typeface="FlandersArtSans-Light" panose="00000400000000000000" pitchFamily="2" charset="0"/>
              </a:rPr>
              <a:t>Het doel is niet enkel om het aantal passanten te tellen maar ook in te grijpen in het verkeer en via analyse van de data beleidsbeslissingen nemen die de beleving en het ondernemen in de handelskern verbeteren.</a:t>
            </a:r>
            <a:endParaRPr lang="nl-BE" sz="2000" b="1" dirty="0">
              <a:solidFill>
                <a:schemeClr val="accent1">
                  <a:lumMod val="75000"/>
                </a:schemeClr>
              </a:solidFill>
              <a:latin typeface="FlandersArtSans-Light" panose="00000400000000000000" pitchFamily="2" charset="0"/>
            </a:endParaRPr>
          </a:p>
        </p:txBody>
      </p:sp>
      <p:pic>
        <p:nvPicPr>
          <p:cNvPr id="5" name="Afbeelding 4" descr="Afbeelding met gebouw, buiten, straat, weg&#10;&#10;Automatisch gegenereerde beschrijving">
            <a:extLst>
              <a:ext uri="{FF2B5EF4-FFF2-40B4-BE49-F238E27FC236}">
                <a16:creationId xmlns:a16="http://schemas.microsoft.com/office/drawing/2014/main" id="{C975E49F-C938-412B-96CE-B937B138B3D7}"/>
              </a:ext>
            </a:extLst>
          </p:cNvPr>
          <p:cNvPicPr>
            <a:picLocks noChangeAspect="1"/>
          </p:cNvPicPr>
          <p:nvPr/>
        </p:nvPicPr>
        <p:blipFill rotWithShape="1">
          <a:blip r:embed="rId2">
            <a:extLst>
              <a:ext uri="{28A0092B-C50C-407E-A947-70E740481C1C}">
                <a14:useLocalDpi xmlns:a14="http://schemas.microsoft.com/office/drawing/2010/main" val="0"/>
              </a:ext>
            </a:extLst>
          </a:blip>
          <a:srcRect l="11336" r="21827" b="1"/>
          <a:stretch/>
        </p:blipFill>
        <p:spPr>
          <a:xfrm>
            <a:off x="5450632" y="1600200"/>
            <a:ext cx="3236168" cy="3626697"/>
          </a:xfrm>
          <a:prstGeom prst="rect">
            <a:avLst/>
          </a:prstGeom>
          <a:noFill/>
        </p:spPr>
      </p:pic>
    </p:spTree>
    <p:extLst>
      <p:ext uri="{BB962C8B-B14F-4D97-AF65-F5344CB8AC3E}">
        <p14:creationId xmlns:p14="http://schemas.microsoft.com/office/powerpoint/2010/main" val="339547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DFF91-91DA-48D0-BAC3-374DBCA7CFB5}"/>
              </a:ext>
            </a:extLst>
          </p:cNvPr>
          <p:cNvSpPr>
            <a:spLocks noGrp="1"/>
          </p:cNvSpPr>
          <p:nvPr>
            <p:ph type="title"/>
          </p:nvPr>
        </p:nvSpPr>
        <p:spPr/>
        <p:txBody>
          <a:bodyPr/>
          <a:lstStyle/>
          <a:p>
            <a:r>
              <a:rPr lang="nl-BE" dirty="0"/>
              <a:t>Voorbeeld 2: Smart City Dashboard</a:t>
            </a:r>
          </a:p>
        </p:txBody>
      </p:sp>
      <p:sp>
        <p:nvSpPr>
          <p:cNvPr id="3" name="Tijdelijke aanduiding voor inhoud 2">
            <a:extLst>
              <a:ext uri="{FF2B5EF4-FFF2-40B4-BE49-F238E27FC236}">
                <a16:creationId xmlns:a16="http://schemas.microsoft.com/office/drawing/2014/main" id="{0CE75EFB-CFF6-4497-AE1D-5A5ADB2C877F}"/>
              </a:ext>
            </a:extLst>
          </p:cNvPr>
          <p:cNvSpPr>
            <a:spLocks noGrp="1"/>
          </p:cNvSpPr>
          <p:nvPr>
            <p:ph idx="1"/>
          </p:nvPr>
        </p:nvSpPr>
        <p:spPr/>
        <p:txBody>
          <a:bodyPr/>
          <a:lstStyle/>
          <a:p>
            <a:pPr marL="0" indent="0" algn="just">
              <a:lnSpc>
                <a:spcPct val="90000"/>
              </a:lnSpc>
              <a:buNone/>
            </a:pPr>
            <a:endParaRPr lang="nl-BE" sz="1800" dirty="0">
              <a:solidFill>
                <a:schemeClr val="accent1">
                  <a:lumMod val="75000"/>
                </a:schemeClr>
              </a:solidFill>
              <a:latin typeface="FlandersArtSans-Light" panose="00000400000000000000" pitchFamily="2" charset="0"/>
            </a:endParaRPr>
          </a:p>
          <a:p>
            <a:pPr marL="0" indent="0" algn="just">
              <a:lnSpc>
                <a:spcPct val="90000"/>
              </a:lnSpc>
              <a:buNone/>
            </a:pPr>
            <a:r>
              <a:rPr lang="nl-BE" sz="1800" dirty="0">
                <a:solidFill>
                  <a:schemeClr val="accent1">
                    <a:lumMod val="75000"/>
                  </a:schemeClr>
                </a:solidFill>
                <a:latin typeface="FlandersArtSans-Light" panose="00000400000000000000" pitchFamily="2" charset="0"/>
              </a:rPr>
              <a:t>Inzet op een “Smart City Dashboard” die beschikbare data visueel aantrekkelijk publiceert – nuttig voor zowel stad, ondernemers, burgers… - en data ter beschikking stelt zodat anderen ermee aan de slag kunnen</a:t>
            </a:r>
          </a:p>
          <a:p>
            <a:pPr marL="0" indent="0" algn="just">
              <a:lnSpc>
                <a:spcPct val="90000"/>
              </a:lnSpc>
              <a:buNone/>
            </a:pPr>
            <a:endParaRPr lang="nl-BE" sz="1800" dirty="0">
              <a:solidFill>
                <a:schemeClr val="accent1">
                  <a:lumMod val="75000"/>
                </a:schemeClr>
              </a:solidFill>
              <a:latin typeface="FlandersArtSans-Light" panose="00000400000000000000" pitchFamily="2" charset="0"/>
            </a:endParaRPr>
          </a:p>
          <a:p>
            <a:pPr marL="0" indent="0">
              <a:buNone/>
            </a:pPr>
            <a:endParaRPr lang="nl-BE" dirty="0"/>
          </a:p>
        </p:txBody>
      </p:sp>
      <p:pic>
        <p:nvPicPr>
          <p:cNvPr id="5" name="Afbeelding 4" descr="Afbeelding met speelgoed, circuit&#10;&#10;Automatisch gegenereerde beschrijving">
            <a:extLst>
              <a:ext uri="{FF2B5EF4-FFF2-40B4-BE49-F238E27FC236}">
                <a16:creationId xmlns:a16="http://schemas.microsoft.com/office/drawing/2014/main" id="{F437A938-D818-49A0-BCB4-0D6CAC32D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342" y="3068960"/>
            <a:ext cx="4177315" cy="3104267"/>
          </a:xfrm>
          <a:prstGeom prst="rect">
            <a:avLst/>
          </a:prstGeom>
        </p:spPr>
      </p:pic>
    </p:spTree>
    <p:extLst>
      <p:ext uri="{BB962C8B-B14F-4D97-AF65-F5344CB8AC3E}">
        <p14:creationId xmlns:p14="http://schemas.microsoft.com/office/powerpoint/2010/main" val="2928337633"/>
      </p:ext>
    </p:extLst>
  </p:cSld>
  <p:clrMapOvr>
    <a:masterClrMapping/>
  </p:clrMapOvr>
</p:sld>
</file>

<file path=ppt/theme/theme1.xml><?xml version="1.0" encoding="utf-8"?>
<a:theme xmlns:a="http://schemas.openxmlformats.org/drawingml/2006/main" name="powerpoint sjabloon EFRO">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92CDDC"/>
      </a:accent5>
      <a:accent6>
        <a:srgbClr val="F79646"/>
      </a:accent6>
      <a:hlink>
        <a:srgbClr val="0000FF"/>
      </a:hlink>
      <a:folHlink>
        <a:srgbClr val="800080"/>
      </a:folHlink>
    </a:clrScheme>
    <a:fontScheme name="Aangepast 2">
      <a:majorFont>
        <a:latin typeface="FlandersArtSans-Bold"/>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werpoint sjabloon EFRO">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sjabloon EFRO</Template>
  <TotalTime>1570</TotalTime>
  <Words>1287</Words>
  <Application>Microsoft Office PowerPoint</Application>
  <PresentationFormat>Diavoorstelling (4:3)</PresentationFormat>
  <Paragraphs>218</Paragraphs>
  <Slides>25</Slides>
  <Notes>7</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25</vt:i4>
      </vt:variant>
    </vt:vector>
  </HeadingPairs>
  <TitlesOfParts>
    <vt:vector size="37" baseType="lpstr">
      <vt:lpstr>Arial</vt:lpstr>
      <vt:lpstr>Calibri</vt:lpstr>
      <vt:lpstr>Courier New</vt:lpstr>
      <vt:lpstr>Flanders Art Sans Bold</vt:lpstr>
      <vt:lpstr>FlandersArtSans-Bold</vt:lpstr>
      <vt:lpstr>FlandersArtSans-Light</vt:lpstr>
      <vt:lpstr>FlandersArtSans-Regular</vt:lpstr>
      <vt:lpstr>Gadugi</vt:lpstr>
      <vt:lpstr>Wingdings</vt:lpstr>
      <vt:lpstr>powerpoint sjabloon EFRO</vt:lpstr>
      <vt:lpstr>1_Aangepast ontwerp</vt:lpstr>
      <vt:lpstr>1_powerpoint sjabloon EFRO</vt:lpstr>
      <vt:lpstr>PowerPoint-presentatie</vt:lpstr>
      <vt:lpstr>PowerPoint-presentatie</vt:lpstr>
      <vt:lpstr>Kader voor oproep</vt:lpstr>
      <vt:lpstr>Smart City in een notendop</vt:lpstr>
      <vt:lpstr>Smart Economy</vt:lpstr>
      <vt:lpstr>Smart Economy</vt:lpstr>
      <vt:lpstr>Welke projecten zoeken we?</vt:lpstr>
      <vt:lpstr>Voorbeeld 1: Passantentelling</vt:lpstr>
      <vt:lpstr>Voorbeeld 2: Smart City Dashboard</vt:lpstr>
      <vt:lpstr>Wie kan indienen?</vt:lpstr>
      <vt:lpstr>Aandachtspunten</vt:lpstr>
      <vt:lpstr>PowerPoint-presentatie</vt:lpstr>
      <vt:lpstr>PowerPoint-presentatie</vt:lpstr>
      <vt:lpstr>Wat is subsidiabel </vt:lpstr>
      <vt:lpstr>Werkingskosten</vt:lpstr>
      <vt:lpstr>Personeelskosten</vt:lpstr>
      <vt:lpstr>Overhead</vt:lpstr>
      <vt:lpstr>Promotie en publiciteit</vt:lpstr>
      <vt:lpstr>Niet-subsidiabele uitgaven</vt:lpstr>
      <vt:lpstr>Overheidsopdrachten</vt:lpstr>
      <vt:lpstr>Staatssteun</vt:lpstr>
      <vt:lpstr>Verloop oproep</vt:lpstr>
      <vt:lpstr>Rol VLAIO/ EFRO</vt:lpstr>
      <vt:lpstr>PowerPoint-presentatie</vt:lpstr>
      <vt:lpstr>Vragen?</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Contactpuntenoverleg 13.11.2014</dc:title>
  <dc:creator>Rousseau, Philippe</dc:creator>
  <cp:lastModifiedBy>Rousseau Philippe</cp:lastModifiedBy>
  <cp:revision>134</cp:revision>
  <cp:lastPrinted>2014-12-12T07:46:15Z</cp:lastPrinted>
  <dcterms:created xsi:type="dcterms:W3CDTF">2014-11-07T13:51:38Z</dcterms:created>
  <dcterms:modified xsi:type="dcterms:W3CDTF">2020-06-08T11:21:29Z</dcterms:modified>
</cp:coreProperties>
</file>