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59" r:id="rId5"/>
    <p:sldMasterId id="2147483665" r:id="rId6"/>
  </p:sldMasterIdLst>
  <p:notesMasterIdLst>
    <p:notesMasterId r:id="rId40"/>
  </p:notesMasterIdLst>
  <p:sldIdLst>
    <p:sldId id="256" r:id="rId7"/>
    <p:sldId id="871" r:id="rId8"/>
    <p:sldId id="831" r:id="rId9"/>
    <p:sldId id="839" r:id="rId10"/>
    <p:sldId id="832" r:id="rId11"/>
    <p:sldId id="851" r:id="rId12"/>
    <p:sldId id="840" r:id="rId13"/>
    <p:sldId id="838" r:id="rId14"/>
    <p:sldId id="845" r:id="rId15"/>
    <p:sldId id="868" r:id="rId16"/>
    <p:sldId id="318" r:id="rId17"/>
    <p:sldId id="865" r:id="rId18"/>
    <p:sldId id="864" r:id="rId19"/>
    <p:sldId id="869" r:id="rId20"/>
    <p:sldId id="870" r:id="rId21"/>
    <p:sldId id="854" r:id="rId22"/>
    <p:sldId id="843" r:id="rId23"/>
    <p:sldId id="313" r:id="rId24"/>
    <p:sldId id="859" r:id="rId25"/>
    <p:sldId id="282" r:id="rId26"/>
    <p:sldId id="855" r:id="rId27"/>
    <p:sldId id="856" r:id="rId28"/>
    <p:sldId id="857" r:id="rId29"/>
    <p:sldId id="861" r:id="rId30"/>
    <p:sldId id="867" r:id="rId31"/>
    <p:sldId id="847" r:id="rId32"/>
    <p:sldId id="862" r:id="rId33"/>
    <p:sldId id="863" r:id="rId34"/>
    <p:sldId id="866" r:id="rId35"/>
    <p:sldId id="850" r:id="rId36"/>
    <p:sldId id="303" r:id="rId37"/>
    <p:sldId id="783" r:id="rId38"/>
    <p:sldId id="842" r:id="rId39"/>
  </p:sldIdLst>
  <p:sldSz cx="9144000" cy="5143500" type="screen16x9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300" b="0" i="0" u="none" strike="noStrike" cap="none" spc="0" normalizeH="0" baseline="0">
        <a:ln>
          <a:noFill/>
        </a:ln>
        <a:solidFill>
          <a:srgbClr val="009B48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3429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300" b="0" i="0" u="none" strike="noStrike" cap="none" spc="0" normalizeH="0" baseline="0">
        <a:ln>
          <a:noFill/>
        </a:ln>
        <a:solidFill>
          <a:srgbClr val="009B48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300" b="0" i="0" u="none" strike="noStrike" cap="none" spc="0" normalizeH="0" baseline="0">
        <a:ln>
          <a:noFill/>
        </a:ln>
        <a:solidFill>
          <a:srgbClr val="009B48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0287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300" b="0" i="0" u="none" strike="noStrike" cap="none" spc="0" normalizeH="0" baseline="0">
        <a:ln>
          <a:noFill/>
        </a:ln>
        <a:solidFill>
          <a:srgbClr val="009B48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300" b="0" i="0" u="none" strike="noStrike" cap="none" spc="0" normalizeH="0" baseline="0">
        <a:ln>
          <a:noFill/>
        </a:ln>
        <a:solidFill>
          <a:srgbClr val="009B48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17145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300" b="0" i="0" u="none" strike="noStrike" cap="none" spc="0" normalizeH="0" baseline="0">
        <a:ln>
          <a:noFill/>
        </a:ln>
        <a:solidFill>
          <a:srgbClr val="009B48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057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300" b="0" i="0" u="none" strike="noStrike" cap="none" spc="0" normalizeH="0" baseline="0">
        <a:ln>
          <a:noFill/>
        </a:ln>
        <a:solidFill>
          <a:srgbClr val="009B48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24003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300" b="0" i="0" u="none" strike="noStrike" cap="none" spc="0" normalizeH="0" baseline="0">
        <a:ln>
          <a:noFill/>
        </a:ln>
        <a:solidFill>
          <a:srgbClr val="009B48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2743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300" b="0" i="0" u="none" strike="noStrike" cap="none" spc="0" normalizeH="0" baseline="0">
        <a:ln>
          <a:noFill/>
        </a:ln>
        <a:solidFill>
          <a:srgbClr val="009B48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>
        <p15:guide id="1" orient="horz" pos="667" userDrawn="1">
          <p15:clr>
            <a:srgbClr val="A4A3A4"/>
          </p15:clr>
        </p15:guide>
        <p15:guide id="2" pos="27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oossens, Karolien" initials="GK" lastIdx="24" clrIdx="0">
    <p:extLst>
      <p:ext uri="{19B8F6BF-5375-455C-9EA6-DF929625EA0E}">
        <p15:presenceInfo xmlns:p15="http://schemas.microsoft.com/office/powerpoint/2012/main" userId="S-1-5-21-3662605696-431538287-2476864782-23002" providerId="AD"/>
      </p:ext>
    </p:extLst>
  </p:cmAuthor>
  <p:cmAuthor id="2" name="Fiers Jeroen" initials="FJ" lastIdx="2" clrIdx="1">
    <p:extLst>
      <p:ext uri="{19B8F6BF-5375-455C-9EA6-DF929625EA0E}">
        <p15:presenceInfo xmlns:p15="http://schemas.microsoft.com/office/powerpoint/2012/main" userId="S::jeroen.fiers@vlaio.be::a3c8dc34-af0d-4170-9f0f-38ce2015440c" providerId="AD"/>
      </p:ext>
    </p:extLst>
  </p:cmAuthor>
  <p:cmAuthor id="3" name="Van de Loock Leo" initials="VdLL" lastIdx="2" clrIdx="2">
    <p:extLst>
      <p:ext uri="{19B8F6BF-5375-455C-9EA6-DF929625EA0E}">
        <p15:presenceInfo xmlns:p15="http://schemas.microsoft.com/office/powerpoint/2012/main" userId="S::leo.vandeloock@vlaio.be::37feb79b-ec47-483e-b84d-78b4bbcb21f8" providerId="AD"/>
      </p:ext>
    </p:extLst>
  </p:cmAuthor>
  <p:cmAuthor id="4" name="Jo Bultreys" initials="JB" lastIdx="1" clrIdx="3">
    <p:extLst>
      <p:ext uri="{19B8F6BF-5375-455C-9EA6-DF929625EA0E}">
        <p15:presenceInfo xmlns:p15="http://schemas.microsoft.com/office/powerpoint/2012/main" userId="S::jo.bultreys@innovatiecentrum.be::15642b48-9ea7-40d5-8101-c6cc186a8a6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B48"/>
    <a:srgbClr val="59C1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9B48"/>
        </a:fontRef>
        <a:srgbClr val="009B4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Ref idx="major">
          <a:srgbClr val="009B48"/>
        </a:fontRef>
        <a:srgbClr val="009B4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009B48"/>
        </a:fontRef>
        <a:srgbClr val="009B4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009B48"/>
        </a:fontRef>
        <a:srgbClr val="009B4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ajor">
          <a:srgbClr val="009B48"/>
        </a:fontRef>
        <a:srgbClr val="009B48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4D4CB"/>
          </a:solidFill>
        </a:fill>
      </a:tcStyle>
    </a:wholeTbl>
    <a:band2H>
      <a:tcTxStyle/>
      <a:tcStyle>
        <a:tcBdr/>
        <a:fill>
          <a:solidFill>
            <a:srgbClr val="FAEB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9B48"/>
        </a:fontRef>
        <a:srgbClr val="009B48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EDF2"/>
          </a:solidFill>
        </a:fill>
      </a:tcStyle>
    </a:wholeTbl>
    <a:band2H>
      <a:tcTxStyle/>
      <a:tcStyle>
        <a:tcBdr/>
        <a:fill>
          <a:solidFill>
            <a:srgbClr val="E8F6F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9B48"/>
        </a:fontRef>
        <a:srgbClr val="009B48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6EF"/>
          </a:solidFill>
        </a:fill>
      </a:tcStyle>
    </a:wholeTbl>
    <a:band2H>
      <a:tcTxStyle/>
      <a:tcStyle>
        <a:tcBdr/>
        <a:fill>
          <a:solidFill>
            <a:srgbClr val="E6EBF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9B48"/>
        </a:fontRef>
        <a:srgbClr val="009B4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FE8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9B48"/>
        </a:fontRef>
        <a:srgbClr val="009B4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9B48"/>
              </a:solidFill>
              <a:prstDash val="solid"/>
              <a:round/>
            </a:ln>
          </a:top>
          <a:bottom>
            <a:ln w="25400" cap="flat">
              <a:solidFill>
                <a:srgbClr val="009B48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9B48"/>
              </a:solidFill>
              <a:prstDash val="solid"/>
              <a:round/>
            </a:ln>
          </a:top>
          <a:bottom>
            <a:ln w="25400" cap="flat">
              <a:solidFill>
                <a:srgbClr val="009B48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9B48"/>
        </a:fontRef>
        <a:srgbClr val="009B48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ECE"/>
          </a:solidFill>
        </a:fill>
      </a:tcStyle>
    </a:wholeTbl>
    <a:band2H>
      <a:tcTxStyle/>
      <a:tcStyle>
        <a:tcBdr/>
        <a:fill>
          <a:solidFill>
            <a:srgbClr val="E6EF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9B48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9B48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9B48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76" autoAdjust="0"/>
    <p:restoredTop sz="95214" autoAdjust="0"/>
  </p:normalViewPr>
  <p:slideViewPr>
    <p:cSldViewPr snapToGrid="0">
      <p:cViewPr varScale="1">
        <p:scale>
          <a:sx n="62" d="100"/>
          <a:sy n="62" d="100"/>
        </p:scale>
        <p:origin x="82" y="830"/>
      </p:cViewPr>
      <p:guideLst>
        <p:guide orient="horz" pos="667"/>
        <p:guide pos="27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54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presProps" Target="presProps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viewProps" Target="viewProps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20" Type="http://schemas.openxmlformats.org/officeDocument/2006/relationships/slide" Target="slides/slide14.xml"/><Relationship Id="rId41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4" name="Shape 12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800" baseline="300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13988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DE54BD-4699-DD40-9EAF-99EED244CE3C}" type="slidenum">
              <a:rPr kumimoji="0" lang="nl-B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nl-B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jdelijke aanduiding voor notities 5">
            <a:extLst>
              <a:ext uri="{FF2B5EF4-FFF2-40B4-BE49-F238E27FC236}">
                <a16:creationId xmlns:a16="http://schemas.microsoft.com/office/drawing/2014/main" id="{38C08210-9146-48E3-8380-ABBDFA147787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374635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DE54BD-4699-DD40-9EAF-99EED244CE3C}" type="slidenum">
              <a:rPr kumimoji="0" lang="nl-B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nl-B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jdelijke aanduiding voor notities 5">
            <a:extLst>
              <a:ext uri="{FF2B5EF4-FFF2-40B4-BE49-F238E27FC236}">
                <a16:creationId xmlns:a16="http://schemas.microsoft.com/office/drawing/2014/main" id="{BE5447BD-06C2-4275-AF3E-9F9D5942DF75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42228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DE54BD-4699-DD40-9EAF-99EED244CE3C}" type="slidenum">
              <a:rPr kumimoji="0" lang="nl-B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nl-B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jdelijke aanduiding voor notities 5">
            <a:extLst>
              <a:ext uri="{FF2B5EF4-FFF2-40B4-BE49-F238E27FC236}">
                <a16:creationId xmlns:a16="http://schemas.microsoft.com/office/drawing/2014/main" id="{E833D40F-AC1A-4DF5-89CD-F70B8F99FC2F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738971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DE54BD-4699-DD40-9EAF-99EED244CE3C}" type="slidenum">
              <a:rPr kumimoji="0" lang="nl-B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nl-B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jdelijke aanduiding voor notities 5">
            <a:extLst>
              <a:ext uri="{FF2B5EF4-FFF2-40B4-BE49-F238E27FC236}">
                <a16:creationId xmlns:a16="http://schemas.microsoft.com/office/drawing/2014/main" id="{E833D40F-AC1A-4DF5-89CD-F70B8F99FC2F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097906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DE54BD-4699-DD40-9EAF-99EED244CE3C}" type="slidenum">
              <a:rPr kumimoji="0" lang="nl-B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nl-B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jdelijke aanduiding voor notities 5">
            <a:extLst>
              <a:ext uri="{FF2B5EF4-FFF2-40B4-BE49-F238E27FC236}">
                <a16:creationId xmlns:a16="http://schemas.microsoft.com/office/drawing/2014/main" id="{E833D40F-AC1A-4DF5-89CD-F70B8F99FC2F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41872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DE54BD-4699-DD40-9EAF-99EED244CE3C}" type="slidenum">
              <a:rPr kumimoji="0" lang="nl-B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nl-B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2381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DE54BD-4699-DD40-9EAF-99EED244CE3C}" type="slidenum">
              <a:rPr kumimoji="0" lang="nl-B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nl-B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05022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DE54BD-4699-DD40-9EAF-99EED244CE3C}" type="slidenum">
              <a:rPr kumimoji="0" lang="nl-B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nl-B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jdelijke aanduiding voor notities 5">
            <a:extLst>
              <a:ext uri="{FF2B5EF4-FFF2-40B4-BE49-F238E27FC236}">
                <a16:creationId xmlns:a16="http://schemas.microsoft.com/office/drawing/2014/main" id="{45DB661C-83D3-41B6-8513-0ED06BA51A46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670885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DE54BD-4699-DD40-9EAF-99EED244CE3C}" type="slidenum">
              <a:rPr kumimoji="0" lang="nl-B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nl-B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jdelijke aanduiding voor notities 5">
            <a:extLst>
              <a:ext uri="{FF2B5EF4-FFF2-40B4-BE49-F238E27FC236}">
                <a16:creationId xmlns:a16="http://schemas.microsoft.com/office/drawing/2014/main" id="{61D81447-0D0C-4AF7-AA25-DB3EB141DA51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16914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DE54BD-4699-DD40-9EAF-99EED244CE3C}" type="slidenum">
              <a:rPr lang="nl-BE" smtClean="0"/>
              <a:t>20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653574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061795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DE54BD-4699-DD40-9EAF-99EED244CE3C}" type="slidenum">
              <a:rPr kumimoji="0" lang="nl-B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nl-B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jdelijke aanduiding voor notities 5">
            <a:extLst>
              <a:ext uri="{FF2B5EF4-FFF2-40B4-BE49-F238E27FC236}">
                <a16:creationId xmlns:a16="http://schemas.microsoft.com/office/drawing/2014/main" id="{1CC47C1B-89C7-4E42-8CBE-1A2F5B5BFE1A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708324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DE54BD-4699-DD40-9EAF-99EED244CE3C}" type="slidenum">
              <a:rPr kumimoji="0" lang="nl-B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nl-B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43407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DE54BD-4699-DD40-9EAF-99EED244CE3C}" type="slidenum">
              <a:rPr kumimoji="0" lang="nl-B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nl-B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80371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DE54BD-4699-DD40-9EAF-99EED244CE3C}" type="slidenum">
              <a:rPr kumimoji="0" lang="nl-B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nl-B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54958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DE54BD-4699-DD40-9EAF-99EED244CE3C}" type="slidenum">
              <a:rPr kumimoji="0" lang="nl-B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nl-B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259951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DE54BD-4699-DD40-9EAF-99EED244CE3C}" type="slidenum">
              <a:rPr kumimoji="0" lang="nl-BE" sz="1300" b="0" i="0" u="none" strike="noStrike" kern="0" cap="none" spc="0" normalizeH="0" baseline="0" noProof="0" smtClean="0">
                <a:ln>
                  <a:noFill/>
                </a:ln>
                <a:solidFill>
                  <a:srgbClr val="009B4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l" defTabSz="685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nl-BE" sz="1300" b="0" i="0" u="none" strike="noStrike" kern="0" cap="none" spc="0" normalizeH="0" baseline="0" noProof="0">
              <a:ln>
                <a:noFill/>
              </a:ln>
              <a:solidFill>
                <a:srgbClr val="009B4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6" name="Tijdelijke aanduiding voor notities 5">
            <a:extLst>
              <a:ext uri="{FF2B5EF4-FFF2-40B4-BE49-F238E27FC236}">
                <a16:creationId xmlns:a16="http://schemas.microsoft.com/office/drawing/2014/main" id="{0637FCB4-2DA3-4276-B227-774C426B4373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35989394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DE54BD-4699-DD40-9EAF-99EED244CE3C}" type="slidenum">
              <a:rPr kumimoji="0" lang="nl-B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nl-B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jdelijke aanduiding voor notities 5">
            <a:extLst>
              <a:ext uri="{FF2B5EF4-FFF2-40B4-BE49-F238E27FC236}">
                <a16:creationId xmlns:a16="http://schemas.microsoft.com/office/drawing/2014/main" id="{42B53ECA-3DDD-4B84-B52B-8F332197A251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8458538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394742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DE54BD-4699-DD40-9EAF-99EED244CE3C}" type="slidenum">
              <a:rPr kumimoji="0" lang="nl-B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nl-B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jdelijke aanduiding voor notities 5">
            <a:extLst>
              <a:ext uri="{FF2B5EF4-FFF2-40B4-BE49-F238E27FC236}">
                <a16:creationId xmlns:a16="http://schemas.microsoft.com/office/drawing/2014/main" id="{26380923-2D4F-4330-A169-A0E4B4972E17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00569346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685515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DE54BD-4699-DD40-9EAF-99EED244CE3C}" type="slidenum">
              <a:rPr kumimoji="0" lang="nl-B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nl-B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jdelijke aanduiding voor notities 5">
            <a:extLst>
              <a:ext uri="{FF2B5EF4-FFF2-40B4-BE49-F238E27FC236}">
                <a16:creationId xmlns:a16="http://schemas.microsoft.com/office/drawing/2014/main" id="{3AE6879E-7212-4357-BB14-15B3DCFEAF29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2790248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Shape 65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6E1F0A97-2A15-4971-97AE-F6AC17DF6C4D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nl-BE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3716145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DE54BD-4699-DD40-9EAF-99EED244CE3C}" type="slidenum">
              <a:rPr kumimoji="0" lang="nl-B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nl-B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6799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DE54BD-4699-DD40-9EAF-99EED244CE3C}" type="slidenum">
              <a:rPr lang="nl-BE" smtClean="0"/>
              <a:t>5</a:t>
            </a:fld>
            <a:endParaRPr lang="nl-BE"/>
          </a:p>
        </p:txBody>
      </p:sp>
      <p:sp>
        <p:nvSpPr>
          <p:cNvPr id="6" name="Tijdelijke aanduiding voor notities 5">
            <a:extLst>
              <a:ext uri="{FF2B5EF4-FFF2-40B4-BE49-F238E27FC236}">
                <a16:creationId xmlns:a16="http://schemas.microsoft.com/office/drawing/2014/main" id="{8948970A-9A3B-4C79-BBF1-C4F2700E76AE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012181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5" name="Tijdelijke aanduiding voor notities 4">
            <a:extLst>
              <a:ext uri="{FF2B5EF4-FFF2-40B4-BE49-F238E27FC236}">
                <a16:creationId xmlns:a16="http://schemas.microsoft.com/office/drawing/2014/main" id="{9EED503D-05A6-43E2-B76F-5F55AFE6DE52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800008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DE54BD-4699-DD40-9EAF-99EED244CE3C}" type="slidenum">
              <a:rPr kumimoji="0" lang="nl-B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nl-B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jdelijke aanduiding voor notities 5">
            <a:extLst>
              <a:ext uri="{FF2B5EF4-FFF2-40B4-BE49-F238E27FC236}">
                <a16:creationId xmlns:a16="http://schemas.microsoft.com/office/drawing/2014/main" id="{746C520B-3D07-4612-92F3-045454322D8A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880434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DE54BD-4699-DD40-9EAF-99EED244CE3C}" type="slidenum">
              <a:rPr kumimoji="0" lang="nl-B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nl-B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82064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554137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DE54BD-4699-DD40-9EAF-99EED244CE3C}" type="slidenum">
              <a:rPr kumimoji="0" lang="nl-B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nl-B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jdelijke aanduiding voor notities 5">
            <a:extLst>
              <a:ext uri="{FF2B5EF4-FFF2-40B4-BE49-F238E27FC236}">
                <a16:creationId xmlns:a16="http://schemas.microsoft.com/office/drawing/2014/main" id="{38C08210-9146-48E3-8380-ABBDFA147787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42645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_3/4 Gro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hoek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5" name="Afbeelding 4" descr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657864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Title Text"/>
          <p:cNvSpPr txBox="1">
            <a:spLocks noGrp="1"/>
          </p:cNvSpPr>
          <p:nvPr>
            <p:ph type="title"/>
          </p:nvPr>
        </p:nvSpPr>
        <p:spPr>
          <a:xfrm>
            <a:off x="570916" y="1152762"/>
            <a:ext cx="5320333" cy="179070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defRPr sz="3200">
                <a:solidFill>
                  <a:srgbClr val="FFFFFF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70916" y="3085066"/>
            <a:ext cx="5320333" cy="72000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 b="1">
                <a:solidFill>
                  <a:srgbClr val="FFFFFF"/>
                </a:solidFill>
              </a:defRPr>
            </a:lvl1pPr>
            <a:lvl2pPr marL="0" indent="342900">
              <a:buSzTx/>
              <a:buFontTx/>
              <a:buNone/>
              <a:defRPr sz="1400" b="0">
                <a:solidFill>
                  <a:srgbClr val="FFFFFF"/>
                </a:solidFill>
              </a:defRPr>
            </a:lvl2pPr>
            <a:lvl3pPr marL="0" indent="685800">
              <a:buSzTx/>
              <a:buFontTx/>
              <a:buNone/>
              <a:defRPr sz="1400" b="0">
                <a:solidFill>
                  <a:srgbClr val="FFFFFF"/>
                </a:solidFill>
              </a:defRPr>
            </a:lvl3pPr>
            <a:lvl4pPr marL="0" indent="1028700">
              <a:buSzTx/>
              <a:buFontTx/>
              <a:buNone/>
              <a:defRPr sz="1400" b="0">
                <a:solidFill>
                  <a:srgbClr val="FFFFFF"/>
                </a:solidFill>
              </a:defRPr>
            </a:lvl4pPr>
            <a:lvl5pPr marL="0" indent="1371600">
              <a:buSzTx/>
              <a:buFontTx/>
              <a:buNone/>
              <a:defRPr sz="1400" b="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8" name="Afbeelding 9" descr="Afbeelding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916" y="4340505"/>
            <a:ext cx="2988920" cy="454836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1" name="Tijdelijke aanduiding voor tekst 4"/>
          <p:cNvGrpSpPr/>
          <p:nvPr/>
        </p:nvGrpSpPr>
        <p:grpSpPr>
          <a:xfrm>
            <a:off x="6684929" y="759222"/>
            <a:ext cx="2459072" cy="930682"/>
            <a:chOff x="0" y="0"/>
            <a:chExt cx="2459071" cy="930680"/>
          </a:xfrm>
        </p:grpSpPr>
        <p:sp>
          <p:nvSpPr>
            <p:cNvPr id="19" name="Rectangle"/>
            <p:cNvSpPr/>
            <p:nvPr/>
          </p:nvSpPr>
          <p:spPr>
            <a:xfrm>
              <a:off x="-1" y="0"/>
              <a:ext cx="2459073" cy="930681"/>
            </a:xfrm>
            <a:prstGeom prst="rect">
              <a:avLst/>
            </a:prstGeom>
            <a:blipFill rotWithShape="1">
              <a:blip r:embed="rId4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lnSpc>
                  <a:spcPct val="90000"/>
                </a:lnSpc>
                <a:spcBef>
                  <a:spcPts val="700"/>
                </a:spcBef>
                <a:defRPr sz="1600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20" name="Text"/>
            <p:cNvSpPr txBox="1"/>
            <p:nvPr/>
          </p:nvSpPr>
          <p:spPr>
            <a:xfrm>
              <a:off x="-1" y="0"/>
              <a:ext cx="2459073" cy="3327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90000"/>
                </a:lnSpc>
                <a:spcBef>
                  <a:spcPts val="700"/>
                </a:spcBef>
                <a:defRPr sz="1600">
                  <a:solidFill>
                    <a:srgbClr val="000000"/>
                  </a:solidFill>
                </a:defRPr>
              </a:lvl1pPr>
            </a:lstStyle>
            <a:p>
              <a:r>
                <a:t> </a:t>
              </a:r>
            </a:p>
          </p:txBody>
        </p:sp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_HOOFDSTUKSLIDEC_zigzag + bee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D8D972E1-A61A-E14A-A149-F8E59ED5A91D}"/>
              </a:ext>
            </a:extLst>
          </p:cNvPr>
          <p:cNvSpPr/>
          <p:nvPr userDrawn="1"/>
        </p:nvSpPr>
        <p:spPr>
          <a:xfrm>
            <a:off x="0" y="-1125"/>
            <a:ext cx="9144000" cy="5145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5" name="Afbeelding 34">
            <a:extLst>
              <a:ext uri="{FF2B5EF4-FFF2-40B4-BE49-F238E27FC236}">
                <a16:creationId xmlns:a16="http://schemas.microsoft.com/office/drawing/2014/main" id="{24198B7D-DA72-174B-9787-B28BE0C7AB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7578" y="0"/>
            <a:ext cx="9181578" cy="5143500"/>
          </a:xfrm>
          <a:prstGeom prst="rect">
            <a:avLst/>
          </a:prstGeom>
        </p:spPr>
      </p:pic>
      <p:sp>
        <p:nvSpPr>
          <p:cNvPr id="33" name="Tijdelijke aanduiding voor afbeelding 32">
            <a:extLst>
              <a:ext uri="{FF2B5EF4-FFF2-40B4-BE49-F238E27FC236}">
                <a16:creationId xmlns:a16="http://schemas.microsoft.com/office/drawing/2014/main" id="{D1DAC7B6-565A-8B4B-9E46-267F98FF06E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37578" y="-2250"/>
            <a:ext cx="4207109" cy="5148000"/>
          </a:xfrm>
          <a:custGeom>
            <a:avLst/>
            <a:gdLst>
              <a:gd name="connsiteX0" fmla="*/ 0 w 4207109"/>
              <a:gd name="connsiteY0" fmla="*/ 0 h 5148000"/>
              <a:gd name="connsiteX1" fmla="*/ 3018600 w 4207109"/>
              <a:gd name="connsiteY1" fmla="*/ 0 h 5148000"/>
              <a:gd name="connsiteX2" fmla="*/ 4207109 w 4207109"/>
              <a:gd name="connsiteY2" fmla="*/ 5148000 h 5148000"/>
              <a:gd name="connsiteX3" fmla="*/ 0 w 4207109"/>
              <a:gd name="connsiteY3" fmla="*/ 5148000 h 51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7109" h="5148000">
                <a:moveTo>
                  <a:pt x="0" y="0"/>
                </a:moveTo>
                <a:lnTo>
                  <a:pt x="3018600" y="0"/>
                </a:lnTo>
                <a:lnTo>
                  <a:pt x="4207109" y="5148000"/>
                </a:lnTo>
                <a:lnTo>
                  <a:pt x="0" y="514800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6" name="Titel 15">
            <a:extLst>
              <a:ext uri="{FF2B5EF4-FFF2-40B4-BE49-F238E27FC236}">
                <a16:creationId xmlns:a16="http://schemas.microsoft.com/office/drawing/2014/main" id="{8D412413-6DE4-3346-A57B-D0E6F35A8A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18177" y="1452320"/>
            <a:ext cx="3241575" cy="657872"/>
          </a:xfrm>
          <a:prstGeom prst="rect">
            <a:avLst/>
          </a:prstGeom>
          <a:solidFill>
            <a:srgbClr val="009B48"/>
          </a:solidFill>
        </p:spPr>
        <p:txBody>
          <a:bodyPr wrap="none" lIns="72000" tIns="0" rIns="72000" bIns="0">
            <a:spAutoFit/>
          </a:bodyPr>
          <a:lstStyle>
            <a:lvl1pPr>
              <a:lnSpc>
                <a:spcPct val="95000"/>
              </a:lnSpc>
              <a:defRPr sz="4500" b="1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Hier komt de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882DECE7-57CE-9B48-9B4C-12ABC024314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18177" y="2878034"/>
            <a:ext cx="2569853" cy="623248"/>
          </a:xfrm>
          <a:prstGeom prst="rect">
            <a:avLst/>
          </a:prstGeom>
          <a:solidFill>
            <a:srgbClr val="009B48"/>
          </a:solidFill>
        </p:spPr>
        <p:txBody>
          <a:bodyPr wrap="none" lIns="72000" tIns="0" rIns="72000" bIns="0">
            <a:spAutoFit/>
          </a:bodyPr>
          <a:lstStyle>
            <a:lvl1pPr marL="0" indent="0">
              <a:buNone/>
              <a:defRPr sz="4500" b="1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hoofdstuk</a:t>
            </a:r>
          </a:p>
        </p:txBody>
      </p:sp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DDA882A9-1503-2944-A958-8CE0A914D3C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70916" y="4375501"/>
            <a:ext cx="2662349" cy="352378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 dirty="0"/>
              <a:t> </a:t>
            </a:r>
          </a:p>
        </p:txBody>
      </p:sp>
      <p:sp>
        <p:nvSpPr>
          <p:cNvPr id="8" name="Tijdelijke aanduiding voor tekst 3">
            <a:extLst>
              <a:ext uri="{FF2B5EF4-FFF2-40B4-BE49-F238E27FC236}">
                <a16:creationId xmlns:a16="http://schemas.microsoft.com/office/drawing/2014/main" id="{D42FFFB7-82EC-6247-8350-05594AD20D2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18177" y="2181589"/>
            <a:ext cx="3025747" cy="623248"/>
          </a:xfrm>
          <a:prstGeom prst="rect">
            <a:avLst/>
          </a:prstGeom>
          <a:solidFill>
            <a:srgbClr val="009B48"/>
          </a:solidFill>
        </p:spPr>
        <p:txBody>
          <a:bodyPr wrap="square" lIns="72000" tIns="0" rIns="72000" bIns="0" anchor="ctr" anchorCtr="0">
            <a:spAutoFit/>
          </a:bodyPr>
          <a:lstStyle>
            <a:lvl1pPr marL="0" indent="0">
              <a:buNone/>
              <a:defRPr sz="4500" b="1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titel van het</a:t>
            </a:r>
          </a:p>
        </p:txBody>
      </p:sp>
    </p:spTree>
    <p:extLst>
      <p:ext uri="{BB962C8B-B14F-4D97-AF65-F5344CB8AC3E}">
        <p14:creationId xmlns:p14="http://schemas.microsoft.com/office/powerpoint/2010/main" val="823564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.7_beeld + titel bo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ep 7">
            <a:extLst>
              <a:ext uri="{FF2B5EF4-FFF2-40B4-BE49-F238E27FC236}">
                <a16:creationId xmlns:a16="http://schemas.microsoft.com/office/drawing/2014/main" id="{8699D37E-75D0-9F40-A620-6BB95212E2C7}"/>
              </a:ext>
            </a:extLst>
          </p:cNvPr>
          <p:cNvGrpSpPr/>
          <p:nvPr userDrawn="1"/>
        </p:nvGrpSpPr>
        <p:grpSpPr>
          <a:xfrm>
            <a:off x="-1" y="4565270"/>
            <a:ext cx="9150030" cy="578233"/>
            <a:chOff x="0" y="0"/>
            <a:chExt cx="9150029" cy="578232"/>
          </a:xfrm>
        </p:grpSpPr>
        <p:sp>
          <p:nvSpPr>
            <p:cNvPr id="9" name="Handmatige invoer 1">
              <a:extLst>
                <a:ext uri="{FF2B5EF4-FFF2-40B4-BE49-F238E27FC236}">
                  <a16:creationId xmlns:a16="http://schemas.microsoft.com/office/drawing/2014/main" id="{A96ED7FB-0853-624B-8178-A2FDD80EE631}"/>
                </a:ext>
              </a:extLst>
            </p:cNvPr>
            <p:cNvSpPr/>
            <p:nvPr/>
          </p:nvSpPr>
          <p:spPr>
            <a:xfrm>
              <a:off x="0" y="-1"/>
              <a:ext cx="9150030" cy="57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3695"/>
                  </a:moveTo>
                  <a:cubicBezTo>
                    <a:pt x="7236" y="10222"/>
                    <a:pt x="14364" y="3474"/>
                    <a:pt x="21600" y="0"/>
                  </a:cubicBezTo>
                  <a:cubicBezTo>
                    <a:pt x="21591" y="8058"/>
                    <a:pt x="21596" y="13542"/>
                    <a:pt x="21587" y="21600"/>
                  </a:cubicBezTo>
                  <a:lnTo>
                    <a:pt x="0" y="21600"/>
                  </a:lnTo>
                  <a:lnTo>
                    <a:pt x="0" y="13695"/>
                  </a:lnTo>
                  <a:close/>
                </a:path>
              </a:pathLst>
            </a:custGeom>
            <a:solidFill>
              <a:srgbClr val="009B4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0" name="Afbeelding 8" descr="Afbeelding 8">
              <a:extLst>
                <a:ext uri="{FF2B5EF4-FFF2-40B4-BE49-F238E27FC236}">
                  <a16:creationId xmlns:a16="http://schemas.microsoft.com/office/drawing/2014/main" id="{0E35ABCC-37C2-2141-9CDE-72D6F84330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02257" y="197530"/>
              <a:ext cx="2008633" cy="30566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9" name="Tijdelijke aanduiding voor afbeelding 18">
            <a:extLst>
              <a:ext uri="{FF2B5EF4-FFF2-40B4-BE49-F238E27FC236}">
                <a16:creationId xmlns:a16="http://schemas.microsoft.com/office/drawing/2014/main" id="{0C6DC67E-A4A8-8046-9F48-8618BD576C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611" y="0"/>
            <a:ext cx="9144611" cy="4949250"/>
          </a:xfrm>
          <a:custGeom>
            <a:avLst/>
            <a:gdLst>
              <a:gd name="connsiteX0" fmla="*/ 0 w 9144000"/>
              <a:gd name="connsiteY0" fmla="*/ 0 h 4949250"/>
              <a:gd name="connsiteX1" fmla="*/ 9144000 w 9144000"/>
              <a:gd name="connsiteY1" fmla="*/ 0 h 4949250"/>
              <a:gd name="connsiteX2" fmla="*/ 9144000 w 9144000"/>
              <a:gd name="connsiteY2" fmla="*/ 4629934 h 4949250"/>
              <a:gd name="connsiteX3" fmla="*/ 0 w 9144000"/>
              <a:gd name="connsiteY3" fmla="*/ 4949250 h 4949250"/>
              <a:gd name="connsiteX0" fmla="*/ 0 w 9150350"/>
              <a:gd name="connsiteY0" fmla="*/ 0 h 4949250"/>
              <a:gd name="connsiteX1" fmla="*/ 9144000 w 9150350"/>
              <a:gd name="connsiteY1" fmla="*/ 0 h 4949250"/>
              <a:gd name="connsiteX2" fmla="*/ 9150350 w 9150350"/>
              <a:gd name="connsiteY2" fmla="*/ 4591834 h 4949250"/>
              <a:gd name="connsiteX3" fmla="*/ 0 w 9150350"/>
              <a:gd name="connsiteY3" fmla="*/ 4949250 h 4949250"/>
              <a:gd name="connsiteX4" fmla="*/ 0 w 9150350"/>
              <a:gd name="connsiteY4" fmla="*/ 0 h 4949250"/>
              <a:gd name="connsiteX0" fmla="*/ 0 w 9150567"/>
              <a:gd name="connsiteY0" fmla="*/ 0 h 4949250"/>
              <a:gd name="connsiteX1" fmla="*/ 9144000 w 9150567"/>
              <a:gd name="connsiteY1" fmla="*/ 0 h 4949250"/>
              <a:gd name="connsiteX2" fmla="*/ 9150350 w 9150567"/>
              <a:gd name="connsiteY2" fmla="*/ 4591834 h 4949250"/>
              <a:gd name="connsiteX3" fmla="*/ 0 w 9150567"/>
              <a:gd name="connsiteY3" fmla="*/ 4949250 h 4949250"/>
              <a:gd name="connsiteX4" fmla="*/ 0 w 9150567"/>
              <a:gd name="connsiteY4" fmla="*/ 0 h 4949250"/>
              <a:gd name="connsiteX0" fmla="*/ 0 w 9150350"/>
              <a:gd name="connsiteY0" fmla="*/ 0 h 4949250"/>
              <a:gd name="connsiteX1" fmla="*/ 9144000 w 9150350"/>
              <a:gd name="connsiteY1" fmla="*/ 0 h 4949250"/>
              <a:gd name="connsiteX2" fmla="*/ 9150350 w 9150350"/>
              <a:gd name="connsiteY2" fmla="*/ 4591834 h 4949250"/>
              <a:gd name="connsiteX3" fmla="*/ 0 w 9150350"/>
              <a:gd name="connsiteY3" fmla="*/ 4949250 h 4949250"/>
              <a:gd name="connsiteX4" fmla="*/ 0 w 9150350"/>
              <a:gd name="connsiteY4" fmla="*/ 0 h 4949250"/>
              <a:gd name="connsiteX0" fmla="*/ 0 w 9150350"/>
              <a:gd name="connsiteY0" fmla="*/ 0 h 4949250"/>
              <a:gd name="connsiteX1" fmla="*/ 9144000 w 9150350"/>
              <a:gd name="connsiteY1" fmla="*/ 0 h 4949250"/>
              <a:gd name="connsiteX2" fmla="*/ 9150350 w 9150350"/>
              <a:gd name="connsiteY2" fmla="*/ 4591834 h 4949250"/>
              <a:gd name="connsiteX3" fmla="*/ 0 w 9150350"/>
              <a:gd name="connsiteY3" fmla="*/ 4949250 h 4949250"/>
              <a:gd name="connsiteX4" fmla="*/ 0 w 9150350"/>
              <a:gd name="connsiteY4" fmla="*/ 0 h 4949250"/>
              <a:gd name="connsiteX0" fmla="*/ 0 w 9150350"/>
              <a:gd name="connsiteY0" fmla="*/ 0 h 4949250"/>
              <a:gd name="connsiteX1" fmla="*/ 9144000 w 9150350"/>
              <a:gd name="connsiteY1" fmla="*/ 0 h 4949250"/>
              <a:gd name="connsiteX2" fmla="*/ 9150350 w 9150350"/>
              <a:gd name="connsiteY2" fmla="*/ 4712484 h 4949250"/>
              <a:gd name="connsiteX3" fmla="*/ 0 w 9150350"/>
              <a:gd name="connsiteY3" fmla="*/ 4949250 h 4949250"/>
              <a:gd name="connsiteX4" fmla="*/ 0 w 9150350"/>
              <a:gd name="connsiteY4" fmla="*/ 0 h 4949250"/>
              <a:gd name="connsiteX0" fmla="*/ 0 w 9144611"/>
              <a:gd name="connsiteY0" fmla="*/ 0 h 4949250"/>
              <a:gd name="connsiteX1" fmla="*/ 9144000 w 9144611"/>
              <a:gd name="connsiteY1" fmla="*/ 0 h 4949250"/>
              <a:gd name="connsiteX2" fmla="*/ 9144000 w 9144611"/>
              <a:gd name="connsiteY2" fmla="*/ 4579134 h 4949250"/>
              <a:gd name="connsiteX3" fmla="*/ 0 w 9144611"/>
              <a:gd name="connsiteY3" fmla="*/ 4949250 h 4949250"/>
              <a:gd name="connsiteX4" fmla="*/ 0 w 9144611"/>
              <a:gd name="connsiteY4" fmla="*/ 0 h 494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611" h="4949250">
                <a:moveTo>
                  <a:pt x="0" y="0"/>
                </a:moveTo>
                <a:lnTo>
                  <a:pt x="9144000" y="0"/>
                </a:lnTo>
                <a:cubicBezTo>
                  <a:pt x="9146117" y="1530611"/>
                  <a:pt x="9141883" y="3048523"/>
                  <a:pt x="9144000" y="4579134"/>
                </a:cubicBezTo>
                <a:lnTo>
                  <a:pt x="0" y="4949250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GB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EB4615F5-6B99-134B-BA14-F885568F73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380" y="287594"/>
            <a:ext cx="8545861" cy="99417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>
              <a:defRPr sz="3200" b="1">
                <a:solidFill>
                  <a:srgbClr val="009B48"/>
                </a:solidFill>
                <a:latin typeface="+mn-lt"/>
              </a:defRPr>
            </a:lvl1pPr>
          </a:lstStyle>
          <a:p>
            <a:r>
              <a:rPr lang="nl-BE" dirty="0"/>
              <a:t>Calibri, groen, 32 pt, bold, bovenaan gelijnd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13876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TEKSTSLIDE_titel boven (zonder teks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A0D22A14-9FD3-3348-A0B2-C585295D1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380" y="287594"/>
            <a:ext cx="8545861" cy="46867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>
              <a:defRPr sz="3200" b="1">
                <a:solidFill>
                  <a:srgbClr val="009B48"/>
                </a:solidFill>
                <a:latin typeface="+mn-lt"/>
              </a:defRPr>
            </a:lvl1pPr>
          </a:lstStyle>
          <a:p>
            <a:r>
              <a:rPr lang="nl-BE" dirty="0"/>
              <a:t>Calibri, groen, 32 pt, bold, bovenaan gelijnd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7058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2_TEKSTSLIDE (titel boven + teks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A0D22A14-9FD3-3348-A0B2-C585295D1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380" y="287594"/>
            <a:ext cx="8545861" cy="46867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>
              <a:defRPr sz="3200" b="1">
                <a:solidFill>
                  <a:srgbClr val="009B48"/>
                </a:solidFill>
                <a:latin typeface="+mn-lt"/>
              </a:defRPr>
            </a:lvl1pPr>
          </a:lstStyle>
          <a:p>
            <a:r>
              <a:rPr lang="nl-BE" dirty="0"/>
              <a:t>Calibri, groen, 32 pt, bold, bovenaan gelijnd</a:t>
            </a:r>
            <a:endParaRPr lang="en-US" dirty="0"/>
          </a:p>
        </p:txBody>
      </p:sp>
      <p:sp>
        <p:nvSpPr>
          <p:cNvPr id="3" name="Tijdelijke aanduiding voor tekst 4">
            <a:extLst>
              <a:ext uri="{FF2B5EF4-FFF2-40B4-BE49-F238E27FC236}">
                <a16:creationId xmlns:a16="http://schemas.microsoft.com/office/drawing/2014/main" id="{D7E9FAB7-9770-424C-9513-3980BA23BB0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09380" y="1361601"/>
            <a:ext cx="7995340" cy="2918300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>
                <a:solidFill>
                  <a:srgbClr val="535353"/>
                </a:solidFill>
              </a:defRPr>
            </a:lvl1pPr>
            <a:lvl2pPr>
              <a:defRPr sz="1800">
                <a:solidFill>
                  <a:srgbClr val="535353"/>
                </a:solidFill>
              </a:defRPr>
            </a:lvl2pPr>
            <a:lvl3pPr>
              <a:defRPr sz="1600">
                <a:solidFill>
                  <a:srgbClr val="535353"/>
                </a:solidFill>
              </a:defRPr>
            </a:lvl3pPr>
          </a:lstStyle>
          <a:p>
            <a:r>
              <a:rPr lang="nl-BE" dirty="0"/>
              <a:t>Calibri antraciet grijs, 20 pt</a:t>
            </a:r>
          </a:p>
          <a:p>
            <a:pPr lvl="1"/>
            <a:r>
              <a:rPr lang="nl-BE" dirty="0"/>
              <a:t>Calibri, antractiet grijs, 18 pt</a:t>
            </a:r>
          </a:p>
          <a:p>
            <a:pPr lvl="2"/>
            <a:r>
              <a:rPr lang="nl-BE" dirty="0"/>
              <a:t>Calibri, antraciet grijs, 16 pt </a:t>
            </a:r>
          </a:p>
        </p:txBody>
      </p:sp>
    </p:spTree>
    <p:extLst>
      <p:ext uri="{BB962C8B-B14F-4D97-AF65-F5344CB8AC3E}">
        <p14:creationId xmlns:p14="http://schemas.microsoft.com/office/powerpoint/2010/main" val="3617494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3_TEKSTLIDE (tekst links + beeld rech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8EB865A-83CF-BE40-9441-6A22E85639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380" y="287594"/>
            <a:ext cx="8545861" cy="99417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>
              <a:defRPr sz="3200" b="1">
                <a:solidFill>
                  <a:srgbClr val="009B48"/>
                </a:solidFill>
                <a:latin typeface="+mn-lt"/>
              </a:defRPr>
            </a:lvl1pPr>
          </a:lstStyle>
          <a:p>
            <a:r>
              <a:rPr lang="nl-BE" dirty="0"/>
              <a:t>Calibri, groen, 32 pt, bold, bovenaan gelijnd</a:t>
            </a:r>
            <a:endParaRPr lang="en-US" dirty="0"/>
          </a:p>
        </p:txBody>
      </p:sp>
      <p:sp>
        <p:nvSpPr>
          <p:cNvPr id="6" name="Tijdelijke aanduiding voor afbeelding 8">
            <a:extLst>
              <a:ext uri="{FF2B5EF4-FFF2-40B4-BE49-F238E27FC236}">
                <a16:creationId xmlns:a16="http://schemas.microsoft.com/office/drawing/2014/main" id="{28834C2F-D4D2-F84E-AB9B-8484E82F57FB}"/>
              </a:ext>
            </a:extLst>
          </p:cNvPr>
          <p:cNvSpPr>
            <a:spLocks noGrp="1"/>
          </p:cNvSpPr>
          <p:nvPr>
            <p:ph type="pic" sz="half" idx="13"/>
          </p:nvPr>
        </p:nvSpPr>
        <p:spPr>
          <a:xfrm>
            <a:off x="4572000" y="1361601"/>
            <a:ext cx="4283241" cy="29183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" name="Tijdelijke aanduiding voor tekst 4">
            <a:extLst>
              <a:ext uri="{FF2B5EF4-FFF2-40B4-BE49-F238E27FC236}">
                <a16:creationId xmlns:a16="http://schemas.microsoft.com/office/drawing/2014/main" id="{E38BDBCA-38FC-7E40-8AC2-3C46ADC4829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09380" y="1361601"/>
            <a:ext cx="4027670" cy="2918300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>
                <a:solidFill>
                  <a:srgbClr val="535353"/>
                </a:solidFill>
              </a:defRPr>
            </a:lvl1pPr>
            <a:lvl2pPr>
              <a:defRPr sz="1800">
                <a:solidFill>
                  <a:srgbClr val="535353"/>
                </a:solidFill>
              </a:defRPr>
            </a:lvl2pPr>
            <a:lvl3pPr>
              <a:defRPr sz="1600">
                <a:solidFill>
                  <a:srgbClr val="535353"/>
                </a:solidFill>
              </a:defRPr>
            </a:lvl3pPr>
          </a:lstStyle>
          <a:p>
            <a:r>
              <a:rPr lang="nl-BE" dirty="0"/>
              <a:t>Calibri antraciet grijs, 20 pt</a:t>
            </a:r>
          </a:p>
          <a:p>
            <a:pPr lvl="1"/>
            <a:r>
              <a:rPr lang="nl-BE" dirty="0"/>
              <a:t>Calibri, antractiet grijs, 18 pt</a:t>
            </a:r>
          </a:p>
          <a:p>
            <a:pPr lvl="2"/>
            <a:r>
              <a:rPr lang="nl-BE" dirty="0"/>
              <a:t>Calibri, antraciet grijs, 16 pt </a:t>
            </a:r>
          </a:p>
        </p:txBody>
      </p:sp>
    </p:spTree>
    <p:extLst>
      <p:ext uri="{BB962C8B-B14F-4D97-AF65-F5344CB8AC3E}">
        <p14:creationId xmlns:p14="http://schemas.microsoft.com/office/powerpoint/2010/main" val="37006590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4_TEKSTLIDE (tekst rechts + beeld link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8EB865A-83CF-BE40-9441-6A22E85639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380" y="287594"/>
            <a:ext cx="8545861" cy="99417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>
              <a:defRPr sz="3200" b="1">
                <a:solidFill>
                  <a:srgbClr val="009B48"/>
                </a:solidFill>
                <a:latin typeface="+mn-lt"/>
              </a:defRPr>
            </a:lvl1pPr>
          </a:lstStyle>
          <a:p>
            <a:r>
              <a:rPr lang="nl-BE" dirty="0"/>
              <a:t>Calibri, groen, 32 pt, bold, bovenaan gelijnd</a:t>
            </a:r>
            <a:endParaRPr lang="en-US" dirty="0"/>
          </a:p>
        </p:txBody>
      </p:sp>
      <p:sp>
        <p:nvSpPr>
          <p:cNvPr id="6" name="Tijdelijke aanduiding voor afbeelding 8">
            <a:extLst>
              <a:ext uri="{FF2B5EF4-FFF2-40B4-BE49-F238E27FC236}">
                <a16:creationId xmlns:a16="http://schemas.microsoft.com/office/drawing/2014/main" id="{28834C2F-D4D2-F84E-AB9B-8484E82F57FB}"/>
              </a:ext>
            </a:extLst>
          </p:cNvPr>
          <p:cNvSpPr>
            <a:spLocks noGrp="1"/>
          </p:cNvSpPr>
          <p:nvPr>
            <p:ph type="pic" sz="half" idx="13"/>
          </p:nvPr>
        </p:nvSpPr>
        <p:spPr>
          <a:xfrm>
            <a:off x="303029" y="1361601"/>
            <a:ext cx="4283241" cy="29183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" name="Tijdelijke aanduiding voor tekst 4">
            <a:extLst>
              <a:ext uri="{FF2B5EF4-FFF2-40B4-BE49-F238E27FC236}">
                <a16:creationId xmlns:a16="http://schemas.microsoft.com/office/drawing/2014/main" id="{E38BDBCA-38FC-7E40-8AC2-3C46ADC4829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832151" y="1361601"/>
            <a:ext cx="4027670" cy="2918300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>
                <a:solidFill>
                  <a:srgbClr val="535353"/>
                </a:solidFill>
              </a:defRPr>
            </a:lvl1pPr>
            <a:lvl2pPr>
              <a:defRPr sz="1800">
                <a:solidFill>
                  <a:srgbClr val="535353"/>
                </a:solidFill>
              </a:defRPr>
            </a:lvl2pPr>
            <a:lvl3pPr>
              <a:defRPr sz="1600">
                <a:solidFill>
                  <a:srgbClr val="535353"/>
                </a:solidFill>
              </a:defRPr>
            </a:lvl3pPr>
          </a:lstStyle>
          <a:p>
            <a:r>
              <a:rPr lang="nl-BE" dirty="0"/>
              <a:t>Calibri antraciet grijs, 20 pt</a:t>
            </a:r>
          </a:p>
          <a:p>
            <a:pPr lvl="1"/>
            <a:r>
              <a:rPr lang="nl-BE" dirty="0"/>
              <a:t>Calibri, antractiet grijs, 18 pt</a:t>
            </a:r>
          </a:p>
          <a:p>
            <a:pPr lvl="2"/>
            <a:r>
              <a:rPr lang="nl-BE" dirty="0"/>
              <a:t>Calibri, antraciet grijs, 16 pt </a:t>
            </a:r>
          </a:p>
        </p:txBody>
      </p:sp>
    </p:spTree>
    <p:extLst>
      <p:ext uri="{BB962C8B-B14F-4D97-AF65-F5344CB8AC3E}">
        <p14:creationId xmlns:p14="http://schemas.microsoft.com/office/powerpoint/2010/main" val="37470589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.5_TEKSTLIDE (twee kolommen + achtergron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ep 7">
            <a:extLst>
              <a:ext uri="{FF2B5EF4-FFF2-40B4-BE49-F238E27FC236}">
                <a16:creationId xmlns:a16="http://schemas.microsoft.com/office/drawing/2014/main" id="{8699D37E-75D0-9F40-A620-6BB95212E2C7}"/>
              </a:ext>
            </a:extLst>
          </p:cNvPr>
          <p:cNvGrpSpPr/>
          <p:nvPr userDrawn="1"/>
        </p:nvGrpSpPr>
        <p:grpSpPr>
          <a:xfrm>
            <a:off x="-1" y="4565270"/>
            <a:ext cx="9150030" cy="578233"/>
            <a:chOff x="0" y="0"/>
            <a:chExt cx="9150029" cy="578232"/>
          </a:xfrm>
        </p:grpSpPr>
        <p:sp>
          <p:nvSpPr>
            <p:cNvPr id="9" name="Handmatige invoer 1">
              <a:extLst>
                <a:ext uri="{FF2B5EF4-FFF2-40B4-BE49-F238E27FC236}">
                  <a16:creationId xmlns:a16="http://schemas.microsoft.com/office/drawing/2014/main" id="{A96ED7FB-0853-624B-8178-A2FDD80EE631}"/>
                </a:ext>
              </a:extLst>
            </p:cNvPr>
            <p:cNvSpPr/>
            <p:nvPr/>
          </p:nvSpPr>
          <p:spPr>
            <a:xfrm>
              <a:off x="0" y="-1"/>
              <a:ext cx="9150030" cy="57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3695"/>
                  </a:moveTo>
                  <a:cubicBezTo>
                    <a:pt x="7236" y="10222"/>
                    <a:pt x="14364" y="3474"/>
                    <a:pt x="21600" y="0"/>
                  </a:cubicBezTo>
                  <a:cubicBezTo>
                    <a:pt x="21591" y="8058"/>
                    <a:pt x="21596" y="13542"/>
                    <a:pt x="21587" y="21600"/>
                  </a:cubicBezTo>
                  <a:lnTo>
                    <a:pt x="0" y="21600"/>
                  </a:lnTo>
                  <a:lnTo>
                    <a:pt x="0" y="13695"/>
                  </a:lnTo>
                  <a:close/>
                </a:path>
              </a:pathLst>
            </a:custGeom>
            <a:solidFill>
              <a:srgbClr val="009B4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0" name="Afbeelding 8" descr="Afbeelding 8">
              <a:extLst>
                <a:ext uri="{FF2B5EF4-FFF2-40B4-BE49-F238E27FC236}">
                  <a16:creationId xmlns:a16="http://schemas.microsoft.com/office/drawing/2014/main" id="{0E35ABCC-37C2-2141-9CDE-72D6F84330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02257" y="197530"/>
              <a:ext cx="2008633" cy="30566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EB4615F5-6B99-134B-BA14-F885568F73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380" y="287594"/>
            <a:ext cx="8545861" cy="99417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>
              <a:defRPr sz="3200" b="1">
                <a:solidFill>
                  <a:srgbClr val="009B48"/>
                </a:solidFill>
                <a:latin typeface="+mn-lt"/>
              </a:defRPr>
            </a:lvl1pPr>
          </a:lstStyle>
          <a:p>
            <a:r>
              <a:rPr lang="nl-BE" dirty="0"/>
              <a:t>Calibri, groen, 32 pt, bold, bovenaan gelijnd</a:t>
            </a:r>
            <a:endParaRPr lang="en-US" dirty="0"/>
          </a:p>
        </p:txBody>
      </p:sp>
      <p:sp>
        <p:nvSpPr>
          <p:cNvPr id="16" name="Tijdelijke aanduiding voor tekst 4">
            <a:extLst>
              <a:ext uri="{FF2B5EF4-FFF2-40B4-BE49-F238E27FC236}">
                <a16:creationId xmlns:a16="http://schemas.microsoft.com/office/drawing/2014/main" id="{96CD30C3-DC28-400C-A49E-176E63724AD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09380" y="1361601"/>
            <a:ext cx="4027670" cy="2918300"/>
          </a:xfrm>
          <a:prstGeom prst="rect">
            <a:avLst/>
          </a:prstGeom>
          <a:solidFill>
            <a:srgbClr val="00B050">
              <a:alpha val="4000"/>
            </a:srgbClr>
          </a:solidFill>
        </p:spPr>
        <p:txBody>
          <a:bodyPr lIns="0" tIns="0" rIns="0" bIns="0"/>
          <a:lstStyle>
            <a:lvl1pPr>
              <a:defRPr sz="2000">
                <a:solidFill>
                  <a:srgbClr val="535353"/>
                </a:solidFill>
              </a:defRPr>
            </a:lvl1pPr>
            <a:lvl2pPr>
              <a:defRPr sz="1800">
                <a:solidFill>
                  <a:srgbClr val="535353"/>
                </a:solidFill>
              </a:defRPr>
            </a:lvl2pPr>
            <a:lvl3pPr>
              <a:defRPr sz="1600">
                <a:solidFill>
                  <a:srgbClr val="535353"/>
                </a:solidFill>
              </a:defRPr>
            </a:lvl3pPr>
          </a:lstStyle>
          <a:p>
            <a:r>
              <a:rPr lang="nl-BE" dirty="0"/>
              <a:t>Calibri antraciet grijs, 20 pt</a:t>
            </a:r>
          </a:p>
          <a:p>
            <a:pPr lvl="1"/>
            <a:r>
              <a:rPr lang="nl-BE" dirty="0"/>
              <a:t>Calibri, antractiet grijs, 18 pt</a:t>
            </a:r>
          </a:p>
          <a:p>
            <a:pPr lvl="2"/>
            <a:r>
              <a:rPr lang="nl-BE" dirty="0"/>
              <a:t>Calibri, antraciet grijs, 16 pt </a:t>
            </a:r>
          </a:p>
        </p:txBody>
      </p:sp>
      <p:sp>
        <p:nvSpPr>
          <p:cNvPr id="17" name="Tijdelijke aanduiding voor tekst 4">
            <a:extLst>
              <a:ext uri="{FF2B5EF4-FFF2-40B4-BE49-F238E27FC236}">
                <a16:creationId xmlns:a16="http://schemas.microsoft.com/office/drawing/2014/main" id="{2626BDC3-B11A-405C-B7AB-453E8363EC45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4827571" y="1361601"/>
            <a:ext cx="4027670" cy="2918300"/>
          </a:xfrm>
          <a:prstGeom prst="rect">
            <a:avLst/>
          </a:prstGeom>
          <a:solidFill>
            <a:srgbClr val="00B050">
              <a:alpha val="4000"/>
            </a:srgbClr>
          </a:solidFill>
        </p:spPr>
        <p:txBody>
          <a:bodyPr lIns="0" tIns="0" rIns="0" bIns="0"/>
          <a:lstStyle>
            <a:lvl1pPr>
              <a:defRPr sz="2000">
                <a:solidFill>
                  <a:srgbClr val="535353"/>
                </a:solidFill>
              </a:defRPr>
            </a:lvl1pPr>
            <a:lvl2pPr>
              <a:defRPr sz="1800">
                <a:solidFill>
                  <a:srgbClr val="535353"/>
                </a:solidFill>
              </a:defRPr>
            </a:lvl2pPr>
            <a:lvl3pPr>
              <a:defRPr sz="1600">
                <a:solidFill>
                  <a:srgbClr val="535353"/>
                </a:solidFill>
              </a:defRPr>
            </a:lvl3pPr>
          </a:lstStyle>
          <a:p>
            <a:r>
              <a:rPr lang="nl-BE" dirty="0"/>
              <a:t>Calibri antraciet grijs, 20 pt</a:t>
            </a:r>
          </a:p>
          <a:p>
            <a:pPr lvl="1"/>
            <a:r>
              <a:rPr lang="nl-BE" dirty="0"/>
              <a:t>Calibri, antractiet grijs, 18 pt</a:t>
            </a:r>
          </a:p>
          <a:p>
            <a:pPr lvl="2"/>
            <a:r>
              <a:rPr lang="nl-BE" dirty="0"/>
              <a:t>Calibri, antraciet grijs, 16 pt </a:t>
            </a:r>
          </a:p>
        </p:txBody>
      </p:sp>
    </p:spTree>
    <p:extLst>
      <p:ext uri="{BB962C8B-B14F-4D97-AF65-F5344CB8AC3E}">
        <p14:creationId xmlns:p14="http://schemas.microsoft.com/office/powerpoint/2010/main" val="17563341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.6_TEKSTLIDE (drie kolommen + achtergron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ep 7">
            <a:extLst>
              <a:ext uri="{FF2B5EF4-FFF2-40B4-BE49-F238E27FC236}">
                <a16:creationId xmlns:a16="http://schemas.microsoft.com/office/drawing/2014/main" id="{8699D37E-75D0-9F40-A620-6BB95212E2C7}"/>
              </a:ext>
            </a:extLst>
          </p:cNvPr>
          <p:cNvGrpSpPr/>
          <p:nvPr userDrawn="1"/>
        </p:nvGrpSpPr>
        <p:grpSpPr>
          <a:xfrm>
            <a:off x="-1" y="4565270"/>
            <a:ext cx="9150030" cy="578233"/>
            <a:chOff x="0" y="0"/>
            <a:chExt cx="9150029" cy="578232"/>
          </a:xfrm>
        </p:grpSpPr>
        <p:sp>
          <p:nvSpPr>
            <p:cNvPr id="9" name="Handmatige invoer 1">
              <a:extLst>
                <a:ext uri="{FF2B5EF4-FFF2-40B4-BE49-F238E27FC236}">
                  <a16:creationId xmlns:a16="http://schemas.microsoft.com/office/drawing/2014/main" id="{A96ED7FB-0853-624B-8178-A2FDD80EE631}"/>
                </a:ext>
              </a:extLst>
            </p:cNvPr>
            <p:cNvSpPr/>
            <p:nvPr/>
          </p:nvSpPr>
          <p:spPr>
            <a:xfrm>
              <a:off x="0" y="-1"/>
              <a:ext cx="9150030" cy="57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3695"/>
                  </a:moveTo>
                  <a:cubicBezTo>
                    <a:pt x="7236" y="10222"/>
                    <a:pt x="14364" y="3474"/>
                    <a:pt x="21600" y="0"/>
                  </a:cubicBezTo>
                  <a:cubicBezTo>
                    <a:pt x="21591" y="8058"/>
                    <a:pt x="21596" y="13542"/>
                    <a:pt x="21587" y="21600"/>
                  </a:cubicBezTo>
                  <a:lnTo>
                    <a:pt x="0" y="21600"/>
                  </a:lnTo>
                  <a:lnTo>
                    <a:pt x="0" y="13695"/>
                  </a:lnTo>
                  <a:close/>
                </a:path>
              </a:pathLst>
            </a:custGeom>
            <a:solidFill>
              <a:srgbClr val="009B4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0" name="Afbeelding 8" descr="Afbeelding 8">
              <a:extLst>
                <a:ext uri="{FF2B5EF4-FFF2-40B4-BE49-F238E27FC236}">
                  <a16:creationId xmlns:a16="http://schemas.microsoft.com/office/drawing/2014/main" id="{0E35ABCC-37C2-2141-9CDE-72D6F84330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02257" y="197530"/>
              <a:ext cx="2008633" cy="30566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EB4615F5-6B99-134B-BA14-F885568F73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380" y="287594"/>
            <a:ext cx="8545861" cy="99417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>
              <a:defRPr sz="3200" b="1">
                <a:solidFill>
                  <a:srgbClr val="009B48"/>
                </a:solidFill>
                <a:latin typeface="+mn-lt"/>
              </a:defRPr>
            </a:lvl1pPr>
          </a:lstStyle>
          <a:p>
            <a:r>
              <a:rPr lang="nl-BE" dirty="0"/>
              <a:t>Calibri, groen, 32 pt, bold, bovenaan gelijnd</a:t>
            </a:r>
            <a:endParaRPr lang="en-US" dirty="0"/>
          </a:p>
        </p:txBody>
      </p:sp>
      <p:sp>
        <p:nvSpPr>
          <p:cNvPr id="16" name="Tijdelijke aanduiding voor tekst 4">
            <a:extLst>
              <a:ext uri="{FF2B5EF4-FFF2-40B4-BE49-F238E27FC236}">
                <a16:creationId xmlns:a16="http://schemas.microsoft.com/office/drawing/2014/main" id="{96CD30C3-DC28-400C-A49E-176E63724AD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09380" y="1361601"/>
            <a:ext cx="2610000" cy="2918300"/>
          </a:xfrm>
          <a:prstGeom prst="rect">
            <a:avLst/>
          </a:prstGeom>
          <a:solidFill>
            <a:srgbClr val="00B050">
              <a:alpha val="4000"/>
            </a:srgbClr>
          </a:solidFill>
        </p:spPr>
        <p:txBody>
          <a:bodyPr lIns="0" tIns="0" rIns="0" bIns="0"/>
          <a:lstStyle>
            <a:lvl1pPr>
              <a:defRPr sz="1600">
                <a:solidFill>
                  <a:srgbClr val="535353"/>
                </a:solidFill>
              </a:defRPr>
            </a:lvl1pPr>
            <a:lvl2pPr>
              <a:defRPr sz="1800">
                <a:solidFill>
                  <a:srgbClr val="535353"/>
                </a:solidFill>
              </a:defRPr>
            </a:lvl2pPr>
            <a:lvl3pPr>
              <a:defRPr sz="1600">
                <a:solidFill>
                  <a:srgbClr val="535353"/>
                </a:solidFill>
              </a:defRPr>
            </a:lvl3pPr>
          </a:lstStyle>
          <a:p>
            <a:r>
              <a:rPr lang="nl-BE" dirty="0" err="1"/>
              <a:t>Calibri</a:t>
            </a:r>
            <a:r>
              <a:rPr lang="nl-BE" dirty="0"/>
              <a:t> antraciet grijs, 16 </a:t>
            </a:r>
            <a:r>
              <a:rPr lang="nl-BE" dirty="0" err="1"/>
              <a:t>pt</a:t>
            </a:r>
            <a:endParaRPr lang="nl-BE" dirty="0"/>
          </a:p>
        </p:txBody>
      </p:sp>
      <p:sp>
        <p:nvSpPr>
          <p:cNvPr id="14" name="Tijdelijke aanduiding voor tekst 4">
            <a:extLst>
              <a:ext uri="{FF2B5EF4-FFF2-40B4-BE49-F238E27FC236}">
                <a16:creationId xmlns:a16="http://schemas.microsoft.com/office/drawing/2014/main" id="{5D8FA13E-AFF2-4085-9D73-2E417BF6CC8C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3267000" y="1361601"/>
            <a:ext cx="2610000" cy="2918300"/>
          </a:xfrm>
          <a:prstGeom prst="rect">
            <a:avLst/>
          </a:prstGeom>
          <a:solidFill>
            <a:srgbClr val="00B050">
              <a:alpha val="4000"/>
            </a:srgbClr>
          </a:solidFill>
        </p:spPr>
        <p:txBody>
          <a:bodyPr lIns="0" tIns="0" rIns="0" bIns="0"/>
          <a:lstStyle>
            <a:lvl1pPr>
              <a:defRPr sz="1600">
                <a:solidFill>
                  <a:srgbClr val="535353"/>
                </a:solidFill>
              </a:defRPr>
            </a:lvl1pPr>
            <a:lvl2pPr>
              <a:defRPr sz="1800">
                <a:solidFill>
                  <a:srgbClr val="535353"/>
                </a:solidFill>
              </a:defRPr>
            </a:lvl2pPr>
            <a:lvl3pPr>
              <a:defRPr sz="1600">
                <a:solidFill>
                  <a:srgbClr val="535353"/>
                </a:solidFill>
              </a:defRPr>
            </a:lvl3pPr>
          </a:lstStyle>
          <a:p>
            <a:r>
              <a:rPr lang="nl-BE" dirty="0" err="1"/>
              <a:t>Calibri</a:t>
            </a:r>
            <a:r>
              <a:rPr lang="nl-BE" dirty="0"/>
              <a:t> antraciet grijs, 16 </a:t>
            </a:r>
            <a:r>
              <a:rPr lang="nl-BE" dirty="0" err="1"/>
              <a:t>pt</a:t>
            </a:r>
            <a:endParaRPr lang="nl-BE" dirty="0"/>
          </a:p>
        </p:txBody>
      </p:sp>
      <p:sp>
        <p:nvSpPr>
          <p:cNvPr id="15" name="Tijdelijke aanduiding voor tekst 4">
            <a:extLst>
              <a:ext uri="{FF2B5EF4-FFF2-40B4-BE49-F238E27FC236}">
                <a16:creationId xmlns:a16="http://schemas.microsoft.com/office/drawing/2014/main" id="{B77492B6-1416-4A63-9386-FA96B47E2853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6245241" y="1361601"/>
            <a:ext cx="2610000" cy="2918300"/>
          </a:xfrm>
          <a:prstGeom prst="rect">
            <a:avLst/>
          </a:prstGeom>
          <a:solidFill>
            <a:srgbClr val="00B050">
              <a:alpha val="4000"/>
            </a:srgbClr>
          </a:solidFill>
        </p:spPr>
        <p:txBody>
          <a:bodyPr lIns="0" tIns="0" rIns="0" bIns="0"/>
          <a:lstStyle>
            <a:lvl1pPr>
              <a:defRPr sz="1600">
                <a:solidFill>
                  <a:srgbClr val="535353"/>
                </a:solidFill>
              </a:defRPr>
            </a:lvl1pPr>
            <a:lvl2pPr>
              <a:defRPr sz="1800">
                <a:solidFill>
                  <a:srgbClr val="535353"/>
                </a:solidFill>
              </a:defRPr>
            </a:lvl2pPr>
            <a:lvl3pPr>
              <a:defRPr sz="1600">
                <a:solidFill>
                  <a:srgbClr val="535353"/>
                </a:solidFill>
              </a:defRPr>
            </a:lvl3pPr>
          </a:lstStyle>
          <a:p>
            <a:r>
              <a:rPr lang="nl-BE" dirty="0" err="1"/>
              <a:t>Calibri</a:t>
            </a:r>
            <a:r>
              <a:rPr lang="nl-BE" dirty="0"/>
              <a:t> antraciet grijs, 16 </a:t>
            </a:r>
            <a:r>
              <a:rPr lang="nl-BE" dirty="0" err="1"/>
              <a:t>pt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0612791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7_beeld + titel bo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ep 7">
            <a:extLst>
              <a:ext uri="{FF2B5EF4-FFF2-40B4-BE49-F238E27FC236}">
                <a16:creationId xmlns:a16="http://schemas.microsoft.com/office/drawing/2014/main" id="{8699D37E-75D0-9F40-A620-6BB95212E2C7}"/>
              </a:ext>
            </a:extLst>
          </p:cNvPr>
          <p:cNvGrpSpPr/>
          <p:nvPr userDrawn="1"/>
        </p:nvGrpSpPr>
        <p:grpSpPr>
          <a:xfrm>
            <a:off x="-1" y="4565270"/>
            <a:ext cx="9150030" cy="578233"/>
            <a:chOff x="0" y="0"/>
            <a:chExt cx="9150029" cy="578232"/>
          </a:xfrm>
        </p:grpSpPr>
        <p:sp>
          <p:nvSpPr>
            <p:cNvPr id="9" name="Handmatige invoer 1">
              <a:extLst>
                <a:ext uri="{FF2B5EF4-FFF2-40B4-BE49-F238E27FC236}">
                  <a16:creationId xmlns:a16="http://schemas.microsoft.com/office/drawing/2014/main" id="{A96ED7FB-0853-624B-8178-A2FDD80EE631}"/>
                </a:ext>
              </a:extLst>
            </p:cNvPr>
            <p:cNvSpPr/>
            <p:nvPr/>
          </p:nvSpPr>
          <p:spPr>
            <a:xfrm>
              <a:off x="0" y="-1"/>
              <a:ext cx="9150030" cy="57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3695"/>
                  </a:moveTo>
                  <a:cubicBezTo>
                    <a:pt x="7236" y="10222"/>
                    <a:pt x="14364" y="3474"/>
                    <a:pt x="21600" y="0"/>
                  </a:cubicBezTo>
                  <a:cubicBezTo>
                    <a:pt x="21591" y="8058"/>
                    <a:pt x="21596" y="13542"/>
                    <a:pt x="21587" y="21600"/>
                  </a:cubicBezTo>
                  <a:lnTo>
                    <a:pt x="0" y="21600"/>
                  </a:lnTo>
                  <a:lnTo>
                    <a:pt x="0" y="13695"/>
                  </a:lnTo>
                  <a:close/>
                </a:path>
              </a:pathLst>
            </a:custGeom>
            <a:solidFill>
              <a:srgbClr val="009B4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0" name="Afbeelding 8" descr="Afbeelding 8">
              <a:extLst>
                <a:ext uri="{FF2B5EF4-FFF2-40B4-BE49-F238E27FC236}">
                  <a16:creationId xmlns:a16="http://schemas.microsoft.com/office/drawing/2014/main" id="{0E35ABCC-37C2-2141-9CDE-72D6F84330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02257" y="197530"/>
              <a:ext cx="2008633" cy="30566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9" name="Tijdelijke aanduiding voor afbeelding 18">
            <a:extLst>
              <a:ext uri="{FF2B5EF4-FFF2-40B4-BE49-F238E27FC236}">
                <a16:creationId xmlns:a16="http://schemas.microsoft.com/office/drawing/2014/main" id="{0C6DC67E-A4A8-8046-9F48-8618BD576C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9144611" cy="4949250"/>
          </a:xfrm>
          <a:custGeom>
            <a:avLst/>
            <a:gdLst>
              <a:gd name="connsiteX0" fmla="*/ 0 w 9144000"/>
              <a:gd name="connsiteY0" fmla="*/ 0 h 4949250"/>
              <a:gd name="connsiteX1" fmla="*/ 9144000 w 9144000"/>
              <a:gd name="connsiteY1" fmla="*/ 0 h 4949250"/>
              <a:gd name="connsiteX2" fmla="*/ 9144000 w 9144000"/>
              <a:gd name="connsiteY2" fmla="*/ 4629934 h 4949250"/>
              <a:gd name="connsiteX3" fmla="*/ 0 w 9144000"/>
              <a:gd name="connsiteY3" fmla="*/ 4949250 h 4949250"/>
              <a:gd name="connsiteX0" fmla="*/ 0 w 9150350"/>
              <a:gd name="connsiteY0" fmla="*/ 0 h 4949250"/>
              <a:gd name="connsiteX1" fmla="*/ 9144000 w 9150350"/>
              <a:gd name="connsiteY1" fmla="*/ 0 h 4949250"/>
              <a:gd name="connsiteX2" fmla="*/ 9150350 w 9150350"/>
              <a:gd name="connsiteY2" fmla="*/ 4591834 h 4949250"/>
              <a:gd name="connsiteX3" fmla="*/ 0 w 9150350"/>
              <a:gd name="connsiteY3" fmla="*/ 4949250 h 4949250"/>
              <a:gd name="connsiteX4" fmla="*/ 0 w 9150350"/>
              <a:gd name="connsiteY4" fmla="*/ 0 h 4949250"/>
              <a:gd name="connsiteX0" fmla="*/ 0 w 9150567"/>
              <a:gd name="connsiteY0" fmla="*/ 0 h 4949250"/>
              <a:gd name="connsiteX1" fmla="*/ 9144000 w 9150567"/>
              <a:gd name="connsiteY1" fmla="*/ 0 h 4949250"/>
              <a:gd name="connsiteX2" fmla="*/ 9150350 w 9150567"/>
              <a:gd name="connsiteY2" fmla="*/ 4591834 h 4949250"/>
              <a:gd name="connsiteX3" fmla="*/ 0 w 9150567"/>
              <a:gd name="connsiteY3" fmla="*/ 4949250 h 4949250"/>
              <a:gd name="connsiteX4" fmla="*/ 0 w 9150567"/>
              <a:gd name="connsiteY4" fmla="*/ 0 h 4949250"/>
              <a:gd name="connsiteX0" fmla="*/ 0 w 9150350"/>
              <a:gd name="connsiteY0" fmla="*/ 0 h 4949250"/>
              <a:gd name="connsiteX1" fmla="*/ 9144000 w 9150350"/>
              <a:gd name="connsiteY1" fmla="*/ 0 h 4949250"/>
              <a:gd name="connsiteX2" fmla="*/ 9150350 w 9150350"/>
              <a:gd name="connsiteY2" fmla="*/ 4591834 h 4949250"/>
              <a:gd name="connsiteX3" fmla="*/ 0 w 9150350"/>
              <a:gd name="connsiteY3" fmla="*/ 4949250 h 4949250"/>
              <a:gd name="connsiteX4" fmla="*/ 0 w 9150350"/>
              <a:gd name="connsiteY4" fmla="*/ 0 h 4949250"/>
              <a:gd name="connsiteX0" fmla="*/ 0 w 9150350"/>
              <a:gd name="connsiteY0" fmla="*/ 0 h 4949250"/>
              <a:gd name="connsiteX1" fmla="*/ 9144000 w 9150350"/>
              <a:gd name="connsiteY1" fmla="*/ 0 h 4949250"/>
              <a:gd name="connsiteX2" fmla="*/ 9150350 w 9150350"/>
              <a:gd name="connsiteY2" fmla="*/ 4591834 h 4949250"/>
              <a:gd name="connsiteX3" fmla="*/ 0 w 9150350"/>
              <a:gd name="connsiteY3" fmla="*/ 4949250 h 4949250"/>
              <a:gd name="connsiteX4" fmla="*/ 0 w 9150350"/>
              <a:gd name="connsiteY4" fmla="*/ 0 h 4949250"/>
              <a:gd name="connsiteX0" fmla="*/ 0 w 9150350"/>
              <a:gd name="connsiteY0" fmla="*/ 0 h 4949250"/>
              <a:gd name="connsiteX1" fmla="*/ 9144000 w 9150350"/>
              <a:gd name="connsiteY1" fmla="*/ 0 h 4949250"/>
              <a:gd name="connsiteX2" fmla="*/ 9150350 w 9150350"/>
              <a:gd name="connsiteY2" fmla="*/ 4712484 h 4949250"/>
              <a:gd name="connsiteX3" fmla="*/ 0 w 9150350"/>
              <a:gd name="connsiteY3" fmla="*/ 4949250 h 4949250"/>
              <a:gd name="connsiteX4" fmla="*/ 0 w 9150350"/>
              <a:gd name="connsiteY4" fmla="*/ 0 h 4949250"/>
              <a:gd name="connsiteX0" fmla="*/ 0 w 9144611"/>
              <a:gd name="connsiteY0" fmla="*/ 0 h 4949250"/>
              <a:gd name="connsiteX1" fmla="*/ 9144000 w 9144611"/>
              <a:gd name="connsiteY1" fmla="*/ 0 h 4949250"/>
              <a:gd name="connsiteX2" fmla="*/ 9144000 w 9144611"/>
              <a:gd name="connsiteY2" fmla="*/ 4579134 h 4949250"/>
              <a:gd name="connsiteX3" fmla="*/ 0 w 9144611"/>
              <a:gd name="connsiteY3" fmla="*/ 4949250 h 4949250"/>
              <a:gd name="connsiteX4" fmla="*/ 0 w 9144611"/>
              <a:gd name="connsiteY4" fmla="*/ 0 h 494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611" h="4949250">
                <a:moveTo>
                  <a:pt x="0" y="0"/>
                </a:moveTo>
                <a:lnTo>
                  <a:pt x="9144000" y="0"/>
                </a:lnTo>
                <a:cubicBezTo>
                  <a:pt x="9146117" y="1530611"/>
                  <a:pt x="9141883" y="3048523"/>
                  <a:pt x="9144000" y="4579134"/>
                </a:cubicBezTo>
                <a:lnTo>
                  <a:pt x="0" y="4949250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GB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EB4615F5-6B99-134B-BA14-F885568F73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380" y="287594"/>
            <a:ext cx="8545861" cy="99417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>
              <a:defRPr sz="3200" b="1">
                <a:solidFill>
                  <a:srgbClr val="009B48"/>
                </a:solidFill>
                <a:latin typeface="+mn-lt"/>
              </a:defRPr>
            </a:lvl1pPr>
          </a:lstStyle>
          <a:p>
            <a:r>
              <a:rPr lang="nl-BE" dirty="0"/>
              <a:t>Calibri, groen, 32 pt, bold, bovenaan gelijnd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3858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8_beeld + titel mid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ep 7">
            <a:extLst>
              <a:ext uri="{FF2B5EF4-FFF2-40B4-BE49-F238E27FC236}">
                <a16:creationId xmlns:a16="http://schemas.microsoft.com/office/drawing/2014/main" id="{8699D37E-75D0-9F40-A620-6BB95212E2C7}"/>
              </a:ext>
            </a:extLst>
          </p:cNvPr>
          <p:cNvGrpSpPr/>
          <p:nvPr userDrawn="1"/>
        </p:nvGrpSpPr>
        <p:grpSpPr>
          <a:xfrm>
            <a:off x="-1" y="4565270"/>
            <a:ext cx="9150030" cy="578233"/>
            <a:chOff x="0" y="0"/>
            <a:chExt cx="9150029" cy="578232"/>
          </a:xfrm>
        </p:grpSpPr>
        <p:sp>
          <p:nvSpPr>
            <p:cNvPr id="9" name="Handmatige invoer 1">
              <a:extLst>
                <a:ext uri="{FF2B5EF4-FFF2-40B4-BE49-F238E27FC236}">
                  <a16:creationId xmlns:a16="http://schemas.microsoft.com/office/drawing/2014/main" id="{A96ED7FB-0853-624B-8178-A2FDD80EE631}"/>
                </a:ext>
              </a:extLst>
            </p:cNvPr>
            <p:cNvSpPr/>
            <p:nvPr/>
          </p:nvSpPr>
          <p:spPr>
            <a:xfrm>
              <a:off x="0" y="-1"/>
              <a:ext cx="9150030" cy="57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3695"/>
                  </a:moveTo>
                  <a:cubicBezTo>
                    <a:pt x="7236" y="10222"/>
                    <a:pt x="14364" y="3474"/>
                    <a:pt x="21600" y="0"/>
                  </a:cubicBezTo>
                  <a:cubicBezTo>
                    <a:pt x="21591" y="8058"/>
                    <a:pt x="21596" y="13542"/>
                    <a:pt x="21587" y="21600"/>
                  </a:cubicBezTo>
                  <a:lnTo>
                    <a:pt x="0" y="21600"/>
                  </a:lnTo>
                  <a:lnTo>
                    <a:pt x="0" y="13695"/>
                  </a:lnTo>
                  <a:close/>
                </a:path>
              </a:pathLst>
            </a:custGeom>
            <a:solidFill>
              <a:srgbClr val="009B4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0" name="Afbeelding 8" descr="Afbeelding 8">
              <a:extLst>
                <a:ext uri="{FF2B5EF4-FFF2-40B4-BE49-F238E27FC236}">
                  <a16:creationId xmlns:a16="http://schemas.microsoft.com/office/drawing/2014/main" id="{0E35ABCC-37C2-2141-9CDE-72D6F84330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02257" y="197530"/>
              <a:ext cx="2008633" cy="30566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9" name="Tijdelijke aanduiding voor afbeelding 18">
            <a:extLst>
              <a:ext uri="{FF2B5EF4-FFF2-40B4-BE49-F238E27FC236}">
                <a16:creationId xmlns:a16="http://schemas.microsoft.com/office/drawing/2014/main" id="{0C6DC67E-A4A8-8046-9F48-8618BD576C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9144611" cy="4949250"/>
          </a:xfrm>
          <a:custGeom>
            <a:avLst/>
            <a:gdLst>
              <a:gd name="connsiteX0" fmla="*/ 0 w 9144000"/>
              <a:gd name="connsiteY0" fmla="*/ 0 h 4949250"/>
              <a:gd name="connsiteX1" fmla="*/ 9144000 w 9144000"/>
              <a:gd name="connsiteY1" fmla="*/ 0 h 4949250"/>
              <a:gd name="connsiteX2" fmla="*/ 9144000 w 9144000"/>
              <a:gd name="connsiteY2" fmla="*/ 4629934 h 4949250"/>
              <a:gd name="connsiteX3" fmla="*/ 0 w 9144000"/>
              <a:gd name="connsiteY3" fmla="*/ 4949250 h 4949250"/>
              <a:gd name="connsiteX0" fmla="*/ 0 w 9150350"/>
              <a:gd name="connsiteY0" fmla="*/ 0 h 4949250"/>
              <a:gd name="connsiteX1" fmla="*/ 9144000 w 9150350"/>
              <a:gd name="connsiteY1" fmla="*/ 0 h 4949250"/>
              <a:gd name="connsiteX2" fmla="*/ 9150350 w 9150350"/>
              <a:gd name="connsiteY2" fmla="*/ 4591834 h 4949250"/>
              <a:gd name="connsiteX3" fmla="*/ 0 w 9150350"/>
              <a:gd name="connsiteY3" fmla="*/ 4949250 h 4949250"/>
              <a:gd name="connsiteX4" fmla="*/ 0 w 9150350"/>
              <a:gd name="connsiteY4" fmla="*/ 0 h 4949250"/>
              <a:gd name="connsiteX0" fmla="*/ 0 w 9150567"/>
              <a:gd name="connsiteY0" fmla="*/ 0 h 4949250"/>
              <a:gd name="connsiteX1" fmla="*/ 9144000 w 9150567"/>
              <a:gd name="connsiteY1" fmla="*/ 0 h 4949250"/>
              <a:gd name="connsiteX2" fmla="*/ 9150350 w 9150567"/>
              <a:gd name="connsiteY2" fmla="*/ 4591834 h 4949250"/>
              <a:gd name="connsiteX3" fmla="*/ 0 w 9150567"/>
              <a:gd name="connsiteY3" fmla="*/ 4949250 h 4949250"/>
              <a:gd name="connsiteX4" fmla="*/ 0 w 9150567"/>
              <a:gd name="connsiteY4" fmla="*/ 0 h 4949250"/>
              <a:gd name="connsiteX0" fmla="*/ 0 w 9150350"/>
              <a:gd name="connsiteY0" fmla="*/ 0 h 4949250"/>
              <a:gd name="connsiteX1" fmla="*/ 9144000 w 9150350"/>
              <a:gd name="connsiteY1" fmla="*/ 0 h 4949250"/>
              <a:gd name="connsiteX2" fmla="*/ 9150350 w 9150350"/>
              <a:gd name="connsiteY2" fmla="*/ 4591834 h 4949250"/>
              <a:gd name="connsiteX3" fmla="*/ 0 w 9150350"/>
              <a:gd name="connsiteY3" fmla="*/ 4949250 h 4949250"/>
              <a:gd name="connsiteX4" fmla="*/ 0 w 9150350"/>
              <a:gd name="connsiteY4" fmla="*/ 0 h 4949250"/>
              <a:gd name="connsiteX0" fmla="*/ 0 w 9150350"/>
              <a:gd name="connsiteY0" fmla="*/ 0 h 4949250"/>
              <a:gd name="connsiteX1" fmla="*/ 9144000 w 9150350"/>
              <a:gd name="connsiteY1" fmla="*/ 0 h 4949250"/>
              <a:gd name="connsiteX2" fmla="*/ 9150350 w 9150350"/>
              <a:gd name="connsiteY2" fmla="*/ 4591834 h 4949250"/>
              <a:gd name="connsiteX3" fmla="*/ 0 w 9150350"/>
              <a:gd name="connsiteY3" fmla="*/ 4949250 h 4949250"/>
              <a:gd name="connsiteX4" fmla="*/ 0 w 9150350"/>
              <a:gd name="connsiteY4" fmla="*/ 0 h 4949250"/>
              <a:gd name="connsiteX0" fmla="*/ 0 w 9150350"/>
              <a:gd name="connsiteY0" fmla="*/ 0 h 4949250"/>
              <a:gd name="connsiteX1" fmla="*/ 9144000 w 9150350"/>
              <a:gd name="connsiteY1" fmla="*/ 0 h 4949250"/>
              <a:gd name="connsiteX2" fmla="*/ 9150350 w 9150350"/>
              <a:gd name="connsiteY2" fmla="*/ 4712484 h 4949250"/>
              <a:gd name="connsiteX3" fmla="*/ 0 w 9150350"/>
              <a:gd name="connsiteY3" fmla="*/ 4949250 h 4949250"/>
              <a:gd name="connsiteX4" fmla="*/ 0 w 9150350"/>
              <a:gd name="connsiteY4" fmla="*/ 0 h 4949250"/>
              <a:gd name="connsiteX0" fmla="*/ 0 w 9144611"/>
              <a:gd name="connsiteY0" fmla="*/ 0 h 4949250"/>
              <a:gd name="connsiteX1" fmla="*/ 9144000 w 9144611"/>
              <a:gd name="connsiteY1" fmla="*/ 0 h 4949250"/>
              <a:gd name="connsiteX2" fmla="*/ 9144000 w 9144611"/>
              <a:gd name="connsiteY2" fmla="*/ 4579134 h 4949250"/>
              <a:gd name="connsiteX3" fmla="*/ 0 w 9144611"/>
              <a:gd name="connsiteY3" fmla="*/ 4949250 h 4949250"/>
              <a:gd name="connsiteX4" fmla="*/ 0 w 9144611"/>
              <a:gd name="connsiteY4" fmla="*/ 0 h 494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611" h="4949250">
                <a:moveTo>
                  <a:pt x="0" y="0"/>
                </a:moveTo>
                <a:lnTo>
                  <a:pt x="9144000" y="0"/>
                </a:lnTo>
                <a:cubicBezTo>
                  <a:pt x="9146117" y="1530611"/>
                  <a:pt x="9141883" y="3048523"/>
                  <a:pt x="9144000" y="4579134"/>
                </a:cubicBezTo>
                <a:lnTo>
                  <a:pt x="0" y="4949250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GB" dirty="0"/>
          </a:p>
        </p:txBody>
      </p:sp>
      <p:sp>
        <p:nvSpPr>
          <p:cNvPr id="12" name="Title Text">
            <a:extLst>
              <a:ext uri="{FF2B5EF4-FFF2-40B4-BE49-F238E27FC236}">
                <a16:creationId xmlns:a16="http://schemas.microsoft.com/office/drawing/2014/main" id="{878582A4-FFFA-4997-8F8D-897F84FF3417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309380" y="851820"/>
            <a:ext cx="7241994" cy="1790701"/>
          </a:xfrm>
          <a:prstGeom prst="rect">
            <a:avLst/>
          </a:prstGeom>
        </p:spPr>
        <p:txBody>
          <a:bodyPr lIns="0" tIns="0" rIns="0" bIns="0" anchor="b"/>
          <a:lstStyle>
            <a:lvl1pPr marL="0" indent="-215999">
              <a:defRPr sz="3200" b="1">
                <a:solidFill>
                  <a:srgbClr val="009B48"/>
                </a:solidFill>
                <a:latin typeface="+mn-lt"/>
              </a:defRPr>
            </a:lvl1pPr>
          </a:lstStyle>
          <a:p>
            <a:r>
              <a:rPr dirty="0"/>
              <a:t>Title Text</a:t>
            </a:r>
          </a:p>
        </p:txBody>
      </p:sp>
      <p:sp>
        <p:nvSpPr>
          <p:cNvPr id="13" name="Body Level One…">
            <a:extLst>
              <a:ext uri="{FF2B5EF4-FFF2-40B4-BE49-F238E27FC236}">
                <a16:creationId xmlns:a16="http://schemas.microsoft.com/office/drawing/2014/main" id="{4F59F970-9325-4A64-BCC3-0C171A52AF71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09380" y="2661606"/>
            <a:ext cx="5945630" cy="720000"/>
          </a:xfrm>
          <a:prstGeom prst="rect">
            <a:avLst/>
          </a:prstGeom>
        </p:spPr>
        <p:txBody>
          <a:bodyPr lIns="0" tIns="0" rIns="0" bIns="46800"/>
          <a:lstStyle>
            <a:lvl1pPr marL="0" indent="0">
              <a:buSzTx/>
              <a:buFontTx/>
              <a:buNone/>
              <a:defRPr sz="2000" b="1">
                <a:solidFill>
                  <a:srgbClr val="009B48"/>
                </a:solidFill>
                <a:latin typeface="+mn-lt"/>
              </a:defRPr>
            </a:lvl1pPr>
            <a:lvl2pPr marL="0" indent="342900">
              <a:buSzTx/>
              <a:buFontTx/>
              <a:buNone/>
              <a:defRPr sz="1800" b="0">
                <a:solidFill>
                  <a:srgbClr val="009B48"/>
                </a:solidFill>
                <a:latin typeface="+mn-lt"/>
              </a:defRPr>
            </a:lvl2pPr>
            <a:lvl3pPr marL="0" indent="685800">
              <a:buSzTx/>
              <a:buFontTx/>
              <a:buNone/>
              <a:defRPr sz="1500" b="0">
                <a:solidFill>
                  <a:srgbClr val="009B48"/>
                </a:solidFill>
                <a:latin typeface="+mn-lt"/>
              </a:defRPr>
            </a:lvl3pPr>
            <a:lvl4pPr marL="0" indent="1028700">
              <a:buSzTx/>
              <a:buFontTx/>
              <a:buNone/>
              <a:defRPr sz="1400" b="0">
                <a:solidFill>
                  <a:srgbClr val="009B48"/>
                </a:solidFill>
                <a:latin typeface="+mn-lt"/>
              </a:defRPr>
            </a:lvl4pPr>
            <a:lvl5pPr marL="0" indent="1371600">
              <a:buSzTx/>
              <a:buFontTx/>
              <a:buNone/>
              <a:defRPr sz="1200" b="0">
                <a:solidFill>
                  <a:srgbClr val="009B48"/>
                </a:solidFill>
                <a:latin typeface="+mn-lt"/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2161607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dia_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360000" y="851820"/>
            <a:ext cx="7241994" cy="1790701"/>
          </a:xfrm>
          <a:prstGeom prst="rect">
            <a:avLst/>
          </a:prstGeom>
        </p:spPr>
        <p:txBody>
          <a:bodyPr anchor="b"/>
          <a:lstStyle>
            <a:lvl1pPr marL="215999" indent="-215999"/>
          </a:lstStyle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60000" y="2830422"/>
            <a:ext cx="5945630" cy="72000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000" b="1">
                <a:solidFill>
                  <a:srgbClr val="009B48"/>
                </a:solidFill>
              </a:defRPr>
            </a:lvl1pPr>
            <a:lvl2pPr marL="0" indent="342900">
              <a:buSzTx/>
              <a:buFontTx/>
              <a:buNone/>
              <a:defRPr sz="1800" b="0">
                <a:solidFill>
                  <a:srgbClr val="009B48"/>
                </a:solidFill>
              </a:defRPr>
            </a:lvl2pPr>
            <a:lvl3pPr marL="0" indent="685800">
              <a:buSzTx/>
              <a:buFontTx/>
              <a:buNone/>
              <a:defRPr b="0">
                <a:solidFill>
                  <a:srgbClr val="009B48"/>
                </a:solidFill>
              </a:defRPr>
            </a:lvl3pPr>
            <a:lvl4pPr marL="0" indent="1028700">
              <a:buSzTx/>
              <a:buFontTx/>
              <a:buNone/>
              <a:defRPr sz="1400" b="0">
                <a:solidFill>
                  <a:srgbClr val="009B48"/>
                </a:solidFill>
              </a:defRPr>
            </a:lvl4pPr>
            <a:lvl5pPr marL="0" indent="1371600">
              <a:buSzTx/>
              <a:buFontTx/>
              <a:buNone/>
              <a:defRPr sz="1200" b="0">
                <a:solidFill>
                  <a:srgbClr val="009B4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_Kleu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549CC4DC-4FD8-604D-B7F4-174F1AFBCF81}"/>
              </a:ext>
            </a:extLst>
          </p:cNvPr>
          <p:cNvSpPr/>
          <p:nvPr userDrawn="1"/>
        </p:nvSpPr>
        <p:spPr>
          <a:xfrm>
            <a:off x="309380" y="1400589"/>
            <a:ext cx="673769" cy="673769"/>
          </a:xfrm>
          <a:prstGeom prst="rect">
            <a:avLst/>
          </a:prstGeom>
          <a:solidFill>
            <a:srgbClr val="009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1B06AFD8-B952-B844-9AB4-8069EDFC23BD}"/>
              </a:ext>
            </a:extLst>
          </p:cNvPr>
          <p:cNvSpPr/>
          <p:nvPr userDrawn="1"/>
        </p:nvSpPr>
        <p:spPr>
          <a:xfrm>
            <a:off x="309380" y="2750074"/>
            <a:ext cx="673769" cy="673769"/>
          </a:xfrm>
          <a:prstGeom prst="rect">
            <a:avLst/>
          </a:prstGeom>
          <a:solidFill>
            <a:srgbClr val="E372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FC865BCF-F6A3-B346-9C14-7BF5AB89533D}"/>
              </a:ext>
            </a:extLst>
          </p:cNvPr>
          <p:cNvSpPr/>
          <p:nvPr userDrawn="1"/>
        </p:nvSpPr>
        <p:spPr>
          <a:xfrm>
            <a:off x="309380" y="3639782"/>
            <a:ext cx="673769" cy="673769"/>
          </a:xfrm>
          <a:prstGeom prst="rect">
            <a:avLst/>
          </a:prstGeom>
          <a:solidFill>
            <a:srgbClr val="9CD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A0D22A14-9FD3-3348-A0B2-C585295D1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380" y="287594"/>
            <a:ext cx="8545861" cy="46867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>
              <a:defRPr sz="3200" b="1">
                <a:solidFill>
                  <a:srgbClr val="009B48"/>
                </a:solidFill>
                <a:latin typeface="+mn-lt"/>
              </a:defRPr>
            </a:lvl1pPr>
          </a:lstStyle>
          <a:p>
            <a:r>
              <a:rPr lang="nl-BE" dirty="0"/>
              <a:t>Calibri, groen, 32 pt, bold, bovenaan gelijnd</a:t>
            </a:r>
            <a:endParaRPr lang="en-US" dirty="0"/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AC7CFEF1-F92A-1E49-9083-FE05CE62B031}"/>
              </a:ext>
            </a:extLst>
          </p:cNvPr>
          <p:cNvSpPr/>
          <p:nvPr userDrawn="1"/>
        </p:nvSpPr>
        <p:spPr>
          <a:xfrm>
            <a:off x="2502565" y="2750074"/>
            <a:ext cx="673769" cy="673769"/>
          </a:xfrm>
          <a:prstGeom prst="rect">
            <a:avLst/>
          </a:prstGeom>
          <a:solidFill>
            <a:srgbClr val="D10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BAD9A5DD-96C6-F841-A2A0-E212C2052784}"/>
              </a:ext>
            </a:extLst>
          </p:cNvPr>
          <p:cNvSpPr/>
          <p:nvPr userDrawn="1"/>
        </p:nvSpPr>
        <p:spPr>
          <a:xfrm>
            <a:off x="4695750" y="2750074"/>
            <a:ext cx="673769" cy="673769"/>
          </a:xfrm>
          <a:prstGeom prst="rect">
            <a:avLst/>
          </a:prstGeom>
          <a:solidFill>
            <a:srgbClr val="3FCF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B6AF4591-5620-BF4B-8F02-A3A805391724}"/>
              </a:ext>
            </a:extLst>
          </p:cNvPr>
          <p:cNvSpPr/>
          <p:nvPr userDrawn="1"/>
        </p:nvSpPr>
        <p:spPr>
          <a:xfrm>
            <a:off x="2502564" y="3639782"/>
            <a:ext cx="673769" cy="673769"/>
          </a:xfrm>
          <a:prstGeom prst="rect">
            <a:avLst/>
          </a:prstGeom>
          <a:solidFill>
            <a:srgbClr val="0027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B92675A1-8C01-7449-B812-A8B7C7FB4AB1}"/>
              </a:ext>
            </a:extLst>
          </p:cNvPr>
          <p:cNvSpPr/>
          <p:nvPr userDrawn="1"/>
        </p:nvSpPr>
        <p:spPr>
          <a:xfrm>
            <a:off x="4695748" y="3639782"/>
            <a:ext cx="673769" cy="673769"/>
          </a:xfrm>
          <a:prstGeom prst="rect">
            <a:avLst/>
          </a:prstGeom>
          <a:solidFill>
            <a:srgbClr val="007A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11371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fbeelding links, Tekst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jdelijke aanduiding voor afbeelding 8"/>
          <p:cNvSpPr>
            <a:spLocks noGrp="1"/>
          </p:cNvSpPr>
          <p:nvPr>
            <p:ph type="pic" sz="half" idx="13"/>
          </p:nvPr>
        </p:nvSpPr>
        <p:spPr>
          <a:xfrm>
            <a:off x="360000" y="1260000"/>
            <a:ext cx="3704401" cy="3152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500000" y="1260000"/>
            <a:ext cx="4065187" cy="3152933"/>
          </a:xfrm>
          <a:prstGeom prst="rect">
            <a:avLst/>
          </a:prstGeom>
        </p:spPr>
        <p:txBody>
          <a:bodyPr/>
          <a:lstStyle>
            <a:lvl1pPr>
              <a:buClr>
                <a:srgbClr val="2F2F2E"/>
              </a:buClr>
              <a:defRPr sz="2000" b="0">
                <a:solidFill>
                  <a:schemeClr val="tx2"/>
                </a:solidFill>
              </a:defRPr>
            </a:lvl1pPr>
            <a:lvl2pPr marL="382500" indent="-202500">
              <a:buClr>
                <a:srgbClr val="2F2F2E"/>
              </a:buClr>
              <a:defRPr sz="1800" b="0">
                <a:solidFill>
                  <a:schemeClr val="tx2"/>
                </a:solidFill>
              </a:defRPr>
            </a:lvl2pPr>
            <a:lvl3pPr marL="591428" indent="-231428">
              <a:buClr>
                <a:srgbClr val="2F2F2E"/>
              </a:buClr>
              <a:defRPr sz="1600" b="0">
                <a:solidFill>
                  <a:schemeClr val="tx2"/>
                </a:solidFill>
              </a:defRPr>
            </a:lvl3pPr>
            <a:lvl4pPr marL="789230" indent="-249230">
              <a:buClr>
                <a:srgbClr val="2F2F2E"/>
              </a:buClr>
              <a:defRPr sz="1400" b="0">
                <a:solidFill>
                  <a:schemeClr val="tx2"/>
                </a:solidFill>
              </a:defRPr>
            </a:lvl4pPr>
            <a:lvl5pPr marL="969230" indent="-249230">
              <a:buClr>
                <a:srgbClr val="2F2F2E"/>
              </a:buClr>
              <a:defRPr sz="1200" b="0">
                <a:solidFill>
                  <a:schemeClr val="tx2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359999" y="359999"/>
            <a:ext cx="8205187" cy="753183"/>
          </a:xfrm>
          <a:prstGeom prst="rect">
            <a:avLst/>
          </a:prstGeom>
        </p:spPr>
        <p:txBody>
          <a:bodyPr anchor="t"/>
          <a:lstStyle/>
          <a:p>
            <a: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+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Body Level One…"/>
          <p:cNvSpPr txBox="1">
            <a:spLocks noGrp="1"/>
          </p:cNvSpPr>
          <p:nvPr>
            <p:ph type="body" idx="1"/>
          </p:nvPr>
        </p:nvSpPr>
        <p:spPr>
          <a:xfrm>
            <a:off x="360000" y="1260000"/>
            <a:ext cx="7995340" cy="3152933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9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360000" y="360000"/>
            <a:ext cx="7995340" cy="540000"/>
          </a:xfrm>
          <a:prstGeom prst="rect">
            <a:avLst/>
          </a:prstGeom>
        </p:spPr>
        <p:txBody>
          <a:bodyPr anchor="t"/>
          <a:lstStyle/>
          <a:p>
            <a: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.7_beeld + titel bo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ep 7">
            <a:extLst>
              <a:ext uri="{FF2B5EF4-FFF2-40B4-BE49-F238E27FC236}">
                <a16:creationId xmlns:a16="http://schemas.microsoft.com/office/drawing/2014/main" id="{8699D37E-75D0-9F40-A620-6BB95212E2C7}"/>
              </a:ext>
            </a:extLst>
          </p:cNvPr>
          <p:cNvGrpSpPr/>
          <p:nvPr userDrawn="1"/>
        </p:nvGrpSpPr>
        <p:grpSpPr>
          <a:xfrm>
            <a:off x="-1" y="4565270"/>
            <a:ext cx="9150030" cy="578233"/>
            <a:chOff x="0" y="0"/>
            <a:chExt cx="9150029" cy="578232"/>
          </a:xfrm>
        </p:grpSpPr>
        <p:sp>
          <p:nvSpPr>
            <p:cNvPr id="9" name="Handmatige invoer 1">
              <a:extLst>
                <a:ext uri="{FF2B5EF4-FFF2-40B4-BE49-F238E27FC236}">
                  <a16:creationId xmlns:a16="http://schemas.microsoft.com/office/drawing/2014/main" id="{A96ED7FB-0853-624B-8178-A2FDD80EE631}"/>
                </a:ext>
              </a:extLst>
            </p:cNvPr>
            <p:cNvSpPr/>
            <p:nvPr/>
          </p:nvSpPr>
          <p:spPr>
            <a:xfrm>
              <a:off x="0" y="-1"/>
              <a:ext cx="9150030" cy="57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3695"/>
                  </a:moveTo>
                  <a:cubicBezTo>
                    <a:pt x="7236" y="10222"/>
                    <a:pt x="14364" y="3474"/>
                    <a:pt x="21600" y="0"/>
                  </a:cubicBezTo>
                  <a:cubicBezTo>
                    <a:pt x="21591" y="8058"/>
                    <a:pt x="21596" y="13542"/>
                    <a:pt x="21587" y="21600"/>
                  </a:cubicBezTo>
                  <a:lnTo>
                    <a:pt x="0" y="21600"/>
                  </a:lnTo>
                  <a:lnTo>
                    <a:pt x="0" y="13695"/>
                  </a:lnTo>
                  <a:close/>
                </a:path>
              </a:pathLst>
            </a:custGeom>
            <a:solidFill>
              <a:srgbClr val="009B4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0" name="Afbeelding 8" descr="Afbeelding 8">
              <a:extLst>
                <a:ext uri="{FF2B5EF4-FFF2-40B4-BE49-F238E27FC236}">
                  <a16:creationId xmlns:a16="http://schemas.microsoft.com/office/drawing/2014/main" id="{0E35ABCC-37C2-2141-9CDE-72D6F84330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02257" y="197530"/>
              <a:ext cx="2008633" cy="30566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9" name="Tijdelijke aanduiding voor afbeelding 18">
            <a:extLst>
              <a:ext uri="{FF2B5EF4-FFF2-40B4-BE49-F238E27FC236}">
                <a16:creationId xmlns:a16="http://schemas.microsoft.com/office/drawing/2014/main" id="{0C6DC67E-A4A8-8046-9F48-8618BD576C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611" y="0"/>
            <a:ext cx="9144611" cy="4949250"/>
          </a:xfrm>
          <a:custGeom>
            <a:avLst/>
            <a:gdLst>
              <a:gd name="connsiteX0" fmla="*/ 0 w 9144000"/>
              <a:gd name="connsiteY0" fmla="*/ 0 h 4949250"/>
              <a:gd name="connsiteX1" fmla="*/ 9144000 w 9144000"/>
              <a:gd name="connsiteY1" fmla="*/ 0 h 4949250"/>
              <a:gd name="connsiteX2" fmla="*/ 9144000 w 9144000"/>
              <a:gd name="connsiteY2" fmla="*/ 4629934 h 4949250"/>
              <a:gd name="connsiteX3" fmla="*/ 0 w 9144000"/>
              <a:gd name="connsiteY3" fmla="*/ 4949250 h 4949250"/>
              <a:gd name="connsiteX0" fmla="*/ 0 w 9150350"/>
              <a:gd name="connsiteY0" fmla="*/ 0 h 4949250"/>
              <a:gd name="connsiteX1" fmla="*/ 9144000 w 9150350"/>
              <a:gd name="connsiteY1" fmla="*/ 0 h 4949250"/>
              <a:gd name="connsiteX2" fmla="*/ 9150350 w 9150350"/>
              <a:gd name="connsiteY2" fmla="*/ 4591834 h 4949250"/>
              <a:gd name="connsiteX3" fmla="*/ 0 w 9150350"/>
              <a:gd name="connsiteY3" fmla="*/ 4949250 h 4949250"/>
              <a:gd name="connsiteX4" fmla="*/ 0 w 9150350"/>
              <a:gd name="connsiteY4" fmla="*/ 0 h 4949250"/>
              <a:gd name="connsiteX0" fmla="*/ 0 w 9150567"/>
              <a:gd name="connsiteY0" fmla="*/ 0 h 4949250"/>
              <a:gd name="connsiteX1" fmla="*/ 9144000 w 9150567"/>
              <a:gd name="connsiteY1" fmla="*/ 0 h 4949250"/>
              <a:gd name="connsiteX2" fmla="*/ 9150350 w 9150567"/>
              <a:gd name="connsiteY2" fmla="*/ 4591834 h 4949250"/>
              <a:gd name="connsiteX3" fmla="*/ 0 w 9150567"/>
              <a:gd name="connsiteY3" fmla="*/ 4949250 h 4949250"/>
              <a:gd name="connsiteX4" fmla="*/ 0 w 9150567"/>
              <a:gd name="connsiteY4" fmla="*/ 0 h 4949250"/>
              <a:gd name="connsiteX0" fmla="*/ 0 w 9150350"/>
              <a:gd name="connsiteY0" fmla="*/ 0 h 4949250"/>
              <a:gd name="connsiteX1" fmla="*/ 9144000 w 9150350"/>
              <a:gd name="connsiteY1" fmla="*/ 0 h 4949250"/>
              <a:gd name="connsiteX2" fmla="*/ 9150350 w 9150350"/>
              <a:gd name="connsiteY2" fmla="*/ 4591834 h 4949250"/>
              <a:gd name="connsiteX3" fmla="*/ 0 w 9150350"/>
              <a:gd name="connsiteY3" fmla="*/ 4949250 h 4949250"/>
              <a:gd name="connsiteX4" fmla="*/ 0 w 9150350"/>
              <a:gd name="connsiteY4" fmla="*/ 0 h 4949250"/>
              <a:gd name="connsiteX0" fmla="*/ 0 w 9150350"/>
              <a:gd name="connsiteY0" fmla="*/ 0 h 4949250"/>
              <a:gd name="connsiteX1" fmla="*/ 9144000 w 9150350"/>
              <a:gd name="connsiteY1" fmla="*/ 0 h 4949250"/>
              <a:gd name="connsiteX2" fmla="*/ 9150350 w 9150350"/>
              <a:gd name="connsiteY2" fmla="*/ 4591834 h 4949250"/>
              <a:gd name="connsiteX3" fmla="*/ 0 w 9150350"/>
              <a:gd name="connsiteY3" fmla="*/ 4949250 h 4949250"/>
              <a:gd name="connsiteX4" fmla="*/ 0 w 9150350"/>
              <a:gd name="connsiteY4" fmla="*/ 0 h 4949250"/>
              <a:gd name="connsiteX0" fmla="*/ 0 w 9150350"/>
              <a:gd name="connsiteY0" fmla="*/ 0 h 4949250"/>
              <a:gd name="connsiteX1" fmla="*/ 9144000 w 9150350"/>
              <a:gd name="connsiteY1" fmla="*/ 0 h 4949250"/>
              <a:gd name="connsiteX2" fmla="*/ 9150350 w 9150350"/>
              <a:gd name="connsiteY2" fmla="*/ 4712484 h 4949250"/>
              <a:gd name="connsiteX3" fmla="*/ 0 w 9150350"/>
              <a:gd name="connsiteY3" fmla="*/ 4949250 h 4949250"/>
              <a:gd name="connsiteX4" fmla="*/ 0 w 9150350"/>
              <a:gd name="connsiteY4" fmla="*/ 0 h 4949250"/>
              <a:gd name="connsiteX0" fmla="*/ 0 w 9144611"/>
              <a:gd name="connsiteY0" fmla="*/ 0 h 4949250"/>
              <a:gd name="connsiteX1" fmla="*/ 9144000 w 9144611"/>
              <a:gd name="connsiteY1" fmla="*/ 0 h 4949250"/>
              <a:gd name="connsiteX2" fmla="*/ 9144000 w 9144611"/>
              <a:gd name="connsiteY2" fmla="*/ 4579134 h 4949250"/>
              <a:gd name="connsiteX3" fmla="*/ 0 w 9144611"/>
              <a:gd name="connsiteY3" fmla="*/ 4949250 h 4949250"/>
              <a:gd name="connsiteX4" fmla="*/ 0 w 9144611"/>
              <a:gd name="connsiteY4" fmla="*/ 0 h 494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611" h="4949250">
                <a:moveTo>
                  <a:pt x="0" y="0"/>
                </a:moveTo>
                <a:lnTo>
                  <a:pt x="9144000" y="0"/>
                </a:lnTo>
                <a:cubicBezTo>
                  <a:pt x="9146117" y="1530611"/>
                  <a:pt x="9141883" y="3048523"/>
                  <a:pt x="9144000" y="4579134"/>
                </a:cubicBezTo>
                <a:lnTo>
                  <a:pt x="0" y="4949250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GB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EB4615F5-6B99-134B-BA14-F885568F73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380" y="287594"/>
            <a:ext cx="8545861" cy="99417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>
              <a:defRPr sz="3200" b="1">
                <a:solidFill>
                  <a:srgbClr val="009B48"/>
                </a:solidFill>
                <a:latin typeface="+mn-lt"/>
              </a:defRPr>
            </a:lvl1pPr>
          </a:lstStyle>
          <a:p>
            <a:r>
              <a:rPr lang="nl-BE" dirty="0"/>
              <a:t>Calibri, groen, 32 pt, bold, bovenaan gelijnd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696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359999" y="359999"/>
            <a:ext cx="8545461" cy="689573"/>
          </a:xfrm>
          <a:prstGeom prst="rect">
            <a:avLst/>
          </a:prstGeom>
        </p:spPr>
        <p:txBody>
          <a:bodyPr anchor="t"/>
          <a:lstStyle/>
          <a:p>
            <a:r>
              <a:t>Title Text</a:t>
            </a:r>
          </a:p>
        </p:txBody>
      </p:sp>
    </p:spTree>
    <p:extLst>
      <p:ext uri="{BB962C8B-B14F-4D97-AF65-F5344CB8AC3E}">
        <p14:creationId xmlns:p14="http://schemas.microsoft.com/office/powerpoint/2010/main" val="3379445046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78E88981-6B68-B149-8A88-2F34EA6C1C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0186" y="905893"/>
            <a:ext cx="2323813" cy="905893"/>
          </a:xfrm>
          <a:prstGeom prst="rect">
            <a:avLst/>
          </a:prstGeom>
        </p:spPr>
      </p:pic>
      <p:sp>
        <p:nvSpPr>
          <p:cNvPr id="8" name="Title Text">
            <a:extLst>
              <a:ext uri="{FF2B5EF4-FFF2-40B4-BE49-F238E27FC236}">
                <a16:creationId xmlns:a16="http://schemas.microsoft.com/office/drawing/2014/main" id="{5306D2C2-901E-D34A-BA20-02F0F78228A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0916" y="1152762"/>
            <a:ext cx="5320333" cy="179070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indent="0">
              <a:lnSpc>
                <a:spcPct val="100000"/>
              </a:lnSpc>
              <a:defRPr sz="3200">
                <a:solidFill>
                  <a:srgbClr val="FFFFFF"/>
                </a:solidFill>
              </a:defRPr>
            </a:lvl1pPr>
          </a:lstStyle>
          <a:p>
            <a:r>
              <a:rPr dirty="0"/>
              <a:t>Title Text</a:t>
            </a:r>
          </a:p>
        </p:txBody>
      </p:sp>
    </p:spTree>
    <p:extLst>
      <p:ext uri="{BB962C8B-B14F-4D97-AF65-F5344CB8AC3E}">
        <p14:creationId xmlns:p14="http://schemas.microsoft.com/office/powerpoint/2010/main" val="2074094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_HOOFDSTUKSLIDEa_ziza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>
            <a:extLst>
              <a:ext uri="{FF2B5EF4-FFF2-40B4-BE49-F238E27FC236}">
                <a16:creationId xmlns:a16="http://schemas.microsoft.com/office/drawing/2014/main" id="{B7289FFD-DB2D-7D47-B255-7925EF629602}"/>
              </a:ext>
            </a:extLst>
          </p:cNvPr>
          <p:cNvSpPr/>
          <p:nvPr userDrawn="1"/>
        </p:nvSpPr>
        <p:spPr>
          <a:xfrm>
            <a:off x="0" y="-450"/>
            <a:ext cx="9144000" cy="514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2" name="Afbeelding 21">
            <a:extLst>
              <a:ext uri="{FF2B5EF4-FFF2-40B4-BE49-F238E27FC236}">
                <a16:creationId xmlns:a16="http://schemas.microsoft.com/office/drawing/2014/main" id="{65AD9706-0929-194C-9AEC-605D2663D0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3" name="Vrije vorm 22">
            <a:extLst>
              <a:ext uri="{FF2B5EF4-FFF2-40B4-BE49-F238E27FC236}">
                <a16:creationId xmlns:a16="http://schemas.microsoft.com/office/drawing/2014/main" id="{FC2031AC-1FD1-C94F-89F4-4615CD901376}"/>
              </a:ext>
            </a:extLst>
          </p:cNvPr>
          <p:cNvSpPr/>
          <p:nvPr userDrawn="1"/>
        </p:nvSpPr>
        <p:spPr>
          <a:xfrm>
            <a:off x="-3600" y="-3600"/>
            <a:ext cx="4219018" cy="5148000"/>
          </a:xfrm>
          <a:custGeom>
            <a:avLst/>
            <a:gdLst>
              <a:gd name="connsiteX0" fmla="*/ 0 w 4219018"/>
              <a:gd name="connsiteY0" fmla="*/ 0 h 5148000"/>
              <a:gd name="connsiteX1" fmla="*/ 43532 w 4219018"/>
              <a:gd name="connsiteY1" fmla="*/ 0 h 5148000"/>
              <a:gd name="connsiteX2" fmla="*/ 456892 w 4219018"/>
              <a:gd name="connsiteY2" fmla="*/ 0 h 5148000"/>
              <a:gd name="connsiteX3" fmla="*/ 3030509 w 4219018"/>
              <a:gd name="connsiteY3" fmla="*/ 0 h 5148000"/>
              <a:gd name="connsiteX4" fmla="*/ 4219018 w 4219018"/>
              <a:gd name="connsiteY4" fmla="*/ 5148000 h 5148000"/>
              <a:gd name="connsiteX5" fmla="*/ 43532 w 4219018"/>
              <a:gd name="connsiteY5" fmla="*/ 5148000 h 5148000"/>
              <a:gd name="connsiteX6" fmla="*/ 43532 w 4219018"/>
              <a:gd name="connsiteY6" fmla="*/ 5145750 h 5148000"/>
              <a:gd name="connsiteX7" fmla="*/ 0 w 4219018"/>
              <a:gd name="connsiteY7" fmla="*/ 5145750 h 51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19018" h="5148000">
                <a:moveTo>
                  <a:pt x="0" y="0"/>
                </a:moveTo>
                <a:lnTo>
                  <a:pt x="43532" y="0"/>
                </a:lnTo>
                <a:lnTo>
                  <a:pt x="456892" y="0"/>
                </a:lnTo>
                <a:lnTo>
                  <a:pt x="3030509" y="0"/>
                </a:lnTo>
                <a:lnTo>
                  <a:pt x="4219018" y="5148000"/>
                </a:lnTo>
                <a:lnTo>
                  <a:pt x="43532" y="5148000"/>
                </a:lnTo>
                <a:lnTo>
                  <a:pt x="43532" y="5145750"/>
                </a:lnTo>
                <a:lnTo>
                  <a:pt x="0" y="5145750"/>
                </a:lnTo>
                <a:close/>
              </a:path>
            </a:pathLst>
          </a:custGeom>
          <a:solidFill>
            <a:srgbClr val="009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nl-NL"/>
          </a:p>
        </p:txBody>
      </p:sp>
      <p:pic>
        <p:nvPicPr>
          <p:cNvPr id="13" name="Afbeelding 9" descr="Afbeelding 9">
            <a:extLst>
              <a:ext uri="{FF2B5EF4-FFF2-40B4-BE49-F238E27FC236}">
                <a16:creationId xmlns:a16="http://schemas.microsoft.com/office/drawing/2014/main" id="{1D123B33-6F37-E44A-9769-4C54430932E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916" y="4340505"/>
            <a:ext cx="2988920" cy="454836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Titel 15">
            <a:extLst>
              <a:ext uri="{FF2B5EF4-FFF2-40B4-BE49-F238E27FC236}">
                <a16:creationId xmlns:a16="http://schemas.microsoft.com/office/drawing/2014/main" id="{8D412413-6DE4-3346-A57B-D0E6F35A8A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18177" y="1452320"/>
            <a:ext cx="3241575" cy="657872"/>
          </a:xfrm>
          <a:prstGeom prst="rect">
            <a:avLst/>
          </a:prstGeom>
          <a:solidFill>
            <a:srgbClr val="009B48"/>
          </a:solidFill>
        </p:spPr>
        <p:txBody>
          <a:bodyPr wrap="none" lIns="72000" tIns="0" rIns="72000" bIns="0">
            <a:spAutoFit/>
          </a:bodyPr>
          <a:lstStyle>
            <a:lvl1pPr>
              <a:lnSpc>
                <a:spcPct val="95000"/>
              </a:lnSpc>
              <a:defRPr sz="4500" b="1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Hier komt de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882DECE7-57CE-9B48-9B4C-12ABC024314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18177" y="2878034"/>
            <a:ext cx="2569853" cy="623248"/>
          </a:xfrm>
          <a:prstGeom prst="rect">
            <a:avLst/>
          </a:prstGeom>
          <a:solidFill>
            <a:srgbClr val="009B48"/>
          </a:solidFill>
        </p:spPr>
        <p:txBody>
          <a:bodyPr wrap="none" lIns="72000" tIns="0" rIns="72000" bIns="0">
            <a:spAutoFit/>
          </a:bodyPr>
          <a:lstStyle>
            <a:lvl1pPr marL="0" indent="0">
              <a:buNone/>
              <a:defRPr sz="4500" b="1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hoofdstuk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0650487-01D4-3840-B12F-B0CCDA16EB8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18177" y="2181589"/>
            <a:ext cx="3025747" cy="623248"/>
          </a:xfrm>
          <a:prstGeom prst="rect">
            <a:avLst/>
          </a:prstGeom>
          <a:solidFill>
            <a:srgbClr val="009B48"/>
          </a:solidFill>
        </p:spPr>
        <p:txBody>
          <a:bodyPr wrap="square" lIns="72000" tIns="0" rIns="72000" bIns="0" anchor="ctr" anchorCtr="0">
            <a:spAutoFit/>
          </a:bodyPr>
          <a:lstStyle>
            <a:lvl1pPr marL="0" indent="0">
              <a:buNone/>
              <a:defRPr sz="4500" b="1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titel van het</a:t>
            </a:r>
          </a:p>
        </p:txBody>
      </p:sp>
    </p:spTree>
    <p:extLst>
      <p:ext uri="{BB962C8B-B14F-4D97-AF65-F5344CB8AC3E}">
        <p14:creationId xmlns:p14="http://schemas.microsoft.com/office/powerpoint/2010/main" val="283724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_HOOFDSTUKSLIDEb_beeld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CE6BF6BA-1B4F-0241-BD50-3FD14E19DC2E}"/>
              </a:ext>
            </a:extLst>
          </p:cNvPr>
          <p:cNvSpPr/>
          <p:nvPr userDrawn="1"/>
        </p:nvSpPr>
        <p:spPr>
          <a:xfrm>
            <a:off x="0" y="-450"/>
            <a:ext cx="9144000" cy="514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Tijdelijke aanduiding voor afbeelding 16">
            <a:extLst>
              <a:ext uri="{FF2B5EF4-FFF2-40B4-BE49-F238E27FC236}">
                <a16:creationId xmlns:a16="http://schemas.microsoft.com/office/drawing/2014/main" id="{8702F2F7-4C93-4BBD-9FF2-D81B3C8FD5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023449" y="-20250"/>
            <a:ext cx="6120551" cy="5184000"/>
          </a:xfrm>
          <a:custGeom>
            <a:avLst/>
            <a:gdLst>
              <a:gd name="connsiteX0" fmla="*/ 0 w 6120551"/>
              <a:gd name="connsiteY0" fmla="*/ 0 h 5184000"/>
              <a:gd name="connsiteX1" fmla="*/ 6120551 w 6120551"/>
              <a:gd name="connsiteY1" fmla="*/ 0 h 5184000"/>
              <a:gd name="connsiteX2" fmla="*/ 6120551 w 6120551"/>
              <a:gd name="connsiteY2" fmla="*/ 5184000 h 5184000"/>
              <a:gd name="connsiteX3" fmla="*/ 1196820 w 6120551"/>
              <a:gd name="connsiteY3" fmla="*/ 5184000 h 518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20551" h="5184000">
                <a:moveTo>
                  <a:pt x="0" y="0"/>
                </a:moveTo>
                <a:lnTo>
                  <a:pt x="6120551" y="0"/>
                </a:lnTo>
                <a:lnTo>
                  <a:pt x="6120551" y="5184000"/>
                </a:lnTo>
                <a:lnTo>
                  <a:pt x="1196820" y="518400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 wrap="square" lIns="360000" tIns="360000" rIns="360000" bIns="360000">
            <a:no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BE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Het pictogram om een afbeelding toe te voegen staat achter het tweede titelbalkje. </a:t>
            </a:r>
            <a:br>
              <a:rPr lang="nl-BE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</a:br>
            <a:r>
              <a:rPr lang="nl-BE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Schuif het naar rechts om op het pictogram te kunnen klikken. </a:t>
            </a:r>
          </a:p>
        </p:txBody>
      </p:sp>
      <p:sp>
        <p:nvSpPr>
          <p:cNvPr id="30" name="Vrije vorm 29">
            <a:extLst>
              <a:ext uri="{FF2B5EF4-FFF2-40B4-BE49-F238E27FC236}">
                <a16:creationId xmlns:a16="http://schemas.microsoft.com/office/drawing/2014/main" id="{52F8AB80-2E91-8A42-BAD6-88AE3248B4CD}"/>
              </a:ext>
            </a:extLst>
          </p:cNvPr>
          <p:cNvSpPr/>
          <p:nvPr userDrawn="1"/>
        </p:nvSpPr>
        <p:spPr>
          <a:xfrm>
            <a:off x="-3600" y="-2250"/>
            <a:ext cx="4219018" cy="5148000"/>
          </a:xfrm>
          <a:custGeom>
            <a:avLst/>
            <a:gdLst>
              <a:gd name="connsiteX0" fmla="*/ 0 w 4219018"/>
              <a:gd name="connsiteY0" fmla="*/ 0 h 5148000"/>
              <a:gd name="connsiteX1" fmla="*/ 43532 w 4219018"/>
              <a:gd name="connsiteY1" fmla="*/ 0 h 5148000"/>
              <a:gd name="connsiteX2" fmla="*/ 456892 w 4219018"/>
              <a:gd name="connsiteY2" fmla="*/ 0 h 5148000"/>
              <a:gd name="connsiteX3" fmla="*/ 3030509 w 4219018"/>
              <a:gd name="connsiteY3" fmla="*/ 0 h 5148000"/>
              <a:gd name="connsiteX4" fmla="*/ 4219018 w 4219018"/>
              <a:gd name="connsiteY4" fmla="*/ 5148000 h 5148000"/>
              <a:gd name="connsiteX5" fmla="*/ 43532 w 4219018"/>
              <a:gd name="connsiteY5" fmla="*/ 5148000 h 5148000"/>
              <a:gd name="connsiteX6" fmla="*/ 43532 w 4219018"/>
              <a:gd name="connsiteY6" fmla="*/ 5145750 h 5148000"/>
              <a:gd name="connsiteX7" fmla="*/ 0 w 4219018"/>
              <a:gd name="connsiteY7" fmla="*/ 5145750 h 51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19018" h="5148000">
                <a:moveTo>
                  <a:pt x="0" y="0"/>
                </a:moveTo>
                <a:lnTo>
                  <a:pt x="43532" y="0"/>
                </a:lnTo>
                <a:lnTo>
                  <a:pt x="456892" y="0"/>
                </a:lnTo>
                <a:lnTo>
                  <a:pt x="3030509" y="0"/>
                </a:lnTo>
                <a:lnTo>
                  <a:pt x="4219018" y="5148000"/>
                </a:lnTo>
                <a:lnTo>
                  <a:pt x="43532" y="5148000"/>
                </a:lnTo>
                <a:lnTo>
                  <a:pt x="43532" y="5145750"/>
                </a:lnTo>
                <a:lnTo>
                  <a:pt x="0" y="5145750"/>
                </a:lnTo>
                <a:close/>
              </a:path>
            </a:pathLst>
          </a:custGeom>
          <a:solidFill>
            <a:srgbClr val="009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3" name="Afbeelding 9" descr="Afbeelding 9">
            <a:extLst>
              <a:ext uri="{FF2B5EF4-FFF2-40B4-BE49-F238E27FC236}">
                <a16:creationId xmlns:a16="http://schemas.microsoft.com/office/drawing/2014/main" id="{1D123B33-6F37-E44A-9769-4C54430932E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916" y="4340505"/>
            <a:ext cx="2988920" cy="454836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Titel 15">
            <a:extLst>
              <a:ext uri="{FF2B5EF4-FFF2-40B4-BE49-F238E27FC236}">
                <a16:creationId xmlns:a16="http://schemas.microsoft.com/office/drawing/2014/main" id="{8D412413-6DE4-3346-A57B-D0E6F35A8A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18177" y="1452320"/>
            <a:ext cx="3241575" cy="657872"/>
          </a:xfrm>
          <a:prstGeom prst="rect">
            <a:avLst/>
          </a:prstGeom>
          <a:solidFill>
            <a:srgbClr val="009B48"/>
          </a:solidFill>
        </p:spPr>
        <p:txBody>
          <a:bodyPr wrap="none" lIns="72000" tIns="0" rIns="72000" bIns="0">
            <a:spAutoFit/>
          </a:bodyPr>
          <a:lstStyle>
            <a:lvl1pPr>
              <a:lnSpc>
                <a:spcPct val="95000"/>
              </a:lnSpc>
              <a:defRPr sz="4500" b="1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Hier komt de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882DECE7-57CE-9B48-9B4C-12ABC024314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18177" y="2878034"/>
            <a:ext cx="2569853" cy="623248"/>
          </a:xfrm>
          <a:prstGeom prst="rect">
            <a:avLst/>
          </a:prstGeom>
          <a:solidFill>
            <a:srgbClr val="009B48"/>
          </a:solidFill>
        </p:spPr>
        <p:txBody>
          <a:bodyPr wrap="none" lIns="72000" tIns="0" rIns="72000" bIns="0">
            <a:spAutoFit/>
          </a:bodyPr>
          <a:lstStyle>
            <a:lvl1pPr marL="0" indent="0">
              <a:buNone/>
              <a:defRPr sz="4500" b="1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hoofdstuk</a:t>
            </a:r>
          </a:p>
        </p:txBody>
      </p:sp>
      <p:sp>
        <p:nvSpPr>
          <p:cNvPr id="8" name="Tijdelijke aanduiding voor tekst 3">
            <a:extLst>
              <a:ext uri="{FF2B5EF4-FFF2-40B4-BE49-F238E27FC236}">
                <a16:creationId xmlns:a16="http://schemas.microsoft.com/office/drawing/2014/main" id="{691841E9-5870-384E-91B6-0010CB1CC94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18177" y="2181589"/>
            <a:ext cx="3025747" cy="623248"/>
          </a:xfrm>
          <a:prstGeom prst="rect">
            <a:avLst/>
          </a:prstGeom>
          <a:solidFill>
            <a:srgbClr val="009B48"/>
          </a:solidFill>
        </p:spPr>
        <p:txBody>
          <a:bodyPr wrap="square" lIns="72000" tIns="0" rIns="72000" bIns="0" anchor="ctr" anchorCtr="0">
            <a:spAutoFit/>
          </a:bodyPr>
          <a:lstStyle>
            <a:lvl1pPr marL="0" indent="0">
              <a:buNone/>
              <a:defRPr sz="4500" b="1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titel van het</a:t>
            </a:r>
          </a:p>
        </p:txBody>
      </p:sp>
    </p:spTree>
    <p:extLst>
      <p:ext uri="{BB962C8B-B14F-4D97-AF65-F5344CB8AC3E}">
        <p14:creationId xmlns:p14="http://schemas.microsoft.com/office/powerpoint/2010/main" val="1773542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ep 3"/>
          <p:cNvGrpSpPr/>
          <p:nvPr/>
        </p:nvGrpSpPr>
        <p:grpSpPr>
          <a:xfrm>
            <a:off x="-1" y="4565270"/>
            <a:ext cx="9150030" cy="578233"/>
            <a:chOff x="0" y="0"/>
            <a:chExt cx="9150029" cy="578232"/>
          </a:xfrm>
        </p:grpSpPr>
        <p:sp>
          <p:nvSpPr>
            <p:cNvPr id="2" name="Handmatige invoer 1"/>
            <p:cNvSpPr/>
            <p:nvPr/>
          </p:nvSpPr>
          <p:spPr>
            <a:xfrm>
              <a:off x="0" y="-1"/>
              <a:ext cx="9150030" cy="57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3695"/>
                  </a:moveTo>
                  <a:cubicBezTo>
                    <a:pt x="7236" y="10222"/>
                    <a:pt x="14364" y="3474"/>
                    <a:pt x="21600" y="0"/>
                  </a:cubicBezTo>
                  <a:cubicBezTo>
                    <a:pt x="21591" y="8058"/>
                    <a:pt x="21596" y="13542"/>
                    <a:pt x="21587" y="21600"/>
                  </a:cubicBezTo>
                  <a:lnTo>
                    <a:pt x="0" y="21600"/>
                  </a:lnTo>
                  <a:lnTo>
                    <a:pt x="0" y="13695"/>
                  </a:lnTo>
                  <a:close/>
                </a:path>
              </a:pathLst>
            </a:custGeom>
            <a:solidFill>
              <a:srgbClr val="009B4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3" name="Afbeelding 8" descr="Afbeelding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102257" y="197530"/>
              <a:ext cx="2008633" cy="30566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" name="Body Level One…"/>
          <p:cNvSpPr txBox="1">
            <a:spLocks noGrp="1"/>
          </p:cNvSpPr>
          <p:nvPr>
            <p:ph type="body" idx="1"/>
          </p:nvPr>
        </p:nvSpPr>
        <p:spPr>
          <a:xfrm>
            <a:off x="360000" y="1260000"/>
            <a:ext cx="7995340" cy="3152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" name="Title Text"/>
          <p:cNvSpPr txBox="1">
            <a:spLocks noGrp="1"/>
          </p:cNvSpPr>
          <p:nvPr>
            <p:ph type="title"/>
          </p:nvPr>
        </p:nvSpPr>
        <p:spPr>
          <a:xfrm>
            <a:off x="360000" y="360000"/>
            <a:ext cx="7995340" cy="54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4627562"/>
            <a:ext cx="2133600" cy="2794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8" r:id="rId5"/>
    <p:sldLayoutId id="2147483675" r:id="rId6"/>
  </p:sldLayoutIdLst>
  <p:transition spd="med"/>
  <p:txStyles>
    <p:titleStyle>
      <a:lvl1pPr marL="179999" marR="0" indent="-179999" algn="l" defTabSz="179999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ln>
            <a:noFill/>
          </a:ln>
          <a:solidFill>
            <a:srgbClr val="009B48"/>
          </a:solidFill>
          <a:uFillTx/>
          <a:latin typeface="+mj-lt"/>
          <a:ea typeface="+mj-ea"/>
          <a:cs typeface="+mj-cs"/>
          <a:sym typeface="Calibri"/>
        </a:defRPr>
      </a:lvl1pPr>
      <a:lvl2pPr marL="179999" marR="0" indent="-179999" algn="l" defTabSz="179999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ln>
            <a:noFill/>
          </a:ln>
          <a:solidFill>
            <a:srgbClr val="009B48"/>
          </a:solidFill>
          <a:uFillTx/>
          <a:latin typeface="+mj-lt"/>
          <a:ea typeface="+mj-ea"/>
          <a:cs typeface="+mj-cs"/>
          <a:sym typeface="Calibri"/>
        </a:defRPr>
      </a:lvl2pPr>
      <a:lvl3pPr marL="179999" marR="0" indent="-179999" algn="l" defTabSz="179999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ln>
            <a:noFill/>
          </a:ln>
          <a:solidFill>
            <a:srgbClr val="009B48"/>
          </a:solidFill>
          <a:uFillTx/>
          <a:latin typeface="+mj-lt"/>
          <a:ea typeface="+mj-ea"/>
          <a:cs typeface="+mj-cs"/>
          <a:sym typeface="Calibri"/>
        </a:defRPr>
      </a:lvl3pPr>
      <a:lvl4pPr marL="179999" marR="0" indent="-179999" algn="l" defTabSz="179999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ln>
            <a:noFill/>
          </a:ln>
          <a:solidFill>
            <a:srgbClr val="009B48"/>
          </a:solidFill>
          <a:uFillTx/>
          <a:latin typeface="+mj-lt"/>
          <a:ea typeface="+mj-ea"/>
          <a:cs typeface="+mj-cs"/>
          <a:sym typeface="Calibri"/>
        </a:defRPr>
      </a:lvl4pPr>
      <a:lvl5pPr marL="179999" marR="0" indent="-179999" algn="l" defTabSz="179999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ln>
            <a:noFill/>
          </a:ln>
          <a:solidFill>
            <a:srgbClr val="009B48"/>
          </a:solidFill>
          <a:uFillTx/>
          <a:latin typeface="+mj-lt"/>
          <a:ea typeface="+mj-ea"/>
          <a:cs typeface="+mj-cs"/>
          <a:sym typeface="Calibri"/>
        </a:defRPr>
      </a:lvl5pPr>
      <a:lvl6pPr marL="179999" marR="0" indent="-179999" algn="l" defTabSz="179999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ln>
            <a:noFill/>
          </a:ln>
          <a:solidFill>
            <a:srgbClr val="009B48"/>
          </a:solidFill>
          <a:uFillTx/>
          <a:latin typeface="+mj-lt"/>
          <a:ea typeface="+mj-ea"/>
          <a:cs typeface="+mj-cs"/>
          <a:sym typeface="Calibri"/>
        </a:defRPr>
      </a:lvl6pPr>
      <a:lvl7pPr marL="179999" marR="0" indent="-179999" algn="l" defTabSz="179999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ln>
            <a:noFill/>
          </a:ln>
          <a:solidFill>
            <a:srgbClr val="009B48"/>
          </a:solidFill>
          <a:uFillTx/>
          <a:latin typeface="+mj-lt"/>
          <a:ea typeface="+mj-ea"/>
          <a:cs typeface="+mj-cs"/>
          <a:sym typeface="Calibri"/>
        </a:defRPr>
      </a:lvl7pPr>
      <a:lvl8pPr marL="179999" marR="0" indent="-179999" algn="l" defTabSz="179999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ln>
            <a:noFill/>
          </a:ln>
          <a:solidFill>
            <a:srgbClr val="009B48"/>
          </a:solidFill>
          <a:uFillTx/>
          <a:latin typeface="+mj-lt"/>
          <a:ea typeface="+mj-ea"/>
          <a:cs typeface="+mj-cs"/>
          <a:sym typeface="Calibri"/>
        </a:defRPr>
      </a:lvl8pPr>
      <a:lvl9pPr marL="179999" marR="0" indent="-179999" algn="l" defTabSz="179999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ln>
            <a:noFill/>
          </a:ln>
          <a:solidFill>
            <a:srgbClr val="009B48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179999" marR="0" indent="-179999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Lucida Grande"/>
        <a:buChar char="‣"/>
        <a:tabLst/>
        <a:defRPr sz="2000" b="0" i="0" u="none" strike="noStrike" cap="none" spc="0" baseline="0">
          <a:ln>
            <a:noFill/>
          </a:ln>
          <a:solidFill>
            <a:schemeClr val="tx2"/>
          </a:solidFill>
          <a:uFillTx/>
          <a:latin typeface="+mj-lt"/>
          <a:ea typeface="+mj-ea"/>
          <a:cs typeface="+mj-cs"/>
          <a:sym typeface="Calibri"/>
        </a:defRPr>
      </a:lvl1pPr>
      <a:lvl2pPr marL="359999" marR="0" indent="-179999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Lucida Grande"/>
        <a:buChar char="‣"/>
        <a:tabLst/>
        <a:defRPr sz="1800" b="0" i="0" u="none" strike="noStrike" cap="none" spc="0" baseline="0">
          <a:ln>
            <a:noFill/>
          </a:ln>
          <a:solidFill>
            <a:schemeClr val="tx2"/>
          </a:solidFill>
          <a:uFillTx/>
          <a:latin typeface="+mj-lt"/>
          <a:ea typeface="+mj-ea"/>
          <a:cs typeface="+mj-cs"/>
          <a:sym typeface="Calibri"/>
        </a:defRPr>
      </a:lvl2pPr>
      <a:lvl3pPr marL="565714" marR="0" indent="-205714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Lucida Grande"/>
        <a:buChar char="‣"/>
        <a:tabLst/>
        <a:defRPr sz="1600" b="0" i="0" u="none" strike="noStrike" cap="none" spc="0" baseline="0">
          <a:ln>
            <a:noFill/>
          </a:ln>
          <a:solidFill>
            <a:schemeClr val="tx2"/>
          </a:solidFill>
          <a:uFillTx/>
          <a:latin typeface="+mj-lt"/>
          <a:ea typeface="+mj-ea"/>
          <a:cs typeface="+mj-cs"/>
          <a:sym typeface="Calibri"/>
        </a:defRPr>
      </a:lvl3pPr>
      <a:lvl4pPr marL="761538" marR="0" indent="-221538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Lucida Grande"/>
        <a:buChar char="‣"/>
        <a:tabLst/>
        <a:defRPr sz="1400" b="0" i="0" u="none" strike="noStrike" cap="none" spc="0" baseline="0">
          <a:ln>
            <a:noFill/>
          </a:ln>
          <a:solidFill>
            <a:schemeClr val="tx2"/>
          </a:solidFill>
          <a:uFillTx/>
          <a:latin typeface="+mj-lt"/>
          <a:ea typeface="+mj-ea"/>
          <a:cs typeface="+mj-cs"/>
          <a:sym typeface="Calibri"/>
        </a:defRPr>
      </a:lvl4pPr>
      <a:lvl5pPr marL="941538" marR="0" indent="-221538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Lucida Grande"/>
        <a:buChar char="‣"/>
        <a:tabLst/>
        <a:defRPr sz="1200" b="0" i="0" u="none" strike="noStrike" cap="none" spc="0" baseline="0">
          <a:ln>
            <a:noFill/>
          </a:ln>
          <a:solidFill>
            <a:schemeClr val="tx2"/>
          </a:solidFill>
          <a:uFillTx/>
          <a:latin typeface="+mj-lt"/>
          <a:ea typeface="+mj-ea"/>
          <a:cs typeface="+mj-cs"/>
          <a:sym typeface="Calibri"/>
        </a:defRPr>
      </a:lvl5pPr>
      <a:lvl6pPr marL="1925515" marR="0" indent="-211015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Lucida Grande"/>
        <a:buChar char="•"/>
        <a:tabLst/>
        <a:defRPr sz="1600" b="0" i="0" u="none" strike="noStrike" cap="none" spc="0" baseline="0">
          <a:ln>
            <a:noFill/>
          </a:ln>
          <a:solidFill>
            <a:srgbClr val="2F2F2E"/>
          </a:solidFill>
          <a:uFillTx/>
          <a:latin typeface="+mj-lt"/>
          <a:ea typeface="+mj-ea"/>
          <a:cs typeface="+mj-cs"/>
          <a:sym typeface="Calibri"/>
        </a:defRPr>
      </a:lvl6pPr>
      <a:lvl7pPr marL="2268415" marR="0" indent="-211015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Lucida Grande"/>
        <a:buChar char="•"/>
        <a:tabLst/>
        <a:defRPr sz="1600" b="0" i="0" u="none" strike="noStrike" cap="none" spc="0" baseline="0">
          <a:ln>
            <a:noFill/>
          </a:ln>
          <a:solidFill>
            <a:srgbClr val="2F2F2E"/>
          </a:solidFill>
          <a:uFillTx/>
          <a:latin typeface="+mj-lt"/>
          <a:ea typeface="+mj-ea"/>
          <a:cs typeface="+mj-cs"/>
          <a:sym typeface="Calibri"/>
        </a:defRPr>
      </a:lvl7pPr>
      <a:lvl8pPr marL="2611315" marR="0" indent="-211015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Lucida Grande"/>
        <a:buChar char="•"/>
        <a:tabLst/>
        <a:defRPr sz="1600" b="0" i="0" u="none" strike="noStrike" cap="none" spc="0" baseline="0">
          <a:ln>
            <a:noFill/>
          </a:ln>
          <a:solidFill>
            <a:srgbClr val="2F2F2E"/>
          </a:solidFill>
          <a:uFillTx/>
          <a:latin typeface="+mj-lt"/>
          <a:ea typeface="+mj-ea"/>
          <a:cs typeface="+mj-cs"/>
          <a:sym typeface="Calibri"/>
        </a:defRPr>
      </a:lvl8pPr>
      <a:lvl9pPr marL="2954215" marR="0" indent="-211015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Lucida Grande"/>
        <a:buChar char="•"/>
        <a:tabLst/>
        <a:defRPr sz="1600" b="0" i="0" u="none" strike="noStrike" cap="none" spc="0" baseline="0">
          <a:ln>
            <a:noFill/>
          </a:ln>
          <a:solidFill>
            <a:srgbClr val="2F2F2E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3429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6858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0287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3716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17145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0574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24003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27432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4">
            <a:extLst>
              <a:ext uri="{FF2B5EF4-FFF2-40B4-BE49-F238E27FC236}">
                <a16:creationId xmlns:a16="http://schemas.microsoft.com/office/drawing/2014/main" id="{19B11C34-65D1-0843-826B-B64570DE76E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8657864" cy="514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Afbeelding 9" descr="Afbeelding 9">
            <a:extLst>
              <a:ext uri="{FF2B5EF4-FFF2-40B4-BE49-F238E27FC236}">
                <a16:creationId xmlns:a16="http://schemas.microsoft.com/office/drawing/2014/main" id="{8DBCB29A-7E4E-A94F-BAA6-0396071A57F7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916" y="4340505"/>
            <a:ext cx="2988920" cy="45483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871490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i="0" kern="1200" baseline="0">
          <a:solidFill>
            <a:srgbClr val="00B050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ep 6">
            <a:extLst>
              <a:ext uri="{FF2B5EF4-FFF2-40B4-BE49-F238E27FC236}">
                <a16:creationId xmlns:a16="http://schemas.microsoft.com/office/drawing/2014/main" id="{B3A7DE57-522B-E44A-813C-C0EFA42A4F4A}"/>
              </a:ext>
            </a:extLst>
          </p:cNvPr>
          <p:cNvGrpSpPr/>
          <p:nvPr userDrawn="1"/>
        </p:nvGrpSpPr>
        <p:grpSpPr>
          <a:xfrm>
            <a:off x="0" y="4565266"/>
            <a:ext cx="9150031" cy="578234"/>
            <a:chOff x="0" y="-1"/>
            <a:chExt cx="9150030" cy="578233"/>
          </a:xfrm>
        </p:grpSpPr>
        <p:sp>
          <p:nvSpPr>
            <p:cNvPr id="8" name="Handmatige invoer 1">
              <a:extLst>
                <a:ext uri="{FF2B5EF4-FFF2-40B4-BE49-F238E27FC236}">
                  <a16:creationId xmlns:a16="http://schemas.microsoft.com/office/drawing/2014/main" id="{C63AB17E-98C9-5E49-BDD2-8450D95D9910}"/>
                </a:ext>
              </a:extLst>
            </p:cNvPr>
            <p:cNvSpPr/>
            <p:nvPr/>
          </p:nvSpPr>
          <p:spPr>
            <a:xfrm>
              <a:off x="0" y="-1"/>
              <a:ext cx="9150030" cy="57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3695"/>
                  </a:moveTo>
                  <a:cubicBezTo>
                    <a:pt x="7236" y="10222"/>
                    <a:pt x="14364" y="3474"/>
                    <a:pt x="21600" y="0"/>
                  </a:cubicBezTo>
                  <a:cubicBezTo>
                    <a:pt x="21591" y="8058"/>
                    <a:pt x="21596" y="13542"/>
                    <a:pt x="21587" y="21600"/>
                  </a:cubicBezTo>
                  <a:lnTo>
                    <a:pt x="0" y="21600"/>
                  </a:lnTo>
                  <a:lnTo>
                    <a:pt x="0" y="13695"/>
                  </a:lnTo>
                  <a:close/>
                </a:path>
              </a:pathLst>
            </a:custGeom>
            <a:solidFill>
              <a:srgbClr val="009B4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 dirty="0"/>
            </a:p>
          </p:txBody>
        </p:sp>
        <p:pic>
          <p:nvPicPr>
            <p:cNvPr id="9" name="Afbeelding 8" descr="Afbeelding 8">
              <a:extLst>
                <a:ext uri="{FF2B5EF4-FFF2-40B4-BE49-F238E27FC236}">
                  <a16:creationId xmlns:a16="http://schemas.microsoft.com/office/drawing/2014/main" id="{98D656A5-59DA-0D4D-8111-4EFA7C05EBD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02257" y="197530"/>
              <a:ext cx="2008633" cy="30566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1502151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3.jpeg"/><Relationship Id="rId7" Type="http://schemas.openxmlformats.org/officeDocument/2006/relationships/hyperlink" Target="mailto:Jo.Bultreys@vlaio.be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Relationship Id="rId6" Type="http://schemas.openxmlformats.org/officeDocument/2006/relationships/hyperlink" Target="mailto:Jo.bultreys@vlaio.be" TargetMode="External"/><Relationship Id="rId5" Type="http://schemas.openxmlformats.org/officeDocument/2006/relationships/hyperlink" Target="mailto:info@vlaio.be" TargetMode="External"/><Relationship Id="rId4" Type="http://schemas.openxmlformats.org/officeDocument/2006/relationships/hyperlink" Target="mailto:cs@vlaio.be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itle 1"/>
          <p:cNvSpPr txBox="1"/>
          <p:nvPr/>
        </p:nvSpPr>
        <p:spPr>
          <a:xfrm>
            <a:off x="570916" y="1071246"/>
            <a:ext cx="5320333" cy="1790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b">
            <a:normAutofit/>
          </a:bodyPr>
          <a:lstStyle/>
          <a:p>
            <a:pPr defTabSz="179999">
              <a:defRPr sz="3000" b="1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BD0A41D-F1D1-46C1-9926-F181D0AB8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372" y="86875"/>
            <a:ext cx="5320333" cy="1790701"/>
          </a:xfrm>
        </p:spPr>
        <p:txBody>
          <a:bodyPr>
            <a:normAutofit/>
          </a:bodyPr>
          <a:lstStyle/>
          <a:p>
            <a:r>
              <a:rPr lang="nl-BE" dirty="0"/>
              <a:t>Impulsprogramma Cybersecurity:</a:t>
            </a:r>
            <a:br>
              <a:rPr lang="nl-BE" dirty="0"/>
            </a:br>
            <a:endParaRPr lang="nl-NL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CC6F6D87-7DBF-4525-9106-E519D1CD0695}"/>
              </a:ext>
            </a:extLst>
          </p:cNvPr>
          <p:cNvSpPr txBox="1">
            <a:spLocks/>
          </p:cNvSpPr>
          <p:nvPr/>
        </p:nvSpPr>
        <p:spPr>
          <a:xfrm>
            <a:off x="984064" y="1665684"/>
            <a:ext cx="5320333" cy="8527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b">
            <a:normAutofit fontScale="97500"/>
          </a:bodyPr>
          <a:lstStyle>
            <a:lvl1pPr marL="0" marR="0" indent="0" algn="l" defTabSz="179999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179999" marR="0" indent="-179999" algn="l" defTabSz="179999" latinLnBrk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ln>
                  <a:noFill/>
                </a:ln>
                <a:solidFill>
                  <a:srgbClr val="009B48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179999" marR="0" indent="-179999" algn="l" defTabSz="179999" latinLnBrk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ln>
                  <a:noFill/>
                </a:ln>
                <a:solidFill>
                  <a:srgbClr val="009B48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179999" marR="0" indent="-179999" algn="l" defTabSz="179999" latinLnBrk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ln>
                  <a:noFill/>
                </a:ln>
                <a:solidFill>
                  <a:srgbClr val="009B48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179999" marR="0" indent="-179999" algn="l" defTabSz="179999" latinLnBrk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ln>
                  <a:noFill/>
                </a:ln>
                <a:solidFill>
                  <a:srgbClr val="009B48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179999" marR="0" indent="-179999" algn="l" defTabSz="179999" latinLnBrk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ln>
                  <a:noFill/>
                </a:ln>
                <a:solidFill>
                  <a:srgbClr val="009B48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179999" marR="0" indent="-179999" algn="l" defTabSz="179999" latinLnBrk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ln>
                  <a:noFill/>
                </a:ln>
                <a:solidFill>
                  <a:srgbClr val="009B48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179999" marR="0" indent="-179999" algn="l" defTabSz="179999" latinLnBrk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ln>
                  <a:noFill/>
                </a:ln>
                <a:solidFill>
                  <a:srgbClr val="009B48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179999" marR="0" indent="-179999" algn="l" defTabSz="179999" latinLnBrk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ln>
                  <a:noFill/>
                </a:ln>
                <a:solidFill>
                  <a:srgbClr val="009B48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hangingPunct="1"/>
            <a:r>
              <a:rPr lang="nl-BE" sz="2400" dirty="0"/>
              <a:t>Opportuniteiten voor de industrie: instrumenten, opleiding en portaal</a:t>
            </a:r>
            <a:endParaRPr lang="nl-NL" sz="2400" dirty="0"/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7ADAA2FB-0AF4-467A-8E3F-FE24B349B642}"/>
              </a:ext>
            </a:extLst>
          </p:cNvPr>
          <p:cNvSpPr txBox="1">
            <a:spLocks/>
          </p:cNvSpPr>
          <p:nvPr/>
        </p:nvSpPr>
        <p:spPr>
          <a:xfrm>
            <a:off x="3231082" y="3112848"/>
            <a:ext cx="3778437" cy="428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b">
            <a:normAutofit fontScale="90000"/>
          </a:bodyPr>
          <a:lstStyle>
            <a:lvl1pPr marL="0" marR="0" indent="0" algn="l" defTabSz="179999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179999" marR="0" indent="-179999" algn="l" defTabSz="179999" latinLnBrk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ln>
                  <a:noFill/>
                </a:ln>
                <a:solidFill>
                  <a:srgbClr val="009B48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179999" marR="0" indent="-179999" algn="l" defTabSz="179999" latinLnBrk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ln>
                  <a:noFill/>
                </a:ln>
                <a:solidFill>
                  <a:srgbClr val="009B48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179999" marR="0" indent="-179999" algn="l" defTabSz="179999" latinLnBrk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ln>
                  <a:noFill/>
                </a:ln>
                <a:solidFill>
                  <a:srgbClr val="009B48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179999" marR="0" indent="-179999" algn="l" defTabSz="179999" latinLnBrk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ln>
                  <a:noFill/>
                </a:ln>
                <a:solidFill>
                  <a:srgbClr val="009B48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179999" marR="0" indent="-179999" algn="l" defTabSz="179999" latinLnBrk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ln>
                  <a:noFill/>
                </a:ln>
                <a:solidFill>
                  <a:srgbClr val="009B48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179999" marR="0" indent="-179999" algn="l" defTabSz="179999" latinLnBrk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ln>
                  <a:noFill/>
                </a:ln>
                <a:solidFill>
                  <a:srgbClr val="009B48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179999" marR="0" indent="-179999" algn="l" defTabSz="179999" latinLnBrk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ln>
                  <a:noFill/>
                </a:ln>
                <a:solidFill>
                  <a:srgbClr val="009B48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179999" marR="0" indent="-179999" algn="l" defTabSz="179999" latinLnBrk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ln>
                  <a:noFill/>
                </a:ln>
                <a:solidFill>
                  <a:srgbClr val="009B48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hangingPunct="1"/>
            <a:r>
              <a:rPr lang="nl-BE" sz="1600" dirty="0"/>
              <a:t>Leuven, 25 november 2019</a:t>
            </a:r>
          </a:p>
          <a:p>
            <a:pPr hangingPunct="1"/>
            <a:r>
              <a:rPr lang="nl-BE" sz="1600" dirty="0"/>
              <a:t>Jo Bultreys, Programma-adviseur AI &amp; CS</a:t>
            </a:r>
            <a:endParaRPr lang="nl-NL" sz="1600"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afbeelding 3">
            <a:extLst>
              <a:ext uri="{FF2B5EF4-FFF2-40B4-BE49-F238E27FC236}">
                <a16:creationId xmlns:a16="http://schemas.microsoft.com/office/drawing/2014/main" id="{93820180-CC79-4525-9F0E-C01BC0F2602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70440" y="-172654"/>
            <a:ext cx="7173560" cy="4949250"/>
          </a:xfrm>
        </p:spPr>
      </p:pic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288761" y="270586"/>
            <a:ext cx="8545861" cy="994172"/>
          </a:xfrm>
        </p:spPr>
        <p:txBody>
          <a:bodyPr/>
          <a:lstStyle/>
          <a:p>
            <a:r>
              <a:rPr lang="nl-BE" dirty="0">
                <a:solidFill>
                  <a:schemeClr val="bg1"/>
                </a:solidFill>
              </a:rPr>
              <a:t>Inzet van het regulier instrumentarium voor CS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673817BC-31F8-4D8B-9AC5-76AB05DFCCD5}"/>
              </a:ext>
            </a:extLst>
          </p:cNvPr>
          <p:cNvSpPr/>
          <p:nvPr/>
        </p:nvSpPr>
        <p:spPr>
          <a:xfrm>
            <a:off x="3352299" y="1239837"/>
            <a:ext cx="5719864" cy="2825725"/>
          </a:xfrm>
          <a:prstGeom prst="rect">
            <a:avLst/>
          </a:prstGeom>
          <a:ln w="38100">
            <a:solidFill>
              <a:srgbClr val="009B48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defTabSz="457200" hangingPunct="1">
              <a:buFont typeface="Wingdings" panose="05000000000000000000" pitchFamily="2" charset="2"/>
              <a:buChar char="q"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VLAIO-bedrijfsadviseurs</a:t>
            </a:r>
          </a:p>
          <a:p>
            <a:pPr marL="285750" indent="-285750" defTabSz="457200" hangingPunct="1">
              <a:buFont typeface="Wingdings" panose="05000000000000000000" pitchFamily="2" charset="2"/>
              <a:buChar char="q"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Contract ondernemerschap: VLAIO-netwerk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KMO-portefeuille </a:t>
            </a:r>
          </a:p>
          <a:p>
            <a:pPr marL="285750" indent="-285750" defTabSz="457200" hangingPunct="1">
              <a:buFont typeface="Wingdings" panose="05000000000000000000" pitchFamily="2" charset="2"/>
              <a:buChar char="q"/>
            </a:pPr>
            <a:r>
              <a:rPr lang="nl-BE" sz="1600" b="1" kern="1200" dirty="0">
                <a:solidFill>
                  <a:schemeClr val="bg1">
                    <a:lumMod val="75000"/>
                  </a:schemeClr>
                </a:solidFill>
              </a:rPr>
              <a:t>KMO-groeisubsidie* (+ aanwerving)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Collectieve programma’s voor kennisopbouw en -verspreiding (COOCK, TETRA)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Reguliere bedrijfssteun voor kennisopbouw (Onderzoeks-en ontwikkelingsprojecten)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Europese programma’s</a:t>
            </a: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4CEC3C2D-D692-497D-8C9D-EA468D65DD17}"/>
              </a:ext>
            </a:extLst>
          </p:cNvPr>
          <p:cNvSpPr/>
          <p:nvPr/>
        </p:nvSpPr>
        <p:spPr>
          <a:xfrm>
            <a:off x="431800" y="1239838"/>
            <a:ext cx="2848662" cy="2383277"/>
          </a:xfrm>
          <a:prstGeom prst="rect">
            <a:avLst/>
          </a:prstGeom>
          <a:ln w="38100">
            <a:solidFill>
              <a:srgbClr val="009B48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Toeleiding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nl-BE" sz="1700" b="1" kern="1200" dirty="0">
                <a:solidFill>
                  <a:schemeClr val="bg1">
                    <a:lumMod val="75000"/>
                  </a:schemeClr>
                </a:solidFill>
                <a:latin typeface="Calibri" panose="020F0502020204030204"/>
              </a:rPr>
              <a:t>Sensibiliseren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nl-BE" sz="1700" b="1" kern="1200" dirty="0">
                <a:solidFill>
                  <a:schemeClr val="bg1">
                    <a:lumMod val="75000"/>
                  </a:schemeClr>
                </a:solidFill>
                <a:latin typeface="Calibri" panose="020F0502020204030204"/>
              </a:rPr>
              <a:t>Coaching en advies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7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Steun voor opleiding/advies*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7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Steun voor kennisdiffusie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7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Steun voor kennisopbouw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nl-BE" sz="1700" b="1" kern="1200" dirty="0">
                <a:solidFill>
                  <a:schemeClr val="bg1">
                    <a:lumMod val="75000"/>
                  </a:schemeClr>
                </a:solidFill>
                <a:latin typeface="Calibri" panose="020F0502020204030204"/>
              </a:rPr>
              <a:t>Steun voor implementatie</a:t>
            </a:r>
            <a:r>
              <a:rPr kumimoji="0" lang="nl-BE" sz="17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DC6522BB-F84A-40FC-AF3A-D3647753E61B}"/>
              </a:ext>
            </a:extLst>
          </p:cNvPr>
          <p:cNvSpPr txBox="1"/>
          <p:nvPr/>
        </p:nvSpPr>
        <p:spPr>
          <a:xfrm>
            <a:off x="431800" y="3986286"/>
            <a:ext cx="788967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>
                <a:solidFill>
                  <a:schemeClr val="bg1"/>
                </a:solidFill>
              </a:rPr>
              <a:t>Matching ter illustratie/overzicht; niet exhaustief naar mogelijkheden per instrument  </a:t>
            </a:r>
          </a:p>
        </p:txBody>
      </p:sp>
    </p:spTree>
    <p:extLst>
      <p:ext uri="{BB962C8B-B14F-4D97-AF65-F5344CB8AC3E}">
        <p14:creationId xmlns:p14="http://schemas.microsoft.com/office/powerpoint/2010/main" val="16892100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afbeelding 3">
            <a:extLst>
              <a:ext uri="{FF2B5EF4-FFF2-40B4-BE49-F238E27FC236}">
                <a16:creationId xmlns:a16="http://schemas.microsoft.com/office/drawing/2014/main" id="{93820180-CC79-4525-9F0E-C01BC0F2602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70440" y="-172654"/>
            <a:ext cx="7173560" cy="4949250"/>
          </a:xfrm>
        </p:spPr>
      </p:pic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288761" y="270586"/>
            <a:ext cx="8545861" cy="994172"/>
          </a:xfrm>
        </p:spPr>
        <p:txBody>
          <a:bodyPr/>
          <a:lstStyle/>
          <a:p>
            <a:r>
              <a:rPr lang="nl-BE" dirty="0">
                <a:solidFill>
                  <a:schemeClr val="bg1"/>
                </a:solidFill>
              </a:rPr>
              <a:t>Inzet van het regulier instrumentarium voor CS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673817BC-31F8-4D8B-9AC5-76AB05DFCCD5}"/>
              </a:ext>
            </a:extLst>
          </p:cNvPr>
          <p:cNvSpPr/>
          <p:nvPr/>
        </p:nvSpPr>
        <p:spPr>
          <a:xfrm>
            <a:off x="3352299" y="1239838"/>
            <a:ext cx="5719864" cy="2746448"/>
          </a:xfrm>
          <a:prstGeom prst="rect">
            <a:avLst/>
          </a:prstGeom>
          <a:ln w="38100">
            <a:solidFill>
              <a:srgbClr val="009B48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defTabSz="457200" hangingPunct="1">
              <a:buFont typeface="Wingdings" panose="05000000000000000000" pitchFamily="2" charset="2"/>
              <a:buChar char="q"/>
            </a:pPr>
            <a:r>
              <a:rPr lang="nl-BE" sz="1700" b="1" kern="1200" dirty="0">
                <a:solidFill>
                  <a:schemeClr val="bg1">
                    <a:lumMod val="75000"/>
                  </a:schemeClr>
                </a:solidFill>
                <a:latin typeface="Calibri" panose="020F0502020204030204"/>
              </a:rPr>
              <a:t>VLAIO-bedrijfsadviseurs</a:t>
            </a:r>
          </a:p>
          <a:p>
            <a:pPr marL="285750" indent="-285750" defTabSz="457200" hangingPunct="1">
              <a:buFont typeface="Wingdings" panose="05000000000000000000" pitchFamily="2" charset="2"/>
              <a:buChar char="q"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Contract ondernemerschap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KMO-portefeuille </a:t>
            </a:r>
          </a:p>
          <a:p>
            <a:pPr marL="285750" indent="-285750" defTabSz="457200" hangingPunct="1">
              <a:buFont typeface="Wingdings" panose="05000000000000000000" pitchFamily="2" charset="2"/>
              <a:buChar char="q"/>
            </a:pPr>
            <a:r>
              <a:rPr lang="nl-BE" sz="1600" b="1" kern="1200" dirty="0">
                <a:solidFill>
                  <a:schemeClr val="bg1">
                    <a:lumMod val="75000"/>
                  </a:schemeClr>
                </a:solidFill>
              </a:rPr>
              <a:t>KMO-groeisubsidie* (+ aanwerving)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Collectieve programma’s voor kennisopbouw en -verspreiding (COOCK, TETRA)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Reguliere bedrijfssteun voor kennisopbouw (Onderzoeks-en ontwikkelingsprojecten)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Europese programma’s</a:t>
            </a: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4CEC3C2D-D692-497D-8C9D-EA468D65DD17}"/>
              </a:ext>
            </a:extLst>
          </p:cNvPr>
          <p:cNvSpPr/>
          <p:nvPr/>
        </p:nvSpPr>
        <p:spPr>
          <a:xfrm>
            <a:off x="431800" y="1239838"/>
            <a:ext cx="2848662" cy="2746448"/>
          </a:xfrm>
          <a:prstGeom prst="rect">
            <a:avLst/>
          </a:prstGeom>
          <a:ln w="38100">
            <a:solidFill>
              <a:srgbClr val="009B48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nl-BE" sz="1700" b="1" kern="1200" dirty="0">
                <a:solidFill>
                  <a:schemeClr val="bg1">
                    <a:lumMod val="75000"/>
                  </a:schemeClr>
                </a:solidFill>
                <a:latin typeface="Calibri" panose="020F0502020204030204"/>
              </a:rPr>
              <a:t>Toeleiding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Sensibiliseren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Coaching en advies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7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Steun voor opleiding/advies*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7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Steun voor kennisdiffusie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7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Steun voor kennisopbouw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nl-BE" sz="1700" b="1" kern="1200" dirty="0">
                <a:solidFill>
                  <a:schemeClr val="bg1">
                    <a:lumMod val="75000"/>
                  </a:schemeClr>
                </a:solidFill>
                <a:latin typeface="Calibri" panose="020F0502020204030204"/>
              </a:rPr>
              <a:t>Steun voor implementatie</a:t>
            </a:r>
            <a:r>
              <a:rPr kumimoji="0" lang="nl-BE" sz="17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DC6522BB-F84A-40FC-AF3A-D3647753E61B}"/>
              </a:ext>
            </a:extLst>
          </p:cNvPr>
          <p:cNvSpPr txBox="1"/>
          <p:nvPr/>
        </p:nvSpPr>
        <p:spPr>
          <a:xfrm>
            <a:off x="431800" y="3986286"/>
            <a:ext cx="788967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>
                <a:solidFill>
                  <a:schemeClr val="bg1"/>
                </a:solidFill>
              </a:rPr>
              <a:t>Matching ter illustratie/overzicht; niet exhaustief naar mogelijkheden per instrument  </a:t>
            </a:r>
          </a:p>
        </p:txBody>
      </p:sp>
    </p:spTree>
    <p:extLst>
      <p:ext uri="{BB962C8B-B14F-4D97-AF65-F5344CB8AC3E}">
        <p14:creationId xmlns:p14="http://schemas.microsoft.com/office/powerpoint/2010/main" val="17628964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afbeelding 3">
            <a:extLst>
              <a:ext uri="{FF2B5EF4-FFF2-40B4-BE49-F238E27FC236}">
                <a16:creationId xmlns:a16="http://schemas.microsoft.com/office/drawing/2014/main" id="{93820180-CC79-4525-9F0E-C01BC0F2602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70440" y="-172654"/>
            <a:ext cx="7173560" cy="4949250"/>
          </a:xfrm>
        </p:spPr>
      </p:pic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288761" y="270586"/>
            <a:ext cx="8545861" cy="994172"/>
          </a:xfrm>
        </p:spPr>
        <p:txBody>
          <a:bodyPr/>
          <a:lstStyle/>
          <a:p>
            <a:r>
              <a:rPr lang="nl-BE" dirty="0">
                <a:solidFill>
                  <a:schemeClr val="bg1"/>
                </a:solidFill>
              </a:rPr>
              <a:t>Inzet van het regulier instrumentarium voor CS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673817BC-31F8-4D8B-9AC5-76AB05DFCCD5}"/>
              </a:ext>
            </a:extLst>
          </p:cNvPr>
          <p:cNvSpPr/>
          <p:nvPr/>
        </p:nvSpPr>
        <p:spPr>
          <a:xfrm>
            <a:off x="3352299" y="1227965"/>
            <a:ext cx="5719864" cy="2746448"/>
          </a:xfrm>
          <a:prstGeom prst="rect">
            <a:avLst/>
          </a:prstGeom>
          <a:ln w="38100">
            <a:solidFill>
              <a:srgbClr val="009B48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defTabSz="457200" hangingPunct="1">
              <a:buFont typeface="Wingdings" panose="05000000000000000000" pitchFamily="2" charset="2"/>
              <a:buChar char="q"/>
            </a:pPr>
            <a:r>
              <a:rPr kumimoji="0" lang="nl-BE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VLAIO-bedrijfsadviseurs</a:t>
            </a:r>
          </a:p>
          <a:p>
            <a:pPr marL="285750" indent="-285750" defTabSz="457200" hangingPunct="1">
              <a:buFont typeface="Wingdings" panose="05000000000000000000" pitchFamily="2" charset="2"/>
              <a:buChar char="q"/>
            </a:pPr>
            <a:r>
              <a:rPr kumimoji="0" lang="nl-BE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Contract ondernemerschap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KMO-portefeuille </a:t>
            </a:r>
          </a:p>
          <a:p>
            <a:pPr marL="285750" indent="-285750" defTabSz="457200" hangingPunct="1">
              <a:buFont typeface="Wingdings" panose="05000000000000000000" pitchFamily="2" charset="2"/>
              <a:buChar char="q"/>
            </a:pPr>
            <a:r>
              <a:rPr lang="nl-BE" sz="2400" b="1" kern="1200" dirty="0">
                <a:solidFill>
                  <a:prstClr val="black"/>
                </a:solidFill>
              </a:rPr>
              <a:t>(*) KMO-groeisubsidie (+ aanwerving)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Collectieve programma’s voor kennisopbouw en -verspreiding (COOCK, TETRA)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Reguliere bedrijfssteun voor kennisopbouw (Onderzoeks-en ontwikkelingsprojecten)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Europese programma’s</a:t>
            </a: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4CEC3C2D-D692-497D-8C9D-EA468D65DD17}"/>
              </a:ext>
            </a:extLst>
          </p:cNvPr>
          <p:cNvSpPr/>
          <p:nvPr/>
        </p:nvSpPr>
        <p:spPr>
          <a:xfrm>
            <a:off x="431800" y="1239838"/>
            <a:ext cx="2848662" cy="2734575"/>
          </a:xfrm>
          <a:prstGeom prst="rect">
            <a:avLst/>
          </a:prstGeom>
          <a:ln w="38100">
            <a:solidFill>
              <a:srgbClr val="009B48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7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Toeleiding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7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Sensibiliseren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7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Coaching en advies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Steun voor opleiding/advies (*)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7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Steun voor kennisdiffusie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7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Steun voor kennisopbouw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nl-BE" sz="1700" b="1" kern="1200" dirty="0">
                <a:solidFill>
                  <a:schemeClr val="bg1">
                    <a:lumMod val="75000"/>
                  </a:schemeClr>
                </a:solidFill>
                <a:latin typeface="Calibri" panose="020F0502020204030204"/>
              </a:rPr>
              <a:t>Steun voor implementatie</a:t>
            </a:r>
            <a:r>
              <a:rPr kumimoji="0" lang="nl-BE" sz="17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49119B0-C2D7-4ECF-8B77-D9C9BE77003B}"/>
              </a:ext>
            </a:extLst>
          </p:cNvPr>
          <p:cNvSpPr txBox="1"/>
          <p:nvPr/>
        </p:nvSpPr>
        <p:spPr>
          <a:xfrm>
            <a:off x="431800" y="3986286"/>
            <a:ext cx="788967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>
                <a:solidFill>
                  <a:schemeClr val="bg1"/>
                </a:solidFill>
              </a:rPr>
              <a:t>Matching ter illustratie/overzicht; niet exhaustief naar mogelijkheden per instrument  </a:t>
            </a:r>
          </a:p>
        </p:txBody>
      </p:sp>
    </p:spTree>
    <p:extLst>
      <p:ext uri="{BB962C8B-B14F-4D97-AF65-F5344CB8AC3E}">
        <p14:creationId xmlns:p14="http://schemas.microsoft.com/office/powerpoint/2010/main" val="38892147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afbeelding 3">
            <a:extLst>
              <a:ext uri="{FF2B5EF4-FFF2-40B4-BE49-F238E27FC236}">
                <a16:creationId xmlns:a16="http://schemas.microsoft.com/office/drawing/2014/main" id="{93820180-CC79-4525-9F0E-C01BC0F2602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70440" y="-172654"/>
            <a:ext cx="7173560" cy="4949250"/>
          </a:xfrm>
        </p:spPr>
      </p:pic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288761" y="270586"/>
            <a:ext cx="8545861" cy="994172"/>
          </a:xfrm>
        </p:spPr>
        <p:txBody>
          <a:bodyPr/>
          <a:lstStyle/>
          <a:p>
            <a:r>
              <a:rPr lang="nl-BE" dirty="0">
                <a:solidFill>
                  <a:schemeClr val="bg1"/>
                </a:solidFill>
              </a:rPr>
              <a:t>Inzet van het regulier instrumentarium voor CS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673817BC-31F8-4D8B-9AC5-76AB05DFCCD5}"/>
              </a:ext>
            </a:extLst>
          </p:cNvPr>
          <p:cNvSpPr/>
          <p:nvPr/>
        </p:nvSpPr>
        <p:spPr>
          <a:xfrm>
            <a:off x="3352299" y="1215488"/>
            <a:ext cx="5719864" cy="2969649"/>
          </a:xfrm>
          <a:prstGeom prst="rect">
            <a:avLst/>
          </a:prstGeom>
          <a:ln w="38100">
            <a:solidFill>
              <a:srgbClr val="009B48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defTabSz="457200" hangingPunct="1">
              <a:buFont typeface="Wingdings" panose="05000000000000000000" pitchFamily="2" charset="2"/>
              <a:buChar char="q"/>
            </a:pPr>
            <a:r>
              <a:rPr kumimoji="0" lang="nl-BE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VLAIO-bedrijfsadviseurs</a:t>
            </a:r>
          </a:p>
          <a:p>
            <a:pPr marL="285750" indent="-285750" defTabSz="457200" hangingPunct="1">
              <a:buFont typeface="Wingdings" panose="05000000000000000000" pitchFamily="2" charset="2"/>
              <a:buChar char="q"/>
            </a:pPr>
            <a:r>
              <a:rPr kumimoji="0" lang="nl-BE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Contract ondernemerschap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KMO-portefeuille </a:t>
            </a:r>
          </a:p>
          <a:p>
            <a:pPr marL="285750" indent="-285750" defTabSz="457200" hangingPunct="1">
              <a:buFont typeface="Wingdings" panose="05000000000000000000" pitchFamily="2" charset="2"/>
              <a:buChar char="q"/>
            </a:pPr>
            <a:r>
              <a:rPr lang="nl-BE" sz="1600" b="1" kern="1200" dirty="0">
                <a:solidFill>
                  <a:schemeClr val="bg1">
                    <a:lumMod val="75000"/>
                  </a:schemeClr>
                </a:solidFill>
              </a:rPr>
              <a:t>KMO-groeisubsidie* (+ aanwerving)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2400" b="1" i="0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Collectieve</a:t>
            </a: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programma’s voor kennisopbouw en -verspreiding (COOCK, TETRA)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nl-BE" sz="1700" b="1" kern="1200" dirty="0">
                <a:solidFill>
                  <a:schemeClr val="bg1">
                    <a:lumMod val="75000"/>
                  </a:schemeClr>
                </a:solidFill>
                <a:latin typeface="Calibri" panose="020F0502020204030204"/>
              </a:rPr>
              <a:t>Reguliere bedrijfssteun voor kennisopbouw (Onderzoeks-en ontwikkelingsprojecten)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nl-BE" sz="1700" b="1" kern="1200" dirty="0">
                <a:solidFill>
                  <a:schemeClr val="bg1">
                    <a:lumMod val="75000"/>
                  </a:schemeClr>
                </a:solidFill>
                <a:latin typeface="Calibri" panose="020F0502020204030204"/>
              </a:rPr>
              <a:t>Europese programma’s</a:t>
            </a: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4CEC3C2D-D692-497D-8C9D-EA468D65DD17}"/>
              </a:ext>
            </a:extLst>
          </p:cNvPr>
          <p:cNvSpPr/>
          <p:nvPr/>
        </p:nvSpPr>
        <p:spPr>
          <a:xfrm>
            <a:off x="431800" y="1236590"/>
            <a:ext cx="2848662" cy="2725347"/>
          </a:xfrm>
          <a:prstGeom prst="rect">
            <a:avLst/>
          </a:prstGeom>
          <a:ln w="38100">
            <a:solidFill>
              <a:srgbClr val="009B48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7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Toeleiding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7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Sensibiliseren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7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Coaching en advies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7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Steun voor opleiding/advies*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Steun voor kennisdiffusie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nl-BE" sz="1700" b="1" kern="1200" dirty="0">
                <a:solidFill>
                  <a:schemeClr val="bg1">
                    <a:lumMod val="75000"/>
                  </a:schemeClr>
                </a:solidFill>
                <a:latin typeface="Calibri" panose="020F0502020204030204"/>
              </a:rPr>
              <a:t>Steun voor kennisopbouw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nl-BE" sz="1700" b="1" kern="1200" dirty="0">
                <a:solidFill>
                  <a:schemeClr val="bg1">
                    <a:lumMod val="75000"/>
                  </a:schemeClr>
                </a:solidFill>
                <a:latin typeface="Calibri" panose="020F0502020204030204"/>
              </a:rPr>
              <a:t>Steun voor implementatie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3467F3A5-B396-4635-B3D7-066A8C4C4990}"/>
              </a:ext>
            </a:extLst>
          </p:cNvPr>
          <p:cNvSpPr txBox="1"/>
          <p:nvPr/>
        </p:nvSpPr>
        <p:spPr>
          <a:xfrm>
            <a:off x="616854" y="4776596"/>
            <a:ext cx="788967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>
                <a:solidFill>
                  <a:schemeClr val="bg1"/>
                </a:solidFill>
              </a:rPr>
              <a:t>Matching ter illustratie/overzicht; niet exhaustief naar mogelijkheden per instrument  </a:t>
            </a:r>
          </a:p>
        </p:txBody>
      </p:sp>
    </p:spTree>
    <p:extLst>
      <p:ext uri="{BB962C8B-B14F-4D97-AF65-F5344CB8AC3E}">
        <p14:creationId xmlns:p14="http://schemas.microsoft.com/office/powerpoint/2010/main" val="205337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afbeelding 3">
            <a:extLst>
              <a:ext uri="{FF2B5EF4-FFF2-40B4-BE49-F238E27FC236}">
                <a16:creationId xmlns:a16="http://schemas.microsoft.com/office/drawing/2014/main" id="{93820180-CC79-4525-9F0E-C01BC0F2602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70440" y="-172654"/>
            <a:ext cx="7173560" cy="4949250"/>
          </a:xfrm>
        </p:spPr>
      </p:pic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288761" y="270586"/>
            <a:ext cx="8545861" cy="994172"/>
          </a:xfrm>
        </p:spPr>
        <p:txBody>
          <a:bodyPr/>
          <a:lstStyle/>
          <a:p>
            <a:r>
              <a:rPr lang="nl-BE" dirty="0">
                <a:solidFill>
                  <a:schemeClr val="bg1"/>
                </a:solidFill>
              </a:rPr>
              <a:t>Inzet van het regulier instrumentarium voor CS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673817BC-31F8-4D8B-9AC5-76AB05DFCCD5}"/>
              </a:ext>
            </a:extLst>
          </p:cNvPr>
          <p:cNvSpPr/>
          <p:nvPr/>
        </p:nvSpPr>
        <p:spPr>
          <a:xfrm>
            <a:off x="3352299" y="1215488"/>
            <a:ext cx="5719864" cy="3011853"/>
          </a:xfrm>
          <a:prstGeom prst="rect">
            <a:avLst/>
          </a:prstGeom>
          <a:ln w="38100">
            <a:solidFill>
              <a:srgbClr val="009B48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defTabSz="457200" hangingPunct="1">
              <a:buFont typeface="Wingdings" panose="05000000000000000000" pitchFamily="2" charset="2"/>
              <a:buChar char="q"/>
            </a:pPr>
            <a:r>
              <a:rPr kumimoji="0" lang="nl-BE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VLAIO-bedrijfsadviseurs</a:t>
            </a:r>
          </a:p>
          <a:p>
            <a:pPr marL="285750" indent="-285750" defTabSz="457200" hangingPunct="1">
              <a:buFont typeface="Wingdings" panose="05000000000000000000" pitchFamily="2" charset="2"/>
              <a:buChar char="q"/>
            </a:pPr>
            <a:r>
              <a:rPr kumimoji="0" lang="nl-BE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Contract ondernemerschap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KMO-portefeuille </a:t>
            </a:r>
          </a:p>
          <a:p>
            <a:pPr marL="285750" indent="-285750" defTabSz="457200" hangingPunct="1">
              <a:buFont typeface="Wingdings" panose="05000000000000000000" pitchFamily="2" charset="2"/>
              <a:buChar char="q"/>
            </a:pPr>
            <a:r>
              <a:rPr lang="nl-BE" sz="1600" b="1" kern="1200" dirty="0">
                <a:solidFill>
                  <a:schemeClr val="bg1">
                    <a:lumMod val="75000"/>
                  </a:schemeClr>
                </a:solidFill>
              </a:rPr>
              <a:t>KMO-groeisubsidie* (+ aanwerving) </a:t>
            </a:r>
          </a:p>
          <a:p>
            <a:pPr marL="285750" indent="-285750" defTabSz="457200" hangingPunct="1">
              <a:buFont typeface="Wingdings" panose="05000000000000000000" pitchFamily="2" charset="2"/>
              <a:buChar char="q"/>
              <a:defRPr/>
            </a:pPr>
            <a:r>
              <a:rPr lang="nl-BE" sz="1700" b="1" kern="1200" dirty="0">
                <a:solidFill>
                  <a:schemeClr val="bg1">
                    <a:lumMod val="75000"/>
                  </a:schemeClr>
                </a:solidFill>
                <a:latin typeface="Calibri" panose="020F0502020204030204"/>
              </a:rPr>
              <a:t>Collectieve programma’s voor kennisopbouw en -verspreiding (COOCK, TETRA)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Reguliere bedrijfssteun voor kennisopbouw (Onderzoeks-en ontwikkelingsprojecten)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nl-BE" sz="1700" b="1" kern="1200" dirty="0">
                <a:solidFill>
                  <a:schemeClr val="bg1">
                    <a:lumMod val="75000"/>
                  </a:schemeClr>
                </a:solidFill>
                <a:latin typeface="Calibri" panose="020F0502020204030204"/>
              </a:rPr>
              <a:t>Europese programma’s</a:t>
            </a: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4CEC3C2D-D692-497D-8C9D-EA468D65DD17}"/>
              </a:ext>
            </a:extLst>
          </p:cNvPr>
          <p:cNvSpPr/>
          <p:nvPr/>
        </p:nvSpPr>
        <p:spPr>
          <a:xfrm>
            <a:off x="431800" y="1236590"/>
            <a:ext cx="2848662" cy="2990752"/>
          </a:xfrm>
          <a:prstGeom prst="rect">
            <a:avLst/>
          </a:prstGeom>
          <a:ln w="38100">
            <a:solidFill>
              <a:srgbClr val="009B48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7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Toeleiding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7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Sensibiliseren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7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Coaching en advies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7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Steun voor opleiding/advies*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nl-BE" sz="1700" b="1" kern="1200" dirty="0">
                <a:solidFill>
                  <a:schemeClr val="bg1">
                    <a:lumMod val="75000"/>
                  </a:schemeClr>
                </a:solidFill>
                <a:latin typeface="Calibri" panose="020F0502020204030204"/>
              </a:rPr>
              <a:t>Steun voor kennisdiffusie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Steun voor kennisopbouw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nl-BE" sz="2400" b="1" kern="1200" dirty="0">
                <a:solidFill>
                  <a:schemeClr val="tx1"/>
                </a:solidFill>
                <a:latin typeface="Calibri" panose="020F0502020204030204"/>
              </a:rPr>
              <a:t>Steun voor implementatie</a:t>
            </a:r>
            <a:endParaRPr kumimoji="0" lang="nl-BE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3467F3A5-B396-4635-B3D7-066A8C4C4990}"/>
              </a:ext>
            </a:extLst>
          </p:cNvPr>
          <p:cNvSpPr txBox="1"/>
          <p:nvPr/>
        </p:nvSpPr>
        <p:spPr>
          <a:xfrm>
            <a:off x="288761" y="4758835"/>
            <a:ext cx="788967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>
                <a:solidFill>
                  <a:schemeClr val="bg1"/>
                </a:solidFill>
              </a:rPr>
              <a:t>Matching ter illustratie/overzicht; niet exhaustief naar mogelijkheden per instrument  </a:t>
            </a:r>
          </a:p>
        </p:txBody>
      </p:sp>
    </p:spTree>
    <p:extLst>
      <p:ext uri="{BB962C8B-B14F-4D97-AF65-F5344CB8AC3E}">
        <p14:creationId xmlns:p14="http://schemas.microsoft.com/office/powerpoint/2010/main" val="15903761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afbeelding 3">
            <a:extLst>
              <a:ext uri="{FF2B5EF4-FFF2-40B4-BE49-F238E27FC236}">
                <a16:creationId xmlns:a16="http://schemas.microsoft.com/office/drawing/2014/main" id="{93820180-CC79-4525-9F0E-C01BC0F2602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70440" y="-172654"/>
            <a:ext cx="7173560" cy="4949250"/>
          </a:xfrm>
        </p:spPr>
      </p:pic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288761" y="270586"/>
            <a:ext cx="8545861" cy="994172"/>
          </a:xfrm>
        </p:spPr>
        <p:txBody>
          <a:bodyPr/>
          <a:lstStyle/>
          <a:p>
            <a:r>
              <a:rPr lang="nl-BE" dirty="0">
                <a:solidFill>
                  <a:schemeClr val="bg1"/>
                </a:solidFill>
              </a:rPr>
              <a:t>Inzet van het regulier instrumentarium voor CS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673817BC-31F8-4D8B-9AC5-76AB05DFCCD5}"/>
              </a:ext>
            </a:extLst>
          </p:cNvPr>
          <p:cNvSpPr/>
          <p:nvPr/>
        </p:nvSpPr>
        <p:spPr>
          <a:xfrm>
            <a:off x="3352299" y="1215489"/>
            <a:ext cx="5719864" cy="2746448"/>
          </a:xfrm>
          <a:prstGeom prst="rect">
            <a:avLst/>
          </a:prstGeom>
          <a:ln w="38100">
            <a:solidFill>
              <a:srgbClr val="009B48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defTabSz="457200" hangingPunct="1">
              <a:buFont typeface="Wingdings" panose="05000000000000000000" pitchFamily="2" charset="2"/>
              <a:buChar char="q"/>
            </a:pPr>
            <a:r>
              <a:rPr kumimoji="0" lang="nl-BE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VLAIO-bedrijfsadviseurs</a:t>
            </a:r>
          </a:p>
          <a:p>
            <a:pPr marL="285750" indent="-285750" defTabSz="457200" hangingPunct="1">
              <a:buFont typeface="Wingdings" panose="05000000000000000000" pitchFamily="2" charset="2"/>
              <a:buChar char="q"/>
            </a:pPr>
            <a:r>
              <a:rPr kumimoji="0" lang="nl-BE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Contract ondernemerschap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KMO-portefeuille </a:t>
            </a:r>
          </a:p>
          <a:p>
            <a:pPr marL="285750" indent="-285750" defTabSz="457200" hangingPunct="1">
              <a:buFont typeface="Wingdings" panose="05000000000000000000" pitchFamily="2" charset="2"/>
              <a:buChar char="q"/>
            </a:pPr>
            <a:r>
              <a:rPr lang="nl-BE" sz="1600" b="1" kern="1200" dirty="0">
                <a:solidFill>
                  <a:schemeClr val="bg1">
                    <a:lumMod val="75000"/>
                  </a:schemeClr>
                </a:solidFill>
              </a:rPr>
              <a:t>KMO-groeisubsidie* (+ aanwerving) </a:t>
            </a:r>
          </a:p>
          <a:p>
            <a:pPr marL="285750" indent="-285750" defTabSz="457200" hangingPunct="1">
              <a:buFont typeface="Wingdings" panose="05000000000000000000" pitchFamily="2" charset="2"/>
              <a:buChar char="q"/>
              <a:defRPr/>
            </a:pPr>
            <a:r>
              <a:rPr lang="nl-BE" sz="1700" b="1" kern="1200" dirty="0">
                <a:solidFill>
                  <a:schemeClr val="bg1">
                    <a:lumMod val="75000"/>
                  </a:schemeClr>
                </a:solidFill>
                <a:latin typeface="Calibri" panose="020F0502020204030204"/>
              </a:rPr>
              <a:t>Collectieve programma’s voor kennisopbouw en -verspreiding (COOCK, TETRA)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nl-BE" sz="1700" b="1" kern="1200" dirty="0">
                <a:solidFill>
                  <a:schemeClr val="bg1">
                    <a:lumMod val="75000"/>
                  </a:schemeClr>
                </a:solidFill>
                <a:latin typeface="Calibri" panose="020F0502020204030204"/>
              </a:rPr>
              <a:t>Reguliere bedrijfssteun voor kennisopbouw (Onderzoeks-en ontwikkelingsprojecten)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nl-BE" sz="2400" b="1" kern="1200" dirty="0">
                <a:solidFill>
                  <a:schemeClr val="tx1"/>
                </a:solidFill>
                <a:latin typeface="Calibri" panose="020F0502020204030204"/>
              </a:rPr>
              <a:t>Europese programma’s</a:t>
            </a: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4CEC3C2D-D692-497D-8C9D-EA468D65DD17}"/>
              </a:ext>
            </a:extLst>
          </p:cNvPr>
          <p:cNvSpPr/>
          <p:nvPr/>
        </p:nvSpPr>
        <p:spPr>
          <a:xfrm>
            <a:off x="431800" y="1236590"/>
            <a:ext cx="2848662" cy="2383277"/>
          </a:xfrm>
          <a:prstGeom prst="rect">
            <a:avLst/>
          </a:prstGeom>
          <a:ln w="38100">
            <a:solidFill>
              <a:srgbClr val="009B48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7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Toeleiding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7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Sensibiliseren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7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Coaching en advies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7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Steun voor opleiding/advies*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nl-BE" sz="1700" b="1" kern="1200" dirty="0">
                <a:solidFill>
                  <a:schemeClr val="bg1">
                    <a:lumMod val="75000"/>
                  </a:schemeClr>
                </a:solidFill>
                <a:latin typeface="Calibri" panose="020F0502020204030204"/>
              </a:rPr>
              <a:t>Steun voor kennisdiffusie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nl-BE" sz="1700" b="1" kern="1200" dirty="0">
                <a:solidFill>
                  <a:schemeClr val="bg1">
                    <a:lumMod val="75000"/>
                  </a:schemeClr>
                </a:solidFill>
                <a:latin typeface="Calibri" panose="020F0502020204030204"/>
              </a:rPr>
              <a:t>Steun voor kennisopbouw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nl-BE" sz="1700" b="1" kern="1200" dirty="0">
                <a:solidFill>
                  <a:schemeClr val="bg1">
                    <a:lumMod val="75000"/>
                  </a:schemeClr>
                </a:solidFill>
                <a:latin typeface="Calibri" panose="020F0502020204030204"/>
              </a:rPr>
              <a:t>Steun voor implementatie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3467F3A5-B396-4635-B3D7-066A8C4C4990}"/>
              </a:ext>
            </a:extLst>
          </p:cNvPr>
          <p:cNvSpPr txBox="1"/>
          <p:nvPr/>
        </p:nvSpPr>
        <p:spPr>
          <a:xfrm>
            <a:off x="431800" y="3986286"/>
            <a:ext cx="788967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>
                <a:solidFill>
                  <a:schemeClr val="bg1"/>
                </a:solidFill>
              </a:rPr>
              <a:t>Matching ter illustratie/overzicht; niet exhaustief naar mogelijkheden per instrument  </a:t>
            </a:r>
          </a:p>
        </p:txBody>
      </p:sp>
    </p:spTree>
    <p:extLst>
      <p:ext uri="{BB962C8B-B14F-4D97-AF65-F5344CB8AC3E}">
        <p14:creationId xmlns:p14="http://schemas.microsoft.com/office/powerpoint/2010/main" val="31097456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afbeelding 3">
            <a:extLst>
              <a:ext uri="{FF2B5EF4-FFF2-40B4-BE49-F238E27FC236}">
                <a16:creationId xmlns:a16="http://schemas.microsoft.com/office/drawing/2014/main" id="{93820180-CC79-4525-9F0E-C01BC0F2602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70440" y="-172654"/>
            <a:ext cx="7173560" cy="4949250"/>
          </a:xfrm>
        </p:spPr>
      </p:pic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288761" y="270586"/>
            <a:ext cx="8545861" cy="994172"/>
          </a:xfrm>
        </p:spPr>
        <p:txBody>
          <a:bodyPr/>
          <a:lstStyle/>
          <a:p>
            <a:r>
              <a:rPr lang="nl-BE" dirty="0">
                <a:solidFill>
                  <a:schemeClr val="bg1"/>
                </a:solidFill>
              </a:rPr>
              <a:t>Inzet van het regulier instrumentarium voor CS</a:t>
            </a:r>
          </a:p>
        </p:txBody>
      </p:sp>
      <p:sp>
        <p:nvSpPr>
          <p:cNvPr id="2" name="Rechthoek 1">
            <a:extLst>
              <a:ext uri="{FF2B5EF4-FFF2-40B4-BE49-F238E27FC236}">
                <a16:creationId xmlns:a16="http://schemas.microsoft.com/office/drawing/2014/main" id="{775BF3B3-F164-488B-BDFD-D30BE2ACB82B}"/>
              </a:ext>
            </a:extLst>
          </p:cNvPr>
          <p:cNvSpPr/>
          <p:nvPr/>
        </p:nvSpPr>
        <p:spPr>
          <a:xfrm>
            <a:off x="431800" y="1058863"/>
            <a:ext cx="2848662" cy="2383277"/>
          </a:xfrm>
          <a:prstGeom prst="rect">
            <a:avLst/>
          </a:prstGeom>
          <a:ln w="38100">
            <a:solidFill>
              <a:srgbClr val="009B48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Toeleiding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Sensibiliseren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Coaching en advies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Steun voor opleiding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Steun voor kennisdiffusie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Steun voor kennisopbouw 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E9F86FAD-C196-44C1-9B45-02C162902E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7094" y="1058863"/>
            <a:ext cx="5480567" cy="2887125"/>
          </a:xfrm>
          <a:prstGeom prst="rect">
            <a:avLst/>
          </a:prstGeom>
          <a:ln w="38100">
            <a:solidFill>
              <a:srgbClr val="009B48"/>
            </a:solidFill>
          </a:ln>
        </p:spPr>
      </p:pic>
    </p:spTree>
    <p:extLst>
      <p:ext uri="{BB962C8B-B14F-4D97-AF65-F5344CB8AC3E}">
        <p14:creationId xmlns:p14="http://schemas.microsoft.com/office/powerpoint/2010/main" val="32683766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FAB7A8EE-8540-445D-9A52-35AE9E79D3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101" y="1260000"/>
            <a:ext cx="3362496" cy="2214978"/>
          </a:xfrm>
          <a:prstGeom prst="rect">
            <a:avLst/>
          </a:prstGeom>
        </p:spPr>
      </p:pic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28A0A787-F21F-4FC2-9623-5085B51B5185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00000" y="1260000"/>
            <a:ext cx="4065187" cy="3152933"/>
          </a:xfrm>
        </p:spPr>
        <p:txBody>
          <a:bodyPr/>
          <a:lstStyle/>
          <a:p>
            <a:r>
              <a:rPr lang="nl-BE" sz="2400" b="1" dirty="0">
                <a:latin typeface="Calibri" panose="020F0502020204030204" pitchFamily="34" charset="0"/>
                <a:cs typeface="Calibri" panose="020F0502020204030204" pitchFamily="34" charset="0"/>
              </a:rPr>
              <a:t>2016: KMO-innovatieproject</a:t>
            </a:r>
            <a:r>
              <a:rPr lang="nl-BE" b="1" dirty="0">
                <a:latin typeface="Calibri" panose="020F0502020204030204" pitchFamily="34" charset="0"/>
                <a:cs typeface="Calibri" panose="020F0502020204030204" pitchFamily="34" charset="0"/>
              </a:rPr>
              <a:t>*</a:t>
            </a:r>
          </a:p>
          <a:p>
            <a:pPr lvl="1"/>
            <a:r>
              <a:rPr lang="nl-BE" sz="1200" b="1" i="1" dirty="0"/>
              <a:t>“Praktische software security voor software ontwikkelaars”</a:t>
            </a:r>
          </a:p>
          <a:p>
            <a:r>
              <a:rPr lang="nl-BE" sz="2400" b="1" dirty="0">
                <a:latin typeface="Calibri" panose="020F0502020204030204" pitchFamily="34" charset="0"/>
                <a:cs typeface="Calibri" panose="020F0502020204030204" pitchFamily="34" charset="0"/>
              </a:rPr>
              <a:t>2017: Ontwikkelingsproject</a:t>
            </a:r>
          </a:p>
          <a:p>
            <a:pPr lvl="1"/>
            <a:r>
              <a:rPr lang="nl-BE" sz="1200" b="1" i="1" dirty="0"/>
              <a:t>“Research on </a:t>
            </a:r>
            <a:r>
              <a:rPr lang="nl-BE" sz="1200" b="1" i="1" dirty="0" err="1"/>
              <a:t>how</a:t>
            </a:r>
            <a:r>
              <a:rPr lang="nl-BE" sz="1200" b="1" i="1" dirty="0"/>
              <a:t> </a:t>
            </a:r>
            <a:r>
              <a:rPr lang="nl-BE" sz="1200" b="1" i="1" dirty="0" err="1"/>
              <a:t>to</a:t>
            </a:r>
            <a:r>
              <a:rPr lang="nl-BE" sz="1200" b="1" i="1" dirty="0"/>
              <a:t> </a:t>
            </a:r>
            <a:r>
              <a:rPr lang="nl-BE" sz="1200" b="1" i="1" dirty="0" err="1"/>
              <a:t>scale</a:t>
            </a:r>
            <a:r>
              <a:rPr lang="nl-BE" sz="1200" b="1" i="1" dirty="0"/>
              <a:t> </a:t>
            </a:r>
            <a:r>
              <a:rPr lang="nl-BE" sz="1200" b="1" i="1" dirty="0" err="1"/>
              <a:t>application</a:t>
            </a:r>
            <a:r>
              <a:rPr lang="nl-BE" sz="1200" b="1" i="1" dirty="0"/>
              <a:t> security training </a:t>
            </a:r>
            <a:r>
              <a:rPr lang="nl-BE" sz="1200" b="1" i="1" dirty="0" err="1"/>
              <a:t>for</a:t>
            </a:r>
            <a:r>
              <a:rPr lang="nl-BE" sz="1200" b="1" i="1" dirty="0"/>
              <a:t> software </a:t>
            </a:r>
            <a:r>
              <a:rPr lang="nl-BE" sz="1200" b="1" i="1" dirty="0" err="1"/>
              <a:t>developers</a:t>
            </a:r>
            <a:r>
              <a:rPr lang="nl-BE" sz="1200" b="1" i="1" dirty="0"/>
              <a:t>”</a:t>
            </a:r>
          </a:p>
          <a:p>
            <a:r>
              <a:rPr lang="nl-BE" sz="2400" b="1" dirty="0">
                <a:latin typeface="Calibri" panose="020F0502020204030204" pitchFamily="34" charset="0"/>
                <a:cs typeface="Calibri" panose="020F0502020204030204" pitchFamily="34" charset="0"/>
              </a:rPr>
              <a:t>2019: </a:t>
            </a:r>
            <a:r>
              <a:rPr lang="nl-BE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Baekeland</a:t>
            </a:r>
            <a:r>
              <a:rPr lang="nl-BE" sz="2400" b="1" dirty="0">
                <a:latin typeface="Calibri" panose="020F0502020204030204" pitchFamily="34" charset="0"/>
                <a:cs typeface="Calibri" panose="020F0502020204030204" pitchFamily="34" charset="0"/>
              </a:rPr>
              <a:t>-mandaat</a:t>
            </a:r>
          </a:p>
          <a:p>
            <a:pPr lvl="1"/>
            <a:r>
              <a:rPr lang="nl-BE" sz="1200" b="1" i="1" dirty="0"/>
              <a:t>“Security </a:t>
            </a:r>
            <a:r>
              <a:rPr lang="nl-BE" sz="1200" b="1" i="1" dirty="0" err="1"/>
              <a:t>by</a:t>
            </a:r>
            <a:r>
              <a:rPr lang="nl-BE" sz="1200" b="1" i="1" dirty="0"/>
              <a:t> design programmeerhulp voor het IOT”</a:t>
            </a:r>
          </a:p>
        </p:txBody>
      </p:sp>
      <p:sp>
        <p:nvSpPr>
          <p:cNvPr id="7" name="Titel 4">
            <a:extLst>
              <a:ext uri="{FF2B5EF4-FFF2-40B4-BE49-F238E27FC236}">
                <a16:creationId xmlns:a16="http://schemas.microsoft.com/office/drawing/2014/main" id="{596C1187-4632-40D8-BB20-38CDBB0F75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dirty="0">
                <a:solidFill>
                  <a:schemeClr val="tx1"/>
                </a:solidFill>
              </a:rPr>
              <a:t>Ter illustratie: case Secure Code Warrior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7D1E5562-CF0E-4CF7-9029-B60E3B5A3496}"/>
              </a:ext>
            </a:extLst>
          </p:cNvPr>
          <p:cNvSpPr txBox="1"/>
          <p:nvPr/>
        </p:nvSpPr>
        <p:spPr>
          <a:xfrm>
            <a:off x="389537" y="3851867"/>
            <a:ext cx="8603958" cy="707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BE" sz="2000" b="0" i="0" u="none" strike="noStrike" cap="none" spc="0" normalizeH="0" baseline="0" dirty="0">
                <a:ln>
                  <a:noFill/>
                </a:ln>
                <a:solidFill>
                  <a:srgbClr val="009B48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!! Even relevant voor bedrijven die Cybersecurity-technologie willen </a:t>
            </a:r>
            <a:r>
              <a:rPr kumimoji="0" lang="nl-BE" sz="2000" b="1" i="0" u="none" strike="noStrike" cap="none" spc="0" normalizeH="0" baseline="0" dirty="0">
                <a:ln>
                  <a:noFill/>
                </a:ln>
                <a:solidFill>
                  <a:srgbClr val="009B48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toepassen</a:t>
            </a:r>
            <a:r>
              <a:rPr kumimoji="0" lang="nl-BE" sz="2000" b="0" i="0" u="none" strike="noStrike" cap="none" spc="0" normalizeH="0" baseline="0" dirty="0">
                <a:ln>
                  <a:noFill/>
                </a:ln>
                <a:solidFill>
                  <a:srgbClr val="009B48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!!</a:t>
            </a: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nl-BE" sz="2000" dirty="0"/>
              <a:t>&gt;&gt; CS hoeft </a:t>
            </a:r>
            <a:r>
              <a:rPr lang="nl-BE" sz="2000" b="1" dirty="0"/>
              <a:t>niet</a:t>
            </a:r>
            <a:r>
              <a:rPr lang="nl-BE" sz="2000" dirty="0"/>
              <a:t> de kern van het project te zijn</a:t>
            </a:r>
            <a:endParaRPr kumimoji="0" lang="nl-BE" sz="2000" b="0" i="0" u="none" strike="noStrike" cap="none" spc="0" normalizeH="0" baseline="0" dirty="0">
              <a:ln>
                <a:noFill/>
              </a:ln>
              <a:solidFill>
                <a:srgbClr val="009B48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A68CB71E-798C-42F6-A740-6E59D156D804}"/>
              </a:ext>
            </a:extLst>
          </p:cNvPr>
          <p:cNvSpPr txBox="1"/>
          <p:nvPr/>
        </p:nvSpPr>
        <p:spPr>
          <a:xfrm>
            <a:off x="1620519" y="4866503"/>
            <a:ext cx="6141995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BE" sz="1200" b="0" i="0" u="none" strike="noStrike" cap="none" spc="0" normalizeH="0" baseline="0" dirty="0">
                <a:ln>
                  <a:noFill/>
                </a:ln>
                <a:solidFill>
                  <a:srgbClr val="00206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*instrument bestaat niet meer, best vergelijkbaar met een ontwikkelingsproject</a:t>
            </a:r>
          </a:p>
        </p:txBody>
      </p:sp>
    </p:spTree>
    <p:extLst>
      <p:ext uri="{BB962C8B-B14F-4D97-AF65-F5344CB8AC3E}">
        <p14:creationId xmlns:p14="http://schemas.microsoft.com/office/powerpoint/2010/main" val="2107988254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afbeelding 3">
            <a:extLst>
              <a:ext uri="{FF2B5EF4-FFF2-40B4-BE49-F238E27FC236}">
                <a16:creationId xmlns:a16="http://schemas.microsoft.com/office/drawing/2014/main" id="{93820180-CC79-4525-9F0E-C01BC0F2602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70440" y="0"/>
            <a:ext cx="7173560" cy="4949250"/>
          </a:xfrm>
        </p:spPr>
      </p:pic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309394" y="222099"/>
            <a:ext cx="8545861" cy="587617"/>
          </a:xfrm>
        </p:spPr>
        <p:txBody>
          <a:bodyPr>
            <a:normAutofit/>
          </a:bodyPr>
          <a:lstStyle/>
          <a:p>
            <a:r>
              <a:rPr lang="nl-BE" dirty="0">
                <a:solidFill>
                  <a:schemeClr val="bg1"/>
                </a:solidFill>
              </a:rPr>
              <a:t>Opgestarte initiatieven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431800" y="1745026"/>
            <a:ext cx="8321436" cy="230832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Contract ondernemerschap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lopende procedure: aandacht voor digitalisering (inclusief CS) 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nl-BE" sz="2400" b="1" kern="1200" dirty="0">
                <a:solidFill>
                  <a:prstClr val="black"/>
                </a:solidFill>
                <a:latin typeface="Calibri" panose="020F0502020204030204"/>
              </a:rPr>
              <a:t>Informatieverschaffing, coaching en advies: opportuniteiten voor partners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Toewijzing in juni 2020</a:t>
            </a:r>
            <a:r>
              <a:rPr lang="nl-BE" sz="2400" b="1" kern="1200" dirty="0">
                <a:solidFill>
                  <a:prstClr val="black"/>
                </a:solidFill>
                <a:latin typeface="Calibri" panose="020F0502020204030204"/>
              </a:rPr>
              <a:t>, start in juli</a:t>
            </a:r>
            <a:endParaRPr kumimoji="0" lang="nl-BE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hthoek 12"/>
          <p:cNvSpPr/>
          <p:nvPr/>
        </p:nvSpPr>
        <p:spPr>
          <a:xfrm>
            <a:off x="431800" y="1045749"/>
            <a:ext cx="8321436" cy="58761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Bottom-up: O&amp;O-projecten (1</a:t>
            </a:r>
            <a:r>
              <a:rPr kumimoji="0" lang="nl-BE" sz="24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</a:t>
            </a: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helft 2019: 5% CS – label)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738A6CB8-AD8C-4D87-8FC0-A509B88DC0F1}"/>
              </a:ext>
            </a:extLst>
          </p:cNvPr>
          <p:cNvSpPr txBox="1"/>
          <p:nvPr/>
        </p:nvSpPr>
        <p:spPr>
          <a:xfrm>
            <a:off x="421606" y="4178134"/>
            <a:ext cx="8321436" cy="830997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wrap="square" rtlCol="0">
            <a:spAutoFit/>
          </a:bodyPr>
          <a:lstStyle/>
          <a:p>
            <a:pPr marL="285750" marR="0" lvl="0" indent="-28575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Oproepen voor collectieve projecten</a:t>
            </a:r>
            <a:endParaRPr kumimoji="0" lang="nl-BE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742950" marR="0" lvl="1" indent="-28575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COOCK 2019: Jurering lopende, beslissing in december</a:t>
            </a:r>
          </a:p>
        </p:txBody>
      </p:sp>
    </p:spTree>
    <p:extLst>
      <p:ext uri="{BB962C8B-B14F-4D97-AF65-F5344CB8AC3E}">
        <p14:creationId xmlns:p14="http://schemas.microsoft.com/office/powerpoint/2010/main" val="2522825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31800" y="395354"/>
            <a:ext cx="8545861" cy="468677"/>
          </a:xfrm>
        </p:spPr>
        <p:txBody>
          <a:bodyPr/>
          <a:lstStyle/>
          <a:p>
            <a:r>
              <a:rPr lang="nl-BE" dirty="0"/>
              <a:t>FOCUS: COOCK</a:t>
            </a:r>
          </a:p>
        </p:txBody>
      </p:sp>
      <p:sp>
        <p:nvSpPr>
          <p:cNvPr id="6" name="Tijdelijke aanduiding voor tekst 5"/>
          <p:cNvSpPr>
            <a:spLocks noGrp="1"/>
          </p:cNvSpPr>
          <p:nvPr>
            <p:ph type="body" idx="1"/>
          </p:nvPr>
        </p:nvSpPr>
        <p:spPr>
          <a:xfrm>
            <a:off x="309380" y="1043413"/>
            <a:ext cx="7995340" cy="3704733"/>
          </a:xfrm>
        </p:spPr>
        <p:txBody>
          <a:bodyPr/>
          <a:lstStyle/>
          <a:p>
            <a:r>
              <a:rPr lang="nl-BE" sz="2400" b="1" dirty="0"/>
              <a:t>Doel:</a:t>
            </a:r>
          </a:p>
          <a:p>
            <a:pPr lvl="1"/>
            <a:r>
              <a:rPr lang="nl-BE" sz="2400" b="1" dirty="0"/>
              <a:t>Nieuwe technologie, nieuwe kennis (&gt; (basis)onderzoeksresultaten) vertalen en transfereren naar bruikbare concepten/prototypes, </a:t>
            </a:r>
          </a:p>
          <a:p>
            <a:pPr lvl="2"/>
            <a:r>
              <a:rPr lang="nl-BE" sz="2400" b="1" dirty="0"/>
              <a:t>die inspelen op gemeenschappelijke noden van </a:t>
            </a:r>
          </a:p>
          <a:p>
            <a:pPr lvl="2"/>
            <a:r>
              <a:rPr lang="nl-BE" sz="2400" b="1" dirty="0"/>
              <a:t>en/of nieuwe marktopportuniteiten bieden </a:t>
            </a:r>
          </a:p>
          <a:p>
            <a:pPr marL="914400" lvl="2" indent="0">
              <a:buNone/>
            </a:pPr>
            <a:endParaRPr lang="nl-BE" sz="2400" b="1" dirty="0"/>
          </a:p>
          <a:p>
            <a:pPr marL="914400" lvl="2" indent="0">
              <a:buNone/>
            </a:pPr>
            <a:r>
              <a:rPr lang="nl-BE" sz="2400" b="1" dirty="0"/>
              <a:t>aan een ruime groep ondernemingen: “CS-</a:t>
            </a:r>
            <a:r>
              <a:rPr lang="nl-BE" sz="2400" b="1" dirty="0" err="1"/>
              <a:t>communities</a:t>
            </a:r>
            <a:r>
              <a:rPr lang="nl-BE" sz="2400" b="1" dirty="0"/>
              <a:t>”</a:t>
            </a:r>
          </a:p>
          <a:p>
            <a:pPr marL="914400" lvl="2" indent="0">
              <a:buNone/>
            </a:pPr>
            <a:r>
              <a:rPr lang="nl-BE" sz="2000" b="1" dirty="0"/>
              <a:t>&gt;&gt; HIER KAN UW ONDERNEMING BIJ AANSLUITEN</a:t>
            </a:r>
          </a:p>
          <a:p>
            <a:endParaRPr lang="nl-BE" dirty="0"/>
          </a:p>
          <a:p>
            <a:endParaRPr lang="nl-BE" dirty="0"/>
          </a:p>
          <a:p>
            <a:pPr marL="0" indent="0">
              <a:buNone/>
            </a:pPr>
            <a:r>
              <a:rPr lang="nl-BE" dirty="0">
                <a:solidFill>
                  <a:schemeClr val="tx1"/>
                </a:solidFill>
              </a:rPr>
              <a:t>	</a:t>
            </a:r>
            <a:endParaRPr lang="nl-BE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7263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afbeelding 1">
            <a:extLst>
              <a:ext uri="{FF2B5EF4-FFF2-40B4-BE49-F238E27FC236}">
                <a16:creationId xmlns:a16="http://schemas.microsoft.com/office/drawing/2014/main" id="{A6C2FDEE-6638-4B45-869A-AC14A359114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F044441-530C-4397-A343-CC09E15EA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" y="475640"/>
            <a:ext cx="8545861" cy="994172"/>
          </a:xfrm>
        </p:spPr>
        <p:txBody>
          <a:bodyPr>
            <a:normAutofit fontScale="90000"/>
          </a:bodyPr>
          <a:lstStyle/>
          <a:p>
            <a:br>
              <a:rPr lang="nl-BE" sz="2000" dirty="0"/>
            </a:br>
            <a:r>
              <a:rPr lang="nl-BE" sz="2000" dirty="0"/>
              <a:t>FLASH:</a:t>
            </a:r>
            <a:br>
              <a:rPr lang="nl-BE" sz="2000" dirty="0"/>
            </a:br>
            <a:r>
              <a:rPr lang="nl-BE" sz="2000" dirty="0"/>
              <a:t>VLAIO Team Bedrijfstrajecten werft een inspirerende programma-adviseur artificiële intelligentie &amp; cybersecurity aan: vacature sinds 26/11/19 online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620BC0A-208F-49FA-83AA-D2E620D23A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945452"/>
            <a:ext cx="3833630" cy="2486798"/>
          </a:xfrm>
          <a:prstGeom prst="rect">
            <a:avLst/>
          </a:prstGeom>
        </p:spPr>
      </p:pic>
      <p:sp>
        <p:nvSpPr>
          <p:cNvPr id="5" name="Rechthoek 4">
            <a:extLst>
              <a:ext uri="{FF2B5EF4-FFF2-40B4-BE49-F238E27FC236}">
                <a16:creationId xmlns:a16="http://schemas.microsoft.com/office/drawing/2014/main" id="{BAF99F78-42BA-4CDB-94ED-FD4D86F4C8E7}"/>
              </a:ext>
            </a:extLst>
          </p:cNvPr>
          <p:cNvSpPr/>
          <p:nvPr/>
        </p:nvSpPr>
        <p:spPr>
          <a:xfrm>
            <a:off x="431800" y="1469812"/>
            <a:ext cx="8545861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BE" dirty="0"/>
              <a:t>https://www.jobat.be/nl/jobs/programma-adviseur-artificiele-intelligentie-cybersecurity/job_1540427</a:t>
            </a:r>
          </a:p>
        </p:txBody>
      </p:sp>
    </p:spTree>
    <p:extLst>
      <p:ext uri="{BB962C8B-B14F-4D97-AF65-F5344CB8AC3E}">
        <p14:creationId xmlns:p14="http://schemas.microsoft.com/office/powerpoint/2010/main" val="3515003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31800" y="1889860"/>
            <a:ext cx="7680552" cy="2804145"/>
          </a:xfrm>
        </p:spPr>
        <p:txBody>
          <a:bodyPr/>
          <a:lstStyle/>
          <a:p>
            <a:r>
              <a:rPr lang="nl-BE" sz="2400" b="1" dirty="0"/>
              <a:t>Deel A: Indiening van de COOCK door de onderzoeksorganisatie </a:t>
            </a:r>
          </a:p>
          <a:p>
            <a:r>
              <a:rPr lang="nl-BE" sz="2400" b="1" dirty="0"/>
              <a:t>Deel B = kennis/technologie uit deel A binnen/door de onderneming evalueren (haalbaarheid), analyseren, uittesten, valideren en/of implementeren </a:t>
            </a:r>
          </a:p>
          <a:p>
            <a:pPr marL="0" lvl="0" indent="0">
              <a:spcBef>
                <a:spcPts val="600"/>
              </a:spcBef>
              <a:buNone/>
            </a:pPr>
            <a:endParaRPr lang="nl-BE" sz="2400" dirty="0">
              <a:solidFill>
                <a:schemeClr val="tx1"/>
              </a:solidFill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DDF7CA40-7B7B-4DBD-8497-0D0B8FCD2801}"/>
              </a:ext>
            </a:extLst>
          </p:cNvPr>
          <p:cNvSpPr txBox="1">
            <a:spLocks/>
          </p:cNvSpPr>
          <p:nvPr/>
        </p:nvSpPr>
        <p:spPr>
          <a:xfrm>
            <a:off x="431800" y="395354"/>
            <a:ext cx="8545861" cy="46867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009B4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nl-BE"/>
              <a:t>FOCUS: COOCK</a:t>
            </a:r>
            <a:endParaRPr lang="nl-BE" dirty="0"/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2829E9AD-B051-44DA-A149-5A1DBCD18B72}"/>
              </a:ext>
            </a:extLst>
          </p:cNvPr>
          <p:cNvSpPr/>
          <p:nvPr/>
        </p:nvSpPr>
        <p:spPr>
          <a:xfrm>
            <a:off x="431800" y="1058863"/>
            <a:ext cx="76805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BE" sz="2400" b="1" dirty="0"/>
              <a:t>Een “</a:t>
            </a:r>
            <a:r>
              <a:rPr lang="nl-BE" sz="2400" b="1" dirty="0" err="1"/>
              <a:t>Onderzoeksdeel</a:t>
            </a:r>
            <a:r>
              <a:rPr lang="nl-BE" sz="2400" b="1" dirty="0"/>
              <a:t>” en een “bedrijfsdeel”</a:t>
            </a:r>
            <a:endParaRPr lang="nl-BE" sz="2000" b="1" dirty="0"/>
          </a:p>
        </p:txBody>
      </p:sp>
    </p:spTree>
    <p:extLst>
      <p:ext uri="{BB962C8B-B14F-4D97-AF65-F5344CB8AC3E}">
        <p14:creationId xmlns:p14="http://schemas.microsoft.com/office/powerpoint/2010/main" val="37081856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afbeelding 3">
            <a:extLst>
              <a:ext uri="{FF2B5EF4-FFF2-40B4-BE49-F238E27FC236}">
                <a16:creationId xmlns:a16="http://schemas.microsoft.com/office/drawing/2014/main" id="{93820180-CC79-4525-9F0E-C01BC0F2602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20446" y="-57150"/>
            <a:ext cx="7173560" cy="4949250"/>
          </a:xfrm>
        </p:spPr>
      </p:pic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21606" y="382809"/>
            <a:ext cx="8545861" cy="587617"/>
          </a:xfrm>
        </p:spPr>
        <p:txBody>
          <a:bodyPr>
            <a:normAutofit/>
          </a:bodyPr>
          <a:lstStyle/>
          <a:p>
            <a:r>
              <a:rPr lang="nl-BE" dirty="0">
                <a:solidFill>
                  <a:schemeClr val="bg1"/>
                </a:solidFill>
              </a:rPr>
              <a:t>Opgestarte initiatieven</a:t>
            </a: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3993CC1E-E2F6-4F1B-9E52-205547BE9925}"/>
              </a:ext>
            </a:extLst>
          </p:cNvPr>
          <p:cNvSpPr/>
          <p:nvPr/>
        </p:nvSpPr>
        <p:spPr>
          <a:xfrm>
            <a:off x="421606" y="1108921"/>
            <a:ext cx="8321436" cy="81131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CS-projecten geïnitieerd door de speerpuntclusters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&gt;&gt;&gt; ICON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A8348517-29CA-4880-831F-8AE5BE26B0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2019566"/>
            <a:ext cx="3580228" cy="1104367"/>
          </a:xfrm>
          <a:prstGeom prst="rect">
            <a:avLst/>
          </a:prstGeom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483F29B3-7EC2-40E5-ADA4-B21B7C984F58}"/>
              </a:ext>
            </a:extLst>
          </p:cNvPr>
          <p:cNvSpPr/>
          <p:nvPr/>
        </p:nvSpPr>
        <p:spPr>
          <a:xfrm>
            <a:off x="4151924" y="2032241"/>
            <a:ext cx="4591118" cy="252740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lvl="0" indent="-285750" defTabSz="457200" hangingPunct="1">
              <a:buFont typeface="Wingdings" panose="05000000000000000000" pitchFamily="2" charset="2"/>
              <a:buChar char="q"/>
              <a:defRPr/>
            </a:pPr>
            <a:r>
              <a:rPr lang="nl-BE" sz="2000" b="1" kern="1200" dirty="0">
                <a:solidFill>
                  <a:prstClr val="black"/>
                </a:solidFill>
              </a:rPr>
              <a:t>“Privacy </a:t>
            </a:r>
            <a:r>
              <a:rPr lang="nl-BE" sz="2000" b="1" kern="1200" dirty="0" err="1">
                <a:solidFill>
                  <a:prstClr val="black"/>
                </a:solidFill>
              </a:rPr>
              <a:t>friendly</a:t>
            </a:r>
            <a:r>
              <a:rPr lang="nl-BE" sz="2000" b="1" kern="1200" dirty="0">
                <a:solidFill>
                  <a:prstClr val="black"/>
                </a:solidFill>
              </a:rPr>
              <a:t> power flexibility </a:t>
            </a:r>
            <a:r>
              <a:rPr lang="nl-BE" sz="2000" b="1" kern="1200" dirty="0" err="1">
                <a:solidFill>
                  <a:prstClr val="black"/>
                </a:solidFill>
              </a:rPr>
              <a:t>trading</a:t>
            </a:r>
            <a:r>
              <a:rPr lang="nl-BE" sz="2000" b="1" kern="1200" dirty="0">
                <a:solidFill>
                  <a:prstClr val="black"/>
                </a:solidFill>
              </a:rPr>
              <a:t>”</a:t>
            </a:r>
          </a:p>
          <a:p>
            <a:pPr marL="285750" lvl="0" indent="-285750" defTabSz="457200" hangingPunct="1">
              <a:buFont typeface="Wingdings" panose="05000000000000000000" pitchFamily="2" charset="2"/>
              <a:buChar char="q"/>
              <a:defRPr/>
            </a:pPr>
            <a:r>
              <a:rPr lang="nl-BE" sz="2000" b="1" kern="1200" dirty="0">
                <a:solidFill>
                  <a:prstClr val="black"/>
                </a:solidFill>
              </a:rPr>
              <a:t>Onderzoeksgroep: ESAT/COSIC (KU Leuven)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Bedrijfszijde (onderzoek): Centrica </a:t>
            </a:r>
            <a:r>
              <a:rPr kumimoji="0" lang="nl-BE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Bus.Solutions</a:t>
            </a:r>
            <a:r>
              <a:rPr lang="nl-BE" sz="2000" b="1" kern="1200" dirty="0">
                <a:solidFill>
                  <a:prstClr val="black"/>
                </a:solidFill>
                <a:latin typeface="Calibri" panose="020F0502020204030204"/>
              </a:rPr>
              <a:t>, </a:t>
            </a:r>
            <a:r>
              <a:rPr lang="nl-BE" sz="2000" b="1" kern="1200" dirty="0" err="1">
                <a:solidFill>
                  <a:prstClr val="black"/>
                </a:solidFill>
                <a:latin typeface="Calibri" panose="020F0502020204030204"/>
              </a:rPr>
              <a:t>Smappee</a:t>
            </a:r>
            <a:r>
              <a:rPr lang="nl-BE" sz="2000" b="1" kern="1200" dirty="0">
                <a:solidFill>
                  <a:prstClr val="black"/>
                </a:solidFill>
                <a:latin typeface="Calibri" panose="020F0502020204030204"/>
              </a:rPr>
              <a:t>, Applications Engineers, NXP, </a:t>
            </a:r>
            <a:r>
              <a:rPr lang="nl-BE" sz="2000" b="1" kern="1200" dirty="0" err="1">
                <a:solidFill>
                  <a:prstClr val="black"/>
                </a:solidFill>
                <a:latin typeface="Calibri" panose="020F0502020204030204"/>
              </a:rPr>
              <a:t>Xvent</a:t>
            </a:r>
            <a:endParaRPr kumimoji="0" lang="nl-BE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lvl="1" indent="-285750" defTabSz="457200" hangingPunct="1">
              <a:buFont typeface="Wingdings" panose="05000000000000000000" pitchFamily="2" charset="2"/>
              <a:buChar char="q"/>
              <a:defRPr/>
            </a:pPr>
            <a:endParaRPr kumimoji="0" lang="nl-BE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23054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336831"/>
            <a:ext cx="8545861" cy="468677"/>
          </a:xfrm>
        </p:spPr>
        <p:txBody>
          <a:bodyPr>
            <a:normAutofit/>
          </a:bodyPr>
          <a:lstStyle/>
          <a:p>
            <a:r>
              <a:rPr lang="nl-BE" dirty="0"/>
              <a:t>FOCUS: ICON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type="body" idx="1"/>
          </p:nvPr>
        </p:nvSpPr>
        <p:spPr>
          <a:xfrm>
            <a:off x="309381" y="1361602"/>
            <a:ext cx="4994139" cy="2918300"/>
          </a:xfrm>
        </p:spPr>
        <p:txBody>
          <a:bodyPr/>
          <a:lstStyle/>
          <a:p>
            <a:r>
              <a:rPr lang="nl-BE" b="1" dirty="0">
                <a:sym typeface="Wingdings" panose="05000000000000000000" pitchFamily="2" charset="2"/>
              </a:rPr>
              <a:t>“Interdisciplinair coöperatief onderzoek”</a:t>
            </a:r>
          </a:p>
          <a:p>
            <a:r>
              <a:rPr lang="nl-BE" b="1" dirty="0">
                <a:latin typeface="+mn-lt"/>
              </a:rPr>
              <a:t>Samenwerkingsverband onderzoeksorganisatie(s) en minstens 3 bedrijven (KMO en GO)</a:t>
            </a:r>
          </a:p>
          <a:p>
            <a:r>
              <a:rPr lang="nl-BE" b="1" dirty="0">
                <a:latin typeface="+mn-lt"/>
              </a:rPr>
              <a:t>Gemeenschappelijk </a:t>
            </a:r>
            <a:r>
              <a:rPr lang="nl-BE" sz="2400" b="1" dirty="0">
                <a:latin typeface="+mn-lt"/>
              </a:rPr>
              <a:t>doel</a:t>
            </a:r>
            <a:r>
              <a:rPr lang="nl-BE" b="1" dirty="0">
                <a:latin typeface="+mn-lt"/>
              </a:rPr>
              <a:t> waartoe bijgedragen wordt elk van uit eigen invalshoek</a:t>
            </a:r>
          </a:p>
          <a:p>
            <a:r>
              <a:rPr lang="nl-BE" b="1" dirty="0">
                <a:latin typeface="+mn-lt"/>
              </a:rPr>
              <a:t>Sterke samenwerking en synergie bedrijfs- en onderzoekswereld, maar onafhankelijk onderzoek</a:t>
            </a:r>
          </a:p>
          <a:p>
            <a:pPr marL="0" indent="0">
              <a:buNone/>
            </a:pPr>
            <a:endParaRPr lang="nl-BE" sz="2400" dirty="0"/>
          </a:p>
          <a:p>
            <a:pPr marL="0" indent="0">
              <a:buNone/>
            </a:pPr>
            <a:endParaRPr lang="nl-BE" sz="2400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554" y="1196595"/>
            <a:ext cx="3219367" cy="2643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2478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1138685"/>
            <a:ext cx="8545861" cy="468677"/>
          </a:xfrm>
        </p:spPr>
        <p:txBody>
          <a:bodyPr>
            <a:noAutofit/>
          </a:bodyPr>
          <a:lstStyle/>
          <a:p>
            <a:r>
              <a:rPr lang="nl-BE" sz="2400" dirty="0"/>
              <a:t>Een “</a:t>
            </a:r>
            <a:r>
              <a:rPr lang="nl-BE" sz="2400" dirty="0" err="1"/>
              <a:t>Onderzoeksdeel</a:t>
            </a:r>
            <a:r>
              <a:rPr lang="nl-BE" sz="2400" dirty="0"/>
              <a:t>” en een “bedrijfsdeel”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type="body" idx="1"/>
          </p:nvPr>
        </p:nvSpPr>
        <p:spPr>
          <a:xfrm>
            <a:off x="431800" y="1635014"/>
            <a:ext cx="7995340" cy="2918300"/>
          </a:xfrm>
        </p:spPr>
        <p:txBody>
          <a:bodyPr/>
          <a:lstStyle/>
          <a:p>
            <a:pPr marL="0" indent="0">
              <a:buNone/>
            </a:pPr>
            <a:r>
              <a:rPr lang="nl-BE" b="1" dirty="0" err="1"/>
              <a:t>Onderzoeksdeel</a:t>
            </a:r>
            <a:r>
              <a:rPr lang="nl-BE" b="1" dirty="0"/>
              <a:t> (onderzoeksorganisaties)</a:t>
            </a:r>
          </a:p>
          <a:p>
            <a:pPr lvl="1"/>
            <a:r>
              <a:rPr lang="nl-BE" sz="1600" b="1" dirty="0"/>
              <a:t>u</a:t>
            </a:r>
            <a:r>
              <a:rPr lang="nl-BE" sz="1600" b="1" dirty="0">
                <a:latin typeface="+mn-lt"/>
              </a:rPr>
              <a:t>itgesproken kennisopbouw</a:t>
            </a:r>
          </a:p>
          <a:p>
            <a:pPr lvl="1"/>
            <a:r>
              <a:rPr lang="nl-BE" sz="1600" b="1" dirty="0"/>
              <a:t>h</a:t>
            </a:r>
            <a:r>
              <a:rPr lang="nl-BE" sz="1600" b="1" dirty="0">
                <a:latin typeface="+mn-lt"/>
              </a:rPr>
              <a:t>oog risico</a:t>
            </a:r>
          </a:p>
          <a:p>
            <a:pPr lvl="1"/>
            <a:r>
              <a:rPr lang="nl-BE" sz="1600" b="1" dirty="0"/>
              <a:t>t</a:t>
            </a:r>
            <a:r>
              <a:rPr lang="nl-BE" sz="1600" b="1" dirty="0">
                <a:latin typeface="+mn-lt"/>
              </a:rPr>
              <a:t>oepassingsmogelijkheden ruimer dan bedrijfshorizon</a:t>
            </a:r>
          </a:p>
          <a:p>
            <a:pPr marL="0" indent="0">
              <a:buNone/>
            </a:pPr>
            <a:r>
              <a:rPr lang="nl-BE" b="1" dirty="0"/>
              <a:t>Bedrijfsdeel (ondernemingen)</a:t>
            </a:r>
          </a:p>
          <a:p>
            <a:pPr lvl="1"/>
            <a:r>
              <a:rPr lang="nl-BE" sz="1600" b="1" dirty="0">
                <a:sym typeface="Wingdings" panose="05000000000000000000" pitchFamily="2" charset="2"/>
              </a:rPr>
              <a:t>actieve bedrijfsparticipatie: bedrijven geven mee richting aan het onderzoek</a:t>
            </a:r>
          </a:p>
          <a:p>
            <a:pPr lvl="1"/>
            <a:r>
              <a:rPr lang="nl-BE" sz="1600" b="1" dirty="0"/>
              <a:t>typisch onderzoeksprojecten (maar ontwikkelingsproject kan ook) </a:t>
            </a:r>
          </a:p>
          <a:p>
            <a:r>
              <a:rPr lang="nl-BE" b="1" dirty="0"/>
              <a:t>Naar analogie met COOCK 2 luiken, maar insteek is verschillend:</a:t>
            </a:r>
          </a:p>
          <a:p>
            <a:pPr lvl="1"/>
            <a:r>
              <a:rPr lang="nl-BE" sz="1600" b="1" dirty="0"/>
              <a:t>SBO versus vertaalonderzoek</a:t>
            </a:r>
          </a:p>
          <a:p>
            <a:pPr lvl="1"/>
            <a:endParaRPr lang="nl-BE" b="1" dirty="0">
              <a:latin typeface="+mn-lt"/>
            </a:endParaRPr>
          </a:p>
          <a:p>
            <a:pPr lvl="1"/>
            <a:endParaRPr lang="nl-BE" b="1" dirty="0">
              <a:latin typeface="+mn-lt"/>
            </a:endParaRPr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4E753BD0-69B6-484A-8E6F-95E298D826C1}"/>
              </a:ext>
            </a:extLst>
          </p:cNvPr>
          <p:cNvSpPr txBox="1">
            <a:spLocks/>
          </p:cNvSpPr>
          <p:nvPr/>
        </p:nvSpPr>
        <p:spPr>
          <a:xfrm>
            <a:off x="431800" y="336831"/>
            <a:ext cx="8545861" cy="46867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009B4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nl-BE"/>
              <a:t>FOCUS: ICON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3950771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7348" y="1363755"/>
            <a:ext cx="4653738" cy="100873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000" dirty="0" err="1">
                <a:solidFill>
                  <a:schemeClr val="tx1"/>
                </a:solidFill>
                <a:latin typeface="+mj-lt"/>
              </a:rPr>
              <a:t>Blikopener</a:t>
            </a:r>
            <a:endParaRPr lang="en-US" sz="3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Tijdelijke aanduiding voor tekst 5">
            <a:extLst>
              <a:ext uri="{FF2B5EF4-FFF2-40B4-BE49-F238E27FC236}">
                <a16:creationId xmlns:a16="http://schemas.microsoft.com/office/drawing/2014/main" id="{E3A123EF-6890-47FB-913B-FA5D70AB60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7347" y="1482811"/>
            <a:ext cx="4951455" cy="2828697"/>
          </a:xfr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endParaRPr lang="en-US" sz="1800" dirty="0">
              <a:solidFill>
                <a:schemeClr val="tx1"/>
              </a:solidFill>
            </a:endParaRPr>
          </a:p>
          <a:p>
            <a:endParaRPr lang="en-US" sz="1800" dirty="0">
              <a:solidFill>
                <a:schemeClr val="tx1"/>
              </a:solidFill>
            </a:endParaRPr>
          </a:p>
          <a:p>
            <a:r>
              <a:rPr lang="en-US" sz="2100" b="1" dirty="0" err="1">
                <a:solidFill>
                  <a:schemeClr val="tx1"/>
                </a:solidFill>
              </a:rPr>
              <a:t>Ontsluiting</a:t>
            </a:r>
            <a:r>
              <a:rPr lang="en-US" sz="2100" b="1" dirty="0">
                <a:solidFill>
                  <a:schemeClr val="tx1"/>
                </a:solidFill>
              </a:rPr>
              <a:t> van de (</a:t>
            </a:r>
            <a:r>
              <a:rPr lang="en-US" sz="2100" b="1" dirty="0" err="1">
                <a:solidFill>
                  <a:schemeClr val="tx1"/>
                </a:solidFill>
              </a:rPr>
              <a:t>collectief</a:t>
            </a:r>
            <a:r>
              <a:rPr lang="en-US" sz="2100" b="1" dirty="0">
                <a:solidFill>
                  <a:schemeClr val="tx1"/>
                </a:solidFill>
              </a:rPr>
              <a:t>) </a:t>
            </a:r>
            <a:r>
              <a:rPr lang="en-US" sz="2100" b="1" dirty="0" err="1">
                <a:solidFill>
                  <a:schemeClr val="tx1"/>
                </a:solidFill>
              </a:rPr>
              <a:t>aanwezige</a:t>
            </a:r>
            <a:r>
              <a:rPr lang="en-US" sz="2100" b="1" dirty="0">
                <a:solidFill>
                  <a:schemeClr val="tx1"/>
                </a:solidFill>
              </a:rPr>
              <a:t> </a:t>
            </a:r>
            <a:r>
              <a:rPr lang="en-US" sz="2100" b="1" dirty="0" err="1">
                <a:solidFill>
                  <a:schemeClr val="tx1"/>
                </a:solidFill>
              </a:rPr>
              <a:t>innovatiekennis</a:t>
            </a:r>
            <a:r>
              <a:rPr lang="en-US" sz="2100" b="1" dirty="0">
                <a:solidFill>
                  <a:schemeClr val="tx1"/>
                </a:solidFill>
              </a:rPr>
              <a:t> (</a:t>
            </a:r>
            <a:r>
              <a:rPr lang="en-US" sz="2100" b="1" dirty="0" err="1">
                <a:solidFill>
                  <a:schemeClr val="tx1"/>
                </a:solidFill>
              </a:rPr>
              <a:t>praktijkgericht</a:t>
            </a:r>
            <a:r>
              <a:rPr lang="en-US" sz="2100" b="1" dirty="0">
                <a:solidFill>
                  <a:schemeClr val="tx1"/>
                </a:solidFill>
              </a:rPr>
              <a:t> </a:t>
            </a:r>
            <a:r>
              <a:rPr lang="en-US" sz="2100" b="1" dirty="0" err="1">
                <a:solidFill>
                  <a:schemeClr val="tx1"/>
                </a:solidFill>
              </a:rPr>
              <a:t>onderzoek</a:t>
            </a:r>
            <a:r>
              <a:rPr lang="en-US" sz="2100" b="1" dirty="0">
                <a:solidFill>
                  <a:schemeClr val="tx1"/>
                </a:solidFill>
              </a:rPr>
              <a:t>) </a:t>
            </a:r>
            <a:r>
              <a:rPr lang="en-US" sz="2100" b="1" dirty="0" err="1">
                <a:solidFill>
                  <a:schemeClr val="tx1"/>
                </a:solidFill>
              </a:rPr>
              <a:t>bij</a:t>
            </a:r>
            <a:r>
              <a:rPr lang="en-US" sz="2100" b="1" dirty="0">
                <a:solidFill>
                  <a:schemeClr val="tx1"/>
                </a:solidFill>
              </a:rPr>
              <a:t> de </a:t>
            </a:r>
            <a:r>
              <a:rPr lang="en-US" sz="2100" b="1" dirty="0" err="1">
                <a:solidFill>
                  <a:schemeClr val="tx1"/>
                </a:solidFill>
              </a:rPr>
              <a:t>hogescholen</a:t>
            </a:r>
            <a:endParaRPr lang="en-US" sz="2100" b="1" dirty="0">
              <a:solidFill>
                <a:schemeClr val="tx1"/>
              </a:solidFill>
            </a:endParaRPr>
          </a:p>
          <a:p>
            <a:pPr lvl="1"/>
            <a:r>
              <a:rPr lang="en-US" sz="2100" b="1" dirty="0" err="1">
                <a:solidFill>
                  <a:schemeClr val="tx1"/>
                </a:solidFill>
              </a:rPr>
              <a:t>Vraagarticulatie</a:t>
            </a:r>
            <a:endParaRPr lang="en-US" sz="2100" b="1" dirty="0">
              <a:solidFill>
                <a:schemeClr val="tx1"/>
              </a:solidFill>
            </a:endParaRPr>
          </a:p>
          <a:p>
            <a:pPr lvl="1"/>
            <a:r>
              <a:rPr lang="en-US" sz="2100" b="1" dirty="0" err="1">
                <a:solidFill>
                  <a:schemeClr val="tx1"/>
                </a:solidFill>
              </a:rPr>
              <a:t>Advies</a:t>
            </a:r>
            <a:endParaRPr lang="en-US" sz="2100" b="1" dirty="0">
              <a:solidFill>
                <a:schemeClr val="tx1"/>
              </a:solidFill>
            </a:endParaRPr>
          </a:p>
          <a:p>
            <a:pPr lvl="1"/>
            <a:r>
              <a:rPr lang="en-US" sz="2100" b="1" dirty="0" err="1">
                <a:solidFill>
                  <a:schemeClr val="tx1"/>
                </a:solidFill>
              </a:rPr>
              <a:t>Doorverwijzen</a:t>
            </a:r>
            <a:r>
              <a:rPr lang="en-US" sz="2100" b="1" dirty="0">
                <a:solidFill>
                  <a:schemeClr val="tx1"/>
                </a:solidFill>
              </a:rPr>
              <a:t> </a:t>
            </a:r>
            <a:r>
              <a:rPr lang="en-US" sz="2100" b="1" dirty="0" err="1">
                <a:solidFill>
                  <a:schemeClr val="tx1"/>
                </a:solidFill>
              </a:rPr>
              <a:t>naar</a:t>
            </a:r>
            <a:r>
              <a:rPr lang="en-US" sz="2100" b="1" dirty="0">
                <a:solidFill>
                  <a:schemeClr val="tx1"/>
                </a:solidFill>
              </a:rPr>
              <a:t> het VLAIO-</a:t>
            </a:r>
            <a:r>
              <a:rPr lang="en-US" sz="2100" b="1" dirty="0" err="1">
                <a:solidFill>
                  <a:schemeClr val="tx1"/>
                </a:solidFill>
              </a:rPr>
              <a:t>netwerk</a:t>
            </a:r>
            <a:endParaRPr lang="en-US" sz="2100" b="1" dirty="0">
              <a:solidFill>
                <a:schemeClr val="tx1"/>
              </a:solidFill>
            </a:endParaRPr>
          </a:p>
          <a:p>
            <a:r>
              <a:rPr lang="en-US" sz="2100" b="1" dirty="0">
                <a:solidFill>
                  <a:schemeClr val="tx1"/>
                </a:solidFill>
              </a:rPr>
              <a:t>18 </a:t>
            </a:r>
            <a:r>
              <a:rPr lang="en-US" sz="2100" b="1" dirty="0" err="1">
                <a:solidFill>
                  <a:schemeClr val="tx1"/>
                </a:solidFill>
              </a:rPr>
              <a:t>thema’s</a:t>
            </a:r>
            <a:r>
              <a:rPr lang="en-US" sz="2100" b="1" dirty="0">
                <a:solidFill>
                  <a:schemeClr val="tx1"/>
                </a:solidFill>
              </a:rPr>
              <a:t>&gt;  CS</a:t>
            </a:r>
          </a:p>
          <a:p>
            <a:r>
              <a:rPr lang="en-US" sz="2100" b="1" dirty="0" err="1">
                <a:solidFill>
                  <a:schemeClr val="tx1"/>
                </a:solidFill>
              </a:rPr>
              <a:t>Financieel</a:t>
            </a:r>
            <a:r>
              <a:rPr lang="en-US" sz="2100" b="1" dirty="0">
                <a:solidFill>
                  <a:schemeClr val="tx1"/>
                </a:solidFill>
              </a:rPr>
              <a:t> </a:t>
            </a:r>
            <a:r>
              <a:rPr lang="en-US" sz="2100" b="1" dirty="0" err="1">
                <a:solidFill>
                  <a:schemeClr val="tx1"/>
                </a:solidFill>
              </a:rPr>
              <a:t>ondersteund</a:t>
            </a:r>
            <a:r>
              <a:rPr lang="en-US" sz="2100" b="1" dirty="0">
                <a:solidFill>
                  <a:schemeClr val="tx1"/>
                </a:solidFill>
              </a:rPr>
              <a:t> door VLAIO</a:t>
            </a:r>
          </a:p>
          <a:p>
            <a:endParaRPr lang="en-US" sz="1800" dirty="0">
              <a:solidFill>
                <a:schemeClr val="tx1"/>
              </a:solidFill>
            </a:endParaRPr>
          </a:p>
        </p:txBody>
      </p:sp>
      <p:pic>
        <p:nvPicPr>
          <p:cNvPr id="9" name="Afbeelding 8" descr="Afbeelding met tekst&#10;&#10;Automatisch gegenereerde beschrijving">
            <a:extLst>
              <a:ext uri="{FF2B5EF4-FFF2-40B4-BE49-F238E27FC236}">
                <a16:creationId xmlns:a16="http://schemas.microsoft.com/office/drawing/2014/main" id="{FAC66B4C-6BB4-4626-AF0D-DB8E1D2009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2162" y="1010370"/>
            <a:ext cx="3031807" cy="1561380"/>
          </a:xfrm>
          <a:prstGeom prst="rect">
            <a:avLst/>
          </a:prstGeom>
        </p:spPr>
      </p:pic>
      <p:pic>
        <p:nvPicPr>
          <p:cNvPr id="12" name="Afbeelding 11" descr="Afbeelding met tekst, kaart&#10;&#10;Automatisch gegenereerde beschrijving">
            <a:extLst>
              <a:ext uri="{FF2B5EF4-FFF2-40B4-BE49-F238E27FC236}">
                <a16:creationId xmlns:a16="http://schemas.microsoft.com/office/drawing/2014/main" id="{A6772484-5E40-4FDC-8275-285C5A759F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2163" y="2592927"/>
            <a:ext cx="3031807" cy="1599278"/>
          </a:xfrm>
          <a:prstGeom prst="rect">
            <a:avLst/>
          </a:prstGeom>
        </p:spPr>
      </p:pic>
      <p:sp>
        <p:nvSpPr>
          <p:cNvPr id="7" name="Titel 4">
            <a:extLst>
              <a:ext uri="{FF2B5EF4-FFF2-40B4-BE49-F238E27FC236}">
                <a16:creationId xmlns:a16="http://schemas.microsoft.com/office/drawing/2014/main" id="{D4777F43-980A-44C9-9AC6-E5D9E0DAA844}"/>
              </a:ext>
            </a:extLst>
          </p:cNvPr>
          <p:cNvSpPr txBox="1">
            <a:spLocks/>
          </p:cNvSpPr>
          <p:nvPr/>
        </p:nvSpPr>
        <p:spPr>
          <a:xfrm>
            <a:off x="431800" y="356727"/>
            <a:ext cx="8545861" cy="58761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009B4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nl-BE" dirty="0"/>
              <a:t>Opgestarte initiatieven</a:t>
            </a:r>
          </a:p>
        </p:txBody>
      </p:sp>
    </p:spTree>
    <p:extLst>
      <p:ext uri="{BB962C8B-B14F-4D97-AF65-F5344CB8AC3E}">
        <p14:creationId xmlns:p14="http://schemas.microsoft.com/office/powerpoint/2010/main" val="31419298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kstvak 10">
            <a:extLst>
              <a:ext uri="{FF2B5EF4-FFF2-40B4-BE49-F238E27FC236}">
                <a16:creationId xmlns:a16="http://schemas.microsoft.com/office/drawing/2014/main" id="{B31DD633-8BCE-4A95-9DC7-9B6CDAEDC4D4}"/>
              </a:ext>
            </a:extLst>
          </p:cNvPr>
          <p:cNvSpPr txBox="1"/>
          <p:nvPr/>
        </p:nvSpPr>
        <p:spPr>
          <a:xfrm>
            <a:off x="431800" y="1371421"/>
            <a:ext cx="8712200" cy="218521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nl-BE" sz="2000" b="1" kern="1200" dirty="0">
                <a:solidFill>
                  <a:schemeClr val="tx1"/>
                </a:solidFill>
              </a:rPr>
              <a:t>Proeftuin: ‘Innovatieve cyberbeveiligingen voor Industrie 4.0’ </a:t>
            </a:r>
            <a:br>
              <a:rPr lang="nl-BE" sz="2000" b="1" kern="1200" dirty="0">
                <a:solidFill>
                  <a:schemeClr val="tx1"/>
                </a:solidFill>
              </a:rPr>
            </a:br>
            <a:r>
              <a:rPr lang="nl-BE" sz="2000" b="1" kern="1200" dirty="0">
                <a:solidFill>
                  <a:schemeClr val="tx1"/>
                </a:solidFill>
              </a:rPr>
              <a:t>(</a:t>
            </a:r>
            <a:r>
              <a:rPr lang="nl-BE" sz="2000" b="1" kern="1200" dirty="0" err="1">
                <a:solidFill>
                  <a:schemeClr val="tx1"/>
                </a:solidFill>
              </a:rPr>
              <a:t>Ugent</a:t>
            </a:r>
            <a:r>
              <a:rPr lang="nl-BE" sz="2000" b="1" kern="1200" dirty="0">
                <a:solidFill>
                  <a:schemeClr val="tx1"/>
                </a:solidFill>
              </a:rPr>
              <a:t>, </a:t>
            </a:r>
            <a:r>
              <a:rPr lang="nl-BE" sz="2000" b="1" kern="1200" dirty="0" err="1">
                <a:solidFill>
                  <a:schemeClr val="tx1"/>
                </a:solidFill>
              </a:rPr>
              <a:t>Howest</a:t>
            </a:r>
            <a:r>
              <a:rPr lang="nl-BE" sz="2000" b="1" kern="1200" dirty="0">
                <a:solidFill>
                  <a:schemeClr val="tx1"/>
                </a:solidFill>
              </a:rPr>
              <a:t> en Living </a:t>
            </a:r>
            <a:r>
              <a:rPr lang="nl-BE" sz="2000" b="1" kern="1200" dirty="0" err="1">
                <a:solidFill>
                  <a:schemeClr val="tx1"/>
                </a:solidFill>
              </a:rPr>
              <a:t>Tomorrow</a:t>
            </a:r>
            <a:r>
              <a:rPr lang="nl-BE" sz="2000" b="1" kern="1200" dirty="0">
                <a:solidFill>
                  <a:schemeClr val="tx1"/>
                </a:solidFill>
              </a:rPr>
              <a:t>)	</a:t>
            </a:r>
          </a:p>
          <a:p>
            <a:pPr marL="285750" lvl="2" indent="-285750" defTabSz="457200" hangingPunct="1">
              <a:buFont typeface="Wingdings" panose="05000000000000000000" pitchFamily="2" charset="2"/>
              <a:buChar char="Ø"/>
              <a:defRPr/>
            </a:pPr>
            <a:r>
              <a:rPr lang="nl-BE" sz="2000" b="1" kern="1200" dirty="0">
                <a:solidFill>
                  <a:schemeClr val="tx1"/>
                </a:solidFill>
              </a:rPr>
              <a:t>Aanspreekpunt voor maakbedrijven</a:t>
            </a:r>
          </a:p>
          <a:p>
            <a:pPr marL="285750" lvl="2" indent="-285750" defTabSz="457200" hangingPunct="1">
              <a:buFont typeface="Wingdings" panose="05000000000000000000" pitchFamily="2" charset="2"/>
              <a:buChar char="Ø"/>
              <a:defRPr/>
            </a:pPr>
            <a:r>
              <a:rPr lang="nl-BE" sz="2000" b="1" kern="1200" dirty="0">
                <a:solidFill>
                  <a:schemeClr val="tx1"/>
                </a:solidFill>
              </a:rPr>
              <a:t>Workshops, infosessies en demo’s</a:t>
            </a:r>
          </a:p>
          <a:p>
            <a:pPr marL="285750" lvl="2" indent="-285750" defTabSz="457200" hangingPunct="1">
              <a:buFont typeface="Wingdings" panose="05000000000000000000" pitchFamily="2" charset="2"/>
              <a:buChar char="Ø"/>
              <a:defRPr/>
            </a:pPr>
            <a:r>
              <a:rPr lang="nl-BE" sz="2000" b="1" kern="1200" dirty="0">
                <a:solidFill>
                  <a:schemeClr val="tx1"/>
                </a:solidFill>
              </a:rPr>
              <a:t>Ondersteund door VLAIO</a:t>
            </a:r>
          </a:p>
          <a:p>
            <a:pPr lvl="2" indent="0" defTabSz="457200" hangingPunct="1">
              <a:defRPr/>
            </a:pPr>
            <a:endParaRPr lang="nl-BE" sz="1800" b="1" kern="1200" dirty="0">
              <a:solidFill>
                <a:prstClr val="black"/>
              </a:solidFill>
              <a:latin typeface="Calibri" panose="020F0502020204030204"/>
            </a:endParaRPr>
          </a:p>
          <a:p>
            <a:pPr marL="285750" lvl="2" indent="-285750" defTabSz="457200" hangingPunct="1">
              <a:buFont typeface="Wingdings" panose="05000000000000000000" pitchFamily="2" charset="2"/>
              <a:buChar char="Ø"/>
              <a:defRPr/>
            </a:pPr>
            <a:endParaRPr kumimoji="0" lang="nl-BE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59C7752B-AF49-4A5B-A3A8-E50483CDE5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9578" y="2571750"/>
            <a:ext cx="3144422" cy="2111583"/>
          </a:xfrm>
          <a:prstGeom prst="rect">
            <a:avLst/>
          </a:prstGeom>
        </p:spPr>
      </p:pic>
      <p:sp>
        <p:nvSpPr>
          <p:cNvPr id="14" name="Titel 4">
            <a:extLst>
              <a:ext uri="{FF2B5EF4-FFF2-40B4-BE49-F238E27FC236}">
                <a16:creationId xmlns:a16="http://schemas.microsoft.com/office/drawing/2014/main" id="{54B89923-E3A0-407C-8868-D96F5A1C8C45}"/>
              </a:ext>
            </a:extLst>
          </p:cNvPr>
          <p:cNvSpPr txBox="1">
            <a:spLocks/>
          </p:cNvSpPr>
          <p:nvPr/>
        </p:nvSpPr>
        <p:spPr>
          <a:xfrm>
            <a:off x="431800" y="339038"/>
            <a:ext cx="8545861" cy="58761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009B4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nl-BE" dirty="0"/>
              <a:t>Opgestarte initiatieven</a:t>
            </a:r>
          </a:p>
        </p:txBody>
      </p:sp>
    </p:spTree>
    <p:extLst>
      <p:ext uri="{BB962C8B-B14F-4D97-AF65-F5344CB8AC3E}">
        <p14:creationId xmlns:p14="http://schemas.microsoft.com/office/powerpoint/2010/main" val="26040996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afbeelding 3">
            <a:extLst>
              <a:ext uri="{FF2B5EF4-FFF2-40B4-BE49-F238E27FC236}">
                <a16:creationId xmlns:a16="http://schemas.microsoft.com/office/drawing/2014/main" id="{93820180-CC79-4525-9F0E-C01BC0F2602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alphaModFix amt="5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010" y="0"/>
            <a:ext cx="9144611" cy="4949250"/>
          </a:xfrm>
        </p:spPr>
      </p:pic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>
                <a:solidFill>
                  <a:schemeClr val="bg1"/>
                </a:solidFill>
              </a:rPr>
              <a:t>Beleidsagenda CS: 3e pijler</a:t>
            </a:r>
          </a:p>
        </p:txBody>
      </p:sp>
      <p:sp>
        <p:nvSpPr>
          <p:cNvPr id="2" name="Rechthoek 1"/>
          <p:cNvSpPr/>
          <p:nvPr/>
        </p:nvSpPr>
        <p:spPr>
          <a:xfrm>
            <a:off x="423838" y="1708565"/>
            <a:ext cx="4382588" cy="65314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cs typeface="Helvetica"/>
                <a:sym typeface="Calibri"/>
              </a:rPr>
              <a:t>Strategisch basisonderzoek </a:t>
            </a:r>
          </a:p>
        </p:txBody>
      </p:sp>
      <p:sp>
        <p:nvSpPr>
          <p:cNvPr id="12" name="Rechthoek 11"/>
          <p:cNvSpPr/>
          <p:nvPr/>
        </p:nvSpPr>
        <p:spPr>
          <a:xfrm>
            <a:off x="423837" y="2608631"/>
            <a:ext cx="4382588" cy="65314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cs typeface="Helvetica"/>
                <a:sym typeface="Calibri"/>
              </a:rPr>
              <a:t>Implementatie bij bedrijven </a:t>
            </a:r>
          </a:p>
        </p:txBody>
      </p:sp>
      <p:sp>
        <p:nvSpPr>
          <p:cNvPr id="13" name="Rechthoek 12"/>
          <p:cNvSpPr/>
          <p:nvPr/>
        </p:nvSpPr>
        <p:spPr>
          <a:xfrm>
            <a:off x="423838" y="3508697"/>
            <a:ext cx="4382589" cy="65314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cs typeface="Helvetica"/>
                <a:sym typeface="Calibri"/>
              </a:rPr>
              <a:t>Flankerend beleid </a:t>
            </a:r>
          </a:p>
        </p:txBody>
      </p:sp>
      <p:sp>
        <p:nvSpPr>
          <p:cNvPr id="15" name="Rechthoek 14"/>
          <p:cNvSpPr/>
          <p:nvPr/>
        </p:nvSpPr>
        <p:spPr>
          <a:xfrm>
            <a:off x="5228794" y="1708564"/>
            <a:ext cx="852569" cy="65314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cs typeface="Helvetica"/>
                <a:sym typeface="Calibri"/>
              </a:rPr>
              <a:t>12 MEUR</a:t>
            </a:r>
          </a:p>
        </p:txBody>
      </p:sp>
      <p:sp>
        <p:nvSpPr>
          <p:cNvPr id="16" name="Rechthoek 15"/>
          <p:cNvSpPr/>
          <p:nvPr/>
        </p:nvSpPr>
        <p:spPr>
          <a:xfrm>
            <a:off x="5215732" y="870258"/>
            <a:ext cx="852569" cy="65314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cs typeface="Helvetica"/>
                <a:sym typeface="Calibri"/>
              </a:rPr>
              <a:t>AI</a:t>
            </a:r>
          </a:p>
        </p:txBody>
      </p:sp>
      <p:sp>
        <p:nvSpPr>
          <p:cNvPr id="17" name="Rechthoek 16"/>
          <p:cNvSpPr/>
          <p:nvPr/>
        </p:nvSpPr>
        <p:spPr>
          <a:xfrm>
            <a:off x="6480004" y="870257"/>
            <a:ext cx="852569" cy="653143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cs typeface="Helvetica"/>
                <a:sym typeface="Calibri"/>
              </a:rPr>
              <a:t>CS</a:t>
            </a:r>
          </a:p>
        </p:txBody>
      </p:sp>
      <p:sp>
        <p:nvSpPr>
          <p:cNvPr id="18" name="Rechthoek 17"/>
          <p:cNvSpPr/>
          <p:nvPr/>
        </p:nvSpPr>
        <p:spPr>
          <a:xfrm>
            <a:off x="6480003" y="1708203"/>
            <a:ext cx="852569" cy="653143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cs typeface="Helvetica"/>
                <a:sym typeface="Calibri"/>
              </a:rPr>
              <a:t>8 MEUR</a:t>
            </a:r>
          </a:p>
        </p:txBody>
      </p:sp>
      <p:sp>
        <p:nvSpPr>
          <p:cNvPr id="19" name="Rechthoek 18"/>
          <p:cNvSpPr/>
          <p:nvPr/>
        </p:nvSpPr>
        <p:spPr>
          <a:xfrm>
            <a:off x="5228793" y="2608630"/>
            <a:ext cx="852569" cy="65314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cs typeface="Helvetica"/>
                <a:sym typeface="Calibri"/>
              </a:rPr>
              <a:t>13 + 3 MEUR</a:t>
            </a:r>
          </a:p>
        </p:txBody>
      </p:sp>
      <p:sp>
        <p:nvSpPr>
          <p:cNvPr id="20" name="Rechthoek 19"/>
          <p:cNvSpPr/>
          <p:nvPr/>
        </p:nvSpPr>
        <p:spPr>
          <a:xfrm>
            <a:off x="6480002" y="2608631"/>
            <a:ext cx="852569" cy="653143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cs typeface="Helvetica"/>
                <a:sym typeface="Calibri"/>
              </a:rPr>
              <a:t>9 MEUR</a:t>
            </a:r>
          </a:p>
        </p:txBody>
      </p:sp>
      <p:sp>
        <p:nvSpPr>
          <p:cNvPr id="21" name="Rechthoek 20"/>
          <p:cNvSpPr/>
          <p:nvPr/>
        </p:nvSpPr>
        <p:spPr>
          <a:xfrm>
            <a:off x="5215731" y="3508697"/>
            <a:ext cx="852569" cy="65314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cs typeface="Helvetica"/>
                <a:sym typeface="Calibri"/>
              </a:rPr>
              <a:t>5 MEUR</a:t>
            </a:r>
          </a:p>
        </p:txBody>
      </p:sp>
      <p:sp>
        <p:nvSpPr>
          <p:cNvPr id="22" name="Rechthoek 21"/>
          <p:cNvSpPr/>
          <p:nvPr/>
        </p:nvSpPr>
        <p:spPr>
          <a:xfrm>
            <a:off x="6480001" y="3498461"/>
            <a:ext cx="852569" cy="653143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cs typeface="Helvetica"/>
                <a:sym typeface="Calibri"/>
              </a:rPr>
              <a:t>3 MEUR</a:t>
            </a: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33D00CB1-AE4B-4A5B-8215-5999457BE3E2}"/>
              </a:ext>
            </a:extLst>
          </p:cNvPr>
          <p:cNvSpPr/>
          <p:nvPr/>
        </p:nvSpPr>
        <p:spPr>
          <a:xfrm>
            <a:off x="242888" y="3343275"/>
            <a:ext cx="7408069" cy="1003727"/>
          </a:xfrm>
          <a:prstGeom prst="rect">
            <a:avLst/>
          </a:prstGeom>
          <a:noFill/>
          <a:ln w="762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BE" sz="1300" b="0" i="0" u="none" strike="noStrike" cap="none" spc="0" normalizeH="0" baseline="0">
              <a:ln>
                <a:noFill/>
              </a:ln>
              <a:solidFill>
                <a:srgbClr val="009B48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918617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afbeelding 3">
            <a:extLst>
              <a:ext uri="{FF2B5EF4-FFF2-40B4-BE49-F238E27FC236}">
                <a16:creationId xmlns:a16="http://schemas.microsoft.com/office/drawing/2014/main" id="{93820180-CC79-4525-9F0E-C01BC0F2602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70440" y="-172654"/>
            <a:ext cx="7173560" cy="4949250"/>
          </a:xfrm>
        </p:spPr>
      </p:pic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288761" y="270586"/>
            <a:ext cx="8545861" cy="994172"/>
          </a:xfrm>
        </p:spPr>
        <p:txBody>
          <a:bodyPr/>
          <a:lstStyle/>
          <a:p>
            <a:r>
              <a:rPr lang="nl-BE" dirty="0">
                <a:solidFill>
                  <a:schemeClr val="bg1"/>
                </a:solidFill>
              </a:rPr>
              <a:t>ESF-call Cybersecurity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673817BC-31F8-4D8B-9AC5-76AB05DFCCD5}"/>
              </a:ext>
            </a:extLst>
          </p:cNvPr>
          <p:cNvSpPr/>
          <p:nvPr/>
        </p:nvSpPr>
        <p:spPr>
          <a:xfrm>
            <a:off x="431800" y="1058863"/>
            <a:ext cx="8177628" cy="1785611"/>
          </a:xfrm>
          <a:prstGeom prst="rect">
            <a:avLst/>
          </a:prstGeom>
          <a:ln w="38100">
            <a:solidFill>
              <a:srgbClr val="009B48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defTabSz="457200" hangingPunct="1">
              <a:buFont typeface="Wingdings" panose="05000000000000000000" pitchFamily="2" charset="2"/>
              <a:buChar char="q"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Thematische call</a:t>
            </a:r>
          </a:p>
          <a:p>
            <a:pPr marL="285750" lvl="1" indent="-285750" defTabSz="457200" hangingPunct="1">
              <a:buFont typeface="Wingdings" panose="05000000000000000000" pitchFamily="2" charset="2"/>
              <a:buChar char="Ø"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Steun voor vormgeven van een opleidingsprogramma</a:t>
            </a:r>
          </a:p>
          <a:p>
            <a:pPr marL="285750" lvl="1" indent="-285750" defTabSz="457200" hangingPunct="1">
              <a:buFont typeface="Wingdings" panose="05000000000000000000" pitchFamily="2" charset="2"/>
              <a:buChar char="Ø"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Voor ondernemingen en hun werknemers</a:t>
            </a:r>
          </a:p>
          <a:p>
            <a:pPr marL="285750" lvl="1" indent="-285750" defTabSz="457200" hangingPunct="1">
              <a:buFont typeface="Wingdings" panose="05000000000000000000" pitchFamily="2" charset="2"/>
              <a:buChar char="Ø"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Beslissing in december</a:t>
            </a:r>
          </a:p>
          <a:p>
            <a:pPr marL="285750" lvl="1" indent="-285750" defTabSz="457200" hangingPunct="1">
              <a:buFont typeface="Wingdings" panose="05000000000000000000" pitchFamily="2" charset="2"/>
              <a:buChar char="Ø"/>
            </a:pPr>
            <a:endParaRPr kumimoji="0" lang="nl-BE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96534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FE15205B-9811-42BA-B473-3FB396734A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Nieuwe portal voor het programma</a:t>
            </a:r>
          </a:p>
        </p:txBody>
      </p:sp>
      <p:pic>
        <p:nvPicPr>
          <p:cNvPr id="6" name="Afbeelding 5" descr="Afbeelding met schermafbeelding&#10;&#10;Automatisch gegenereerde beschrijving">
            <a:extLst>
              <a:ext uri="{FF2B5EF4-FFF2-40B4-BE49-F238E27FC236}">
                <a16:creationId xmlns:a16="http://schemas.microsoft.com/office/drawing/2014/main" id="{6936DB63-CD3C-41AD-960A-96AC27AB40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1058863"/>
            <a:ext cx="3201086" cy="3943560"/>
          </a:xfrm>
          <a:prstGeom prst="rect">
            <a:avLst/>
          </a:prstGeom>
        </p:spPr>
      </p:pic>
      <p:sp>
        <p:nvSpPr>
          <p:cNvPr id="7" name="Tijdelijke aanduiding voor tekst 4">
            <a:extLst>
              <a:ext uri="{FF2B5EF4-FFF2-40B4-BE49-F238E27FC236}">
                <a16:creationId xmlns:a16="http://schemas.microsoft.com/office/drawing/2014/main" id="{B955D69D-33D0-4857-997C-D51C4E0A4BE1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3960056" y="1260000"/>
            <a:ext cx="4605132" cy="3152933"/>
          </a:xfrm>
        </p:spPr>
        <p:txBody>
          <a:bodyPr>
            <a:normAutofit lnSpcReduction="10000"/>
          </a:bodyPr>
          <a:lstStyle/>
          <a:p>
            <a:r>
              <a:rPr lang="nl-BE" sz="2400" b="1" dirty="0"/>
              <a:t>Cybersecurity in de spotlight gezet in het kader van Digitaal Vlaanderen</a:t>
            </a:r>
          </a:p>
          <a:p>
            <a:r>
              <a:rPr lang="nl-BE" sz="2400" b="1" dirty="0"/>
              <a:t>Doelgroep: ondernemers (en onderzoekers)</a:t>
            </a:r>
          </a:p>
          <a:p>
            <a:pPr lvl="2"/>
            <a:r>
              <a:rPr lang="nl-BE" sz="2000" b="1" dirty="0"/>
              <a:t>Inspireren via ondernemersverhalen</a:t>
            </a:r>
          </a:p>
          <a:p>
            <a:r>
              <a:rPr lang="nl-BE" sz="2400" b="1" dirty="0"/>
              <a:t>Linkt door naar de stakeholders van het beleidsprogramma</a:t>
            </a:r>
          </a:p>
          <a:p>
            <a:r>
              <a:rPr lang="nl-BE" sz="2400" b="1" dirty="0"/>
              <a:t>Start: midden 2020</a:t>
            </a:r>
          </a:p>
          <a:p>
            <a:pPr marL="0" indent="0">
              <a:buNone/>
            </a:pPr>
            <a:endParaRPr lang="nl-BE" b="1" i="1" dirty="0"/>
          </a:p>
          <a:p>
            <a:endParaRPr lang="nl-BE" b="1" i="1" dirty="0"/>
          </a:p>
        </p:txBody>
      </p:sp>
    </p:spTree>
    <p:extLst>
      <p:ext uri="{BB962C8B-B14F-4D97-AF65-F5344CB8AC3E}">
        <p14:creationId xmlns:p14="http://schemas.microsoft.com/office/powerpoint/2010/main" val="2537097303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afbeelding 3">
            <a:extLst>
              <a:ext uri="{FF2B5EF4-FFF2-40B4-BE49-F238E27FC236}">
                <a16:creationId xmlns:a16="http://schemas.microsoft.com/office/drawing/2014/main" id="{93820180-CC79-4525-9F0E-C01BC0F2602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70440" y="-158586"/>
            <a:ext cx="7173560" cy="4949250"/>
          </a:xfrm>
        </p:spPr>
      </p:pic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288761" y="270586"/>
            <a:ext cx="8545861" cy="994172"/>
          </a:xfrm>
        </p:spPr>
        <p:txBody>
          <a:bodyPr/>
          <a:lstStyle/>
          <a:p>
            <a:r>
              <a:rPr lang="nl-BE" dirty="0" err="1">
                <a:solidFill>
                  <a:schemeClr val="bg1"/>
                </a:solidFill>
              </a:rPr>
              <a:t>Recap</a:t>
            </a:r>
            <a:r>
              <a:rPr lang="nl-BE" dirty="0">
                <a:solidFill>
                  <a:schemeClr val="bg1"/>
                </a:solidFill>
              </a:rPr>
              <a:t>: instrumentarium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673817BC-31F8-4D8B-9AC5-76AB05DFCCD5}"/>
              </a:ext>
            </a:extLst>
          </p:cNvPr>
          <p:cNvSpPr/>
          <p:nvPr/>
        </p:nvSpPr>
        <p:spPr>
          <a:xfrm>
            <a:off x="598140" y="1050586"/>
            <a:ext cx="8150574" cy="3822328"/>
          </a:xfrm>
          <a:prstGeom prst="rect">
            <a:avLst/>
          </a:prstGeom>
          <a:ln w="38100">
            <a:solidFill>
              <a:srgbClr val="009B48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defTabSz="457200" hangingPunct="1">
              <a:buFont typeface="Wingdings" panose="05000000000000000000" pitchFamily="2" charset="2"/>
              <a:buChar char="q"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Reeds verschillende initiatieven </a:t>
            </a:r>
            <a:r>
              <a:rPr kumimoji="0" lang="nl-BE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ongoing</a:t>
            </a: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/in voorbereiding</a:t>
            </a:r>
            <a:endParaRPr lang="nl-BE" sz="2400" b="1" kern="1200" dirty="0">
              <a:solidFill>
                <a:prstClr val="black"/>
              </a:solidFill>
              <a:latin typeface="Calibri" panose="020F0502020204030204"/>
            </a:endParaRPr>
          </a:p>
          <a:p>
            <a:pPr marL="285750" indent="-285750" defTabSz="457200" hangingPunct="1">
              <a:buFont typeface="Wingdings" panose="05000000000000000000" pitchFamily="2" charset="2"/>
              <a:buChar char="q"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Ver</a:t>
            </a:r>
            <a:r>
              <a:rPr lang="nl-BE" sz="2400" b="1" kern="1200" dirty="0" err="1">
                <a:solidFill>
                  <a:prstClr val="black"/>
                </a:solidFill>
                <a:latin typeface="Calibri" panose="020F0502020204030204"/>
              </a:rPr>
              <a:t>snelling</a:t>
            </a:r>
            <a:r>
              <a:rPr lang="nl-BE" sz="2400" b="1" kern="1200" dirty="0">
                <a:solidFill>
                  <a:prstClr val="black"/>
                </a:solidFill>
                <a:latin typeface="Calibri" panose="020F0502020204030204"/>
              </a:rPr>
              <a:t> vanaf 2</a:t>
            </a:r>
            <a:r>
              <a:rPr lang="nl-BE" sz="2400" b="1" kern="1200" baseline="30000" dirty="0">
                <a:solidFill>
                  <a:prstClr val="black"/>
                </a:solidFill>
                <a:latin typeface="Calibri" panose="020F0502020204030204"/>
              </a:rPr>
              <a:t>e</a:t>
            </a:r>
            <a:r>
              <a:rPr lang="nl-BE" sz="2400" b="1" kern="1200" dirty="0">
                <a:solidFill>
                  <a:prstClr val="black"/>
                </a:solidFill>
                <a:latin typeface="Calibri" panose="020F0502020204030204"/>
              </a:rPr>
              <a:t> helft 2020, maar NIET WACHTEN</a:t>
            </a:r>
          </a:p>
          <a:p>
            <a:pPr defTabSz="457200" hangingPunct="1"/>
            <a:endParaRPr lang="nl-BE" sz="2400" b="1" kern="1200" dirty="0">
              <a:solidFill>
                <a:prstClr val="black"/>
              </a:solidFill>
              <a:latin typeface="Calibri" panose="020F0502020204030204"/>
            </a:endParaRPr>
          </a:p>
          <a:p>
            <a:pPr marL="285750" lvl="1" indent="-285750" defTabSz="457200" hangingPunct="1">
              <a:buFont typeface="Wingdings" panose="05000000000000000000" pitchFamily="2" charset="2"/>
              <a:buChar char="Ø"/>
            </a:pPr>
            <a:r>
              <a:rPr lang="nl-BE" sz="2400" b="1" kern="1200" dirty="0">
                <a:solidFill>
                  <a:prstClr val="black"/>
                </a:solidFill>
                <a:latin typeface="Calibri" panose="020F0502020204030204"/>
              </a:rPr>
              <a:t>Ideeën of vragen naar advies: regulier instrumentarium nu reeds veel mogelijkheden</a:t>
            </a:r>
          </a:p>
          <a:p>
            <a:pPr marL="285750" lvl="1" indent="-285750" defTabSz="457200" hangingPunct="1">
              <a:buFont typeface="Wingdings" panose="05000000000000000000" pitchFamily="2" charset="2"/>
              <a:buChar char="Ø"/>
            </a:pPr>
            <a:endParaRPr lang="nl-BE" sz="2400" b="1" kern="1200" dirty="0">
              <a:solidFill>
                <a:prstClr val="black"/>
              </a:solidFill>
              <a:latin typeface="Calibri" panose="020F0502020204030204"/>
            </a:endParaRPr>
          </a:p>
          <a:p>
            <a:pPr lvl="1" indent="0" defTabSz="457200" hangingPunct="1"/>
            <a:r>
              <a:rPr lang="nl-BE" sz="2400" b="1" kern="1200" dirty="0">
                <a:solidFill>
                  <a:prstClr val="black"/>
                </a:solidFill>
                <a:latin typeface="Calibri" panose="020F0502020204030204"/>
              </a:rPr>
              <a:t>THEMATISCH?</a:t>
            </a:r>
          </a:p>
          <a:p>
            <a:pPr lvl="1" indent="0" defTabSz="457200" hangingPunct="1"/>
            <a:r>
              <a:rPr lang="nl-BE" sz="2400" b="1" kern="1200" dirty="0">
                <a:solidFill>
                  <a:prstClr val="black"/>
                </a:solidFill>
              </a:rPr>
              <a:t>Thematische ICON CS: communicatie volgt in december</a:t>
            </a:r>
          </a:p>
          <a:p>
            <a:pPr lvl="1" indent="0" defTabSz="457200" hangingPunct="1"/>
            <a:endParaRPr kumimoji="0" lang="nl-BE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lvl="1" indent="0" defTabSz="457200" hangingPunct="1"/>
            <a:endParaRPr kumimoji="0" lang="nl-BE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3167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3F36DB-05C7-4F87-939A-6BEEB145F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000" dirty="0"/>
              <a:t>Beleidsplan Cybersecurity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3245B4-0E2D-477E-AFE7-4D930AF7FF4A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nl-NL" sz="3200" dirty="0" err="1"/>
              <a:t>Contextualisering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57923812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3F36DB-05C7-4F87-939A-6BEEB145F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" y="851820"/>
            <a:ext cx="7241994" cy="1790701"/>
          </a:xfrm>
        </p:spPr>
        <p:txBody>
          <a:bodyPr>
            <a:normAutofit/>
          </a:bodyPr>
          <a:lstStyle/>
          <a:p>
            <a:r>
              <a:rPr lang="nl-NL" sz="4000" dirty="0"/>
              <a:t>Beleidsplan Cybersecurity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3245B4-0E2D-477E-AFE7-4D930AF7FF4A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431800" y="2830422"/>
            <a:ext cx="5945630" cy="720000"/>
          </a:xfrm>
        </p:spPr>
        <p:txBody>
          <a:bodyPr>
            <a:normAutofit/>
          </a:bodyPr>
          <a:lstStyle/>
          <a:p>
            <a:r>
              <a:rPr lang="nl-NL" sz="3200" dirty="0"/>
              <a:t>Waar kan u terecht?</a:t>
            </a:r>
          </a:p>
        </p:txBody>
      </p:sp>
    </p:spTree>
    <p:extLst>
      <p:ext uri="{BB962C8B-B14F-4D97-AF65-F5344CB8AC3E}">
        <p14:creationId xmlns:p14="http://schemas.microsoft.com/office/powerpoint/2010/main" val="4230150946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Rechthoek 38"/>
          <p:cNvSpPr/>
          <p:nvPr/>
        </p:nvSpPr>
        <p:spPr>
          <a:xfrm rot="8100000">
            <a:off x="508549" y="2300894"/>
            <a:ext cx="2423752" cy="80416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34" name="Rechthoek 8"/>
          <p:cNvSpPr/>
          <p:nvPr/>
        </p:nvSpPr>
        <p:spPr>
          <a:xfrm rot="2700000">
            <a:off x="509327" y="2301850"/>
            <a:ext cx="2423752" cy="80416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081B13F4-E80F-4EED-A675-D4BA0CCBE6FC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002128" y="1260000"/>
            <a:ext cx="4563060" cy="3152933"/>
          </a:xfrm>
        </p:spPr>
        <p:txBody>
          <a:bodyPr>
            <a:normAutofit lnSpcReduction="10000"/>
          </a:bodyPr>
          <a:lstStyle/>
          <a:p>
            <a:r>
              <a:rPr lang="nl-BE" sz="2400" b="1" dirty="0">
                <a:latin typeface="Calibri" panose="020F0502020204030204" pitchFamily="34" charset="0"/>
                <a:cs typeface="Calibri" panose="020F0502020204030204" pitchFamily="34" charset="0"/>
              </a:rPr>
              <a:t> Op basis van een analyse van de individuele business case/plannen</a:t>
            </a:r>
          </a:p>
          <a:p>
            <a:r>
              <a:rPr lang="nl-BE" sz="2400" b="1" dirty="0">
                <a:latin typeface="Calibri" panose="020F0502020204030204" pitchFamily="34" charset="0"/>
                <a:cs typeface="Calibri" panose="020F0502020204030204" pitchFamily="34" charset="0"/>
              </a:rPr>
              <a:t>Doorverwijzing naar (kennis)partners</a:t>
            </a:r>
          </a:p>
          <a:p>
            <a:r>
              <a:rPr lang="nl-BE" sz="2400" b="1" dirty="0">
                <a:latin typeface="Calibri" panose="020F0502020204030204" pitchFamily="34" charset="0"/>
                <a:cs typeface="Calibri" panose="020F0502020204030204" pitchFamily="34" charset="0"/>
              </a:rPr>
              <a:t>Advies rond mogelijke wetgevende en andere marktbarrières</a:t>
            </a:r>
          </a:p>
          <a:p>
            <a:r>
              <a:rPr lang="nl-BE" sz="2400" b="1" dirty="0">
                <a:latin typeface="Calibri" panose="020F0502020204030204" pitchFamily="34" charset="0"/>
                <a:cs typeface="Calibri" panose="020F0502020204030204" pitchFamily="34" charset="0"/>
              </a:rPr>
              <a:t>Begeleiding bij aanvraag subsidies en financiering</a:t>
            </a:r>
          </a:p>
        </p:txBody>
      </p:sp>
      <p:sp>
        <p:nvSpPr>
          <p:cNvPr id="635" name="Titel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nl-BE" sz="2700" dirty="0"/>
              <a:t>VLAIO-bedrijfsadviseurs (front office)</a:t>
            </a:r>
            <a:br>
              <a:rPr lang="nl-BE" sz="2700" dirty="0"/>
            </a:br>
            <a:r>
              <a:rPr lang="nl-BE" sz="2700" dirty="0"/>
              <a:t>&gt;</a:t>
            </a:r>
            <a:r>
              <a:rPr sz="2700" dirty="0"/>
              <a:t> </a:t>
            </a:r>
            <a:r>
              <a:rPr sz="2700" dirty="0" err="1"/>
              <a:t>ondersteuning</a:t>
            </a:r>
            <a:r>
              <a:rPr sz="2700" dirty="0"/>
              <a:t> &amp; </a:t>
            </a:r>
            <a:r>
              <a:rPr sz="2700" dirty="0" err="1"/>
              <a:t>advies</a:t>
            </a:r>
            <a:r>
              <a:rPr lang="nl-BE" sz="2700" dirty="0"/>
              <a:t> op maat</a:t>
            </a:r>
            <a:endParaRPr sz="2700" dirty="0"/>
          </a:p>
        </p:txBody>
      </p:sp>
      <p:grpSp>
        <p:nvGrpSpPr>
          <p:cNvPr id="638" name="Pijl rechts 26"/>
          <p:cNvGrpSpPr/>
          <p:nvPr/>
        </p:nvGrpSpPr>
        <p:grpSpPr>
          <a:xfrm>
            <a:off x="2454927" y="2034201"/>
            <a:ext cx="1204724" cy="1355776"/>
            <a:chOff x="0" y="0"/>
            <a:chExt cx="1204723" cy="1355774"/>
          </a:xfrm>
        </p:grpSpPr>
        <p:sp>
          <p:nvSpPr>
            <p:cNvPr id="636" name="Arrow"/>
            <p:cNvSpPr/>
            <p:nvPr/>
          </p:nvSpPr>
          <p:spPr>
            <a:xfrm>
              <a:off x="0" y="0"/>
              <a:ext cx="1173126" cy="1355775"/>
            </a:xfrm>
            <a:prstGeom prst="leftArrow">
              <a:avLst>
                <a:gd name="adj1" fmla="val 60706"/>
                <a:gd name="adj2" fmla="val 56996"/>
              </a:avLst>
            </a:prstGeom>
            <a:solidFill>
              <a:srgbClr val="009B4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37" name="VERSTERKEN  DOOR  BEGELEIDING"/>
            <p:cNvSpPr txBox="1"/>
            <p:nvPr/>
          </p:nvSpPr>
          <p:spPr>
            <a:xfrm>
              <a:off x="405900" y="430237"/>
              <a:ext cx="798824" cy="495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/>
            <a:p>
              <a:pPr>
                <a:defRPr sz="1000" b="1">
                  <a:solidFill>
                    <a:srgbClr val="FFFFFF"/>
                  </a:solidFill>
                  <a:latin typeface="Flanders Art Sans"/>
                  <a:ea typeface="Flanders Art Sans"/>
                  <a:cs typeface="Flanders Art Sans"/>
                  <a:sym typeface="Flanders Art Sans"/>
                </a:defRPr>
              </a:pPr>
              <a:r>
                <a:t>VERSTERKEN </a:t>
              </a:r>
              <a:br/>
              <a:r>
                <a:t>DOOR </a:t>
              </a:r>
              <a:br/>
              <a:r>
                <a:t>BEGELEIDING</a:t>
              </a:r>
            </a:p>
          </p:txBody>
        </p:sp>
      </p:grpSp>
      <p:grpSp>
        <p:nvGrpSpPr>
          <p:cNvPr id="641" name="Ruit 17"/>
          <p:cNvGrpSpPr/>
          <p:nvPr/>
        </p:nvGrpSpPr>
        <p:grpSpPr>
          <a:xfrm>
            <a:off x="1148343" y="2133817"/>
            <a:ext cx="1144163" cy="1144163"/>
            <a:chOff x="0" y="0"/>
            <a:chExt cx="1144162" cy="1144162"/>
          </a:xfrm>
        </p:grpSpPr>
        <p:sp>
          <p:nvSpPr>
            <p:cNvPr id="639" name="Polygon"/>
            <p:cNvSpPr/>
            <p:nvPr/>
          </p:nvSpPr>
          <p:spPr>
            <a:xfrm>
              <a:off x="0" y="0"/>
              <a:ext cx="1144163" cy="1144163"/>
            </a:xfrm>
            <a:prstGeom prst="diamond">
              <a:avLst/>
            </a:prstGeom>
            <a:solidFill>
              <a:srgbClr val="00388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40" name="Ambitie  om te groeien"/>
            <p:cNvSpPr txBox="1"/>
            <p:nvPr/>
          </p:nvSpPr>
          <p:spPr>
            <a:xfrm>
              <a:off x="162438" y="406981"/>
              <a:ext cx="819287" cy="330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/>
            <a:p>
              <a:pPr algn="ctr">
                <a:defRPr sz="1000" b="1">
                  <a:solidFill>
                    <a:srgbClr val="FFFFFF"/>
                  </a:solidFill>
                  <a:latin typeface="Flanders Art Sans"/>
                  <a:ea typeface="Flanders Art Sans"/>
                  <a:cs typeface="Flanders Art Sans"/>
                  <a:sym typeface="Flanders Art Sans"/>
                </a:defRPr>
              </a:pPr>
              <a:r>
                <a:t>Ambitie </a:t>
              </a:r>
              <a:br/>
              <a:r>
                <a:t>om te groeien</a:t>
              </a:r>
            </a:p>
          </p:txBody>
        </p:sp>
      </p:grpSp>
      <p:grpSp>
        <p:nvGrpSpPr>
          <p:cNvPr id="644" name="Ruit 18"/>
          <p:cNvGrpSpPr/>
          <p:nvPr/>
        </p:nvGrpSpPr>
        <p:grpSpPr>
          <a:xfrm>
            <a:off x="1720425" y="1561735"/>
            <a:ext cx="1144163" cy="1144164"/>
            <a:chOff x="0" y="0"/>
            <a:chExt cx="1144162" cy="1144162"/>
          </a:xfrm>
        </p:grpSpPr>
        <p:sp>
          <p:nvSpPr>
            <p:cNvPr id="642" name="Polygon"/>
            <p:cNvSpPr/>
            <p:nvPr/>
          </p:nvSpPr>
          <p:spPr>
            <a:xfrm>
              <a:off x="0" y="0"/>
              <a:ext cx="1144163" cy="1144163"/>
            </a:xfrm>
            <a:prstGeom prst="diamond">
              <a:avLst/>
            </a:prstGeom>
            <a:solidFill>
              <a:srgbClr val="59C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000" b="1">
                  <a:solidFill>
                    <a:srgbClr val="FFFFFF"/>
                  </a:solidFill>
                  <a:latin typeface="Flanders Art Sans"/>
                  <a:ea typeface="Flanders Art Sans"/>
                  <a:cs typeface="Flanders Art Sans"/>
                  <a:sym typeface="Flanders Art Sans"/>
                </a:defRPr>
              </a:pPr>
              <a:endParaRPr/>
            </a:p>
          </p:txBody>
        </p:sp>
        <p:sp>
          <p:nvSpPr>
            <p:cNvPr id="643" name="Ideeën &amp; plannen"/>
            <p:cNvSpPr txBox="1"/>
            <p:nvPr/>
          </p:nvSpPr>
          <p:spPr>
            <a:xfrm>
              <a:off x="319389" y="406981"/>
              <a:ext cx="505385" cy="330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/>
            <a:p>
              <a:pPr algn="ctr">
                <a:defRPr sz="1000" b="1">
                  <a:solidFill>
                    <a:srgbClr val="FFFFFF"/>
                  </a:solidFill>
                  <a:latin typeface="Flanders Art Sans"/>
                  <a:ea typeface="Flanders Art Sans"/>
                  <a:cs typeface="Flanders Art Sans"/>
                  <a:sym typeface="Flanders Art Sans"/>
                </a:defRPr>
              </a:pPr>
              <a:r>
                <a:t>Ideeën &amp;</a:t>
              </a:r>
              <a:br/>
              <a:r>
                <a:t>plannen</a:t>
              </a:r>
            </a:p>
          </p:txBody>
        </p:sp>
      </p:grpSp>
      <p:grpSp>
        <p:nvGrpSpPr>
          <p:cNvPr id="647" name="Ruit 21"/>
          <p:cNvGrpSpPr/>
          <p:nvPr/>
        </p:nvGrpSpPr>
        <p:grpSpPr>
          <a:xfrm>
            <a:off x="1720425" y="2705898"/>
            <a:ext cx="1144163" cy="1144163"/>
            <a:chOff x="0" y="0"/>
            <a:chExt cx="1144162" cy="1144162"/>
          </a:xfrm>
        </p:grpSpPr>
        <p:sp>
          <p:nvSpPr>
            <p:cNvPr id="645" name="Polygon"/>
            <p:cNvSpPr/>
            <p:nvPr/>
          </p:nvSpPr>
          <p:spPr>
            <a:xfrm>
              <a:off x="0" y="0"/>
              <a:ext cx="1144163" cy="1144163"/>
            </a:xfrm>
            <a:prstGeom prst="diamond">
              <a:avLst/>
            </a:prstGeom>
            <a:solidFill>
              <a:srgbClr val="59C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46" name="Markt"/>
            <p:cNvSpPr txBox="1"/>
            <p:nvPr/>
          </p:nvSpPr>
          <p:spPr>
            <a:xfrm>
              <a:off x="397183" y="489531"/>
              <a:ext cx="349797" cy="165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 algn="ctr">
                <a:defRPr sz="1000" b="1">
                  <a:solidFill>
                    <a:srgbClr val="FFFFFF"/>
                  </a:solidFill>
                  <a:latin typeface="Flanders Art Sans"/>
                  <a:ea typeface="Flanders Art Sans"/>
                  <a:cs typeface="Flanders Art Sans"/>
                  <a:sym typeface="Flanders Art Sans"/>
                </a:defRPr>
              </a:lvl1pPr>
            </a:lstStyle>
            <a:p>
              <a:r>
                <a:t>Markt</a:t>
              </a:r>
            </a:p>
          </p:txBody>
        </p:sp>
      </p:grpSp>
      <p:grpSp>
        <p:nvGrpSpPr>
          <p:cNvPr id="650" name="Ruit 22"/>
          <p:cNvGrpSpPr/>
          <p:nvPr/>
        </p:nvGrpSpPr>
        <p:grpSpPr>
          <a:xfrm>
            <a:off x="576262" y="2705898"/>
            <a:ext cx="1144164" cy="1144163"/>
            <a:chOff x="0" y="0"/>
            <a:chExt cx="1144162" cy="1144162"/>
          </a:xfrm>
        </p:grpSpPr>
        <p:sp>
          <p:nvSpPr>
            <p:cNvPr id="648" name="Polygon"/>
            <p:cNvSpPr/>
            <p:nvPr/>
          </p:nvSpPr>
          <p:spPr>
            <a:xfrm>
              <a:off x="0" y="0"/>
              <a:ext cx="1144163" cy="1144163"/>
            </a:xfrm>
            <a:prstGeom prst="diamond">
              <a:avLst/>
            </a:prstGeom>
            <a:solidFill>
              <a:srgbClr val="59C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49" name="Team &amp;  samenwerking"/>
            <p:cNvSpPr txBox="1"/>
            <p:nvPr/>
          </p:nvSpPr>
          <p:spPr>
            <a:xfrm>
              <a:off x="149756" y="406981"/>
              <a:ext cx="844651" cy="330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/>
            <a:p>
              <a:pPr algn="ctr">
                <a:defRPr sz="1000" b="1">
                  <a:solidFill>
                    <a:srgbClr val="FFFFFF"/>
                  </a:solidFill>
                  <a:latin typeface="Flanders Art Sans"/>
                  <a:ea typeface="Flanders Art Sans"/>
                  <a:cs typeface="Flanders Art Sans"/>
                  <a:sym typeface="Flanders Art Sans"/>
                </a:defRPr>
              </a:pPr>
              <a:r>
                <a:t>Team &amp; </a:t>
              </a:r>
              <a:br/>
              <a:r>
                <a:t>samenwerking</a:t>
              </a:r>
            </a:p>
          </p:txBody>
        </p:sp>
      </p:grpSp>
      <p:grpSp>
        <p:nvGrpSpPr>
          <p:cNvPr id="653" name="Ruit 24"/>
          <p:cNvGrpSpPr/>
          <p:nvPr/>
        </p:nvGrpSpPr>
        <p:grpSpPr>
          <a:xfrm>
            <a:off x="576262" y="1559602"/>
            <a:ext cx="1144164" cy="1144164"/>
            <a:chOff x="0" y="0"/>
            <a:chExt cx="1144162" cy="1144162"/>
          </a:xfrm>
        </p:grpSpPr>
        <p:sp>
          <p:nvSpPr>
            <p:cNvPr id="651" name="Polygon"/>
            <p:cNvSpPr/>
            <p:nvPr/>
          </p:nvSpPr>
          <p:spPr>
            <a:xfrm>
              <a:off x="0" y="0"/>
              <a:ext cx="1144163" cy="1144163"/>
            </a:xfrm>
            <a:prstGeom prst="diamond">
              <a:avLst/>
            </a:prstGeom>
            <a:solidFill>
              <a:srgbClr val="59C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52" name="Financiële…"/>
            <p:cNvSpPr txBox="1"/>
            <p:nvPr/>
          </p:nvSpPr>
          <p:spPr>
            <a:xfrm>
              <a:off x="192265" y="406981"/>
              <a:ext cx="759633" cy="330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/>
            <a:p>
              <a:pPr algn="ctr">
                <a:defRPr sz="1000" b="1">
                  <a:solidFill>
                    <a:srgbClr val="FFFFFF"/>
                  </a:solidFill>
                  <a:latin typeface="Flanders Art Sans"/>
                  <a:ea typeface="Flanders Art Sans"/>
                  <a:cs typeface="Flanders Art Sans"/>
                  <a:sym typeface="Flanders Art Sans"/>
                </a:defRPr>
              </a:pPr>
              <a:r>
                <a:t>Financiële</a:t>
              </a:r>
            </a:p>
            <a:p>
              <a:pPr algn="ctr">
                <a:defRPr sz="1000" b="1">
                  <a:solidFill>
                    <a:srgbClr val="FFFFFF"/>
                  </a:solidFill>
                  <a:latin typeface="Flanders Art Sans"/>
                  <a:ea typeface="Flanders Art Sans"/>
                  <a:cs typeface="Flanders Art Sans"/>
                  <a:sym typeface="Flanders Art Sans"/>
                </a:defRPr>
              </a:pPr>
              <a:r>
                <a:t>draagkracht </a:t>
              </a:r>
            </a:p>
          </p:txBody>
        </p:sp>
      </p:grpSp>
      <p:sp>
        <p:nvSpPr>
          <p:cNvPr id="654" name="Tijdelijke aanduiding voor tekst 6"/>
          <p:cNvSpPr txBox="1"/>
          <p:nvPr/>
        </p:nvSpPr>
        <p:spPr>
          <a:xfrm>
            <a:off x="3884036" y="1438949"/>
            <a:ext cx="4680001" cy="2282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Autofit/>
          </a:bodyPr>
          <a:lstStyle/>
          <a:p>
            <a:pPr lvl="1" indent="0"/>
            <a:endParaRPr sz="18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>
            <a:extLst>
              <a:ext uri="{FF2B5EF4-FFF2-40B4-BE49-F238E27FC236}">
                <a16:creationId xmlns:a16="http://schemas.microsoft.com/office/drawing/2014/main" id="{1808647C-F5CE-438D-8286-DBCC92B46785}"/>
              </a:ext>
            </a:extLst>
          </p:cNvPr>
          <p:cNvSpPr/>
          <p:nvPr/>
        </p:nvSpPr>
        <p:spPr>
          <a:xfrm rot="2700000">
            <a:off x="6048000" y="2116050"/>
            <a:ext cx="1080000" cy="1080000"/>
          </a:xfrm>
          <a:prstGeom prst="rect">
            <a:avLst/>
          </a:prstGeom>
          <a:solidFill>
            <a:schemeClr val="accent5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BE" sz="1300" b="0" i="0" u="none" strike="noStrike" cap="none" spc="0" normalizeH="0" baseline="0">
              <a:ln>
                <a:noFill/>
              </a:ln>
              <a:solidFill>
                <a:srgbClr val="009B48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grpSp>
        <p:nvGrpSpPr>
          <p:cNvPr id="27" name="Groep 26">
            <a:extLst>
              <a:ext uri="{FF2B5EF4-FFF2-40B4-BE49-F238E27FC236}">
                <a16:creationId xmlns:a16="http://schemas.microsoft.com/office/drawing/2014/main" id="{2EA35BC5-034F-46C7-83D8-AD350414E4AC}"/>
              </a:ext>
            </a:extLst>
          </p:cNvPr>
          <p:cNvGrpSpPr/>
          <p:nvPr/>
        </p:nvGrpSpPr>
        <p:grpSpPr>
          <a:xfrm>
            <a:off x="5151045" y="1142764"/>
            <a:ext cx="900000" cy="900000"/>
            <a:chOff x="3123106" y="1217780"/>
            <a:chExt cx="900000" cy="900000"/>
          </a:xfrm>
        </p:grpSpPr>
        <p:sp>
          <p:nvSpPr>
            <p:cNvPr id="5" name="Rechthoek 4">
              <a:extLst>
                <a:ext uri="{FF2B5EF4-FFF2-40B4-BE49-F238E27FC236}">
                  <a16:creationId xmlns:a16="http://schemas.microsoft.com/office/drawing/2014/main" id="{486C9356-9631-4BB7-B81B-9C1C2CC450F5}"/>
                </a:ext>
              </a:extLst>
            </p:cNvPr>
            <p:cNvSpPr/>
            <p:nvPr/>
          </p:nvSpPr>
          <p:spPr>
            <a:xfrm rot="2700000">
              <a:off x="3123106" y="1217780"/>
              <a:ext cx="900000" cy="900000"/>
            </a:xfrm>
            <a:prstGeom prst="rect">
              <a:avLst/>
            </a:prstGeom>
            <a:solidFill>
              <a:schemeClr val="tx1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nl-BE" sz="1300" b="0" i="0" u="none" strike="noStrike" cap="none" spc="0" normalizeH="0" baseline="0">
                <a:ln>
                  <a:noFill/>
                </a:ln>
                <a:solidFill>
                  <a:srgbClr val="009B48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endParaRPr>
            </a:p>
          </p:txBody>
        </p:sp>
        <p:sp>
          <p:nvSpPr>
            <p:cNvPr id="6" name="Tekstvak 5">
              <a:extLst>
                <a:ext uri="{FF2B5EF4-FFF2-40B4-BE49-F238E27FC236}">
                  <a16:creationId xmlns:a16="http://schemas.microsoft.com/office/drawing/2014/main" id="{DEC3A3CB-444D-4F56-BE06-15BFA7AB2F4C}"/>
                </a:ext>
              </a:extLst>
            </p:cNvPr>
            <p:cNvSpPr txBox="1"/>
            <p:nvPr/>
          </p:nvSpPr>
          <p:spPr>
            <a:xfrm>
              <a:off x="3296909" y="1524074"/>
              <a:ext cx="552393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BE" sz="1400" b="1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+mj-lt"/>
                  <a:ea typeface="+mj-ea"/>
                  <a:cs typeface="+mj-cs"/>
                  <a:sym typeface="Calibri"/>
                </a:rPr>
                <a:t>VLAIO</a:t>
              </a:r>
            </a:p>
          </p:txBody>
        </p:sp>
      </p:grpSp>
      <p:grpSp>
        <p:nvGrpSpPr>
          <p:cNvPr id="13" name="Groep 12">
            <a:extLst>
              <a:ext uri="{FF2B5EF4-FFF2-40B4-BE49-F238E27FC236}">
                <a16:creationId xmlns:a16="http://schemas.microsoft.com/office/drawing/2014/main" id="{CE150014-6087-4469-8C52-C15A19952477}"/>
              </a:ext>
            </a:extLst>
          </p:cNvPr>
          <p:cNvGrpSpPr/>
          <p:nvPr/>
        </p:nvGrpSpPr>
        <p:grpSpPr>
          <a:xfrm>
            <a:off x="4161227" y="2088951"/>
            <a:ext cx="997707" cy="900000"/>
            <a:chOff x="2165116" y="2110706"/>
            <a:chExt cx="997707" cy="900000"/>
          </a:xfrm>
        </p:grpSpPr>
        <p:sp>
          <p:nvSpPr>
            <p:cNvPr id="7" name="Rechthoek 6">
              <a:extLst>
                <a:ext uri="{FF2B5EF4-FFF2-40B4-BE49-F238E27FC236}">
                  <a16:creationId xmlns:a16="http://schemas.microsoft.com/office/drawing/2014/main" id="{738AAAF9-DB38-4531-8A2E-C16470AE6CA4}"/>
                </a:ext>
              </a:extLst>
            </p:cNvPr>
            <p:cNvSpPr/>
            <p:nvPr/>
          </p:nvSpPr>
          <p:spPr>
            <a:xfrm rot="2700000">
              <a:off x="2213970" y="2110706"/>
              <a:ext cx="900000" cy="900000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nl-BE" sz="1300" b="0" i="0" u="none" strike="noStrike" cap="none" spc="0" normalizeH="0" baseline="0">
                <a:ln>
                  <a:noFill/>
                </a:ln>
                <a:solidFill>
                  <a:srgbClr val="009B48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endParaRPr>
            </a:p>
          </p:txBody>
        </p:sp>
        <p:sp>
          <p:nvSpPr>
            <p:cNvPr id="8" name="Tekstvak 7">
              <a:extLst>
                <a:ext uri="{FF2B5EF4-FFF2-40B4-BE49-F238E27FC236}">
                  <a16:creationId xmlns:a16="http://schemas.microsoft.com/office/drawing/2014/main" id="{31CF0CF9-03B8-4FE0-9ABC-41A0BB04B720}"/>
                </a:ext>
              </a:extLst>
            </p:cNvPr>
            <p:cNvSpPr txBox="1"/>
            <p:nvPr/>
          </p:nvSpPr>
          <p:spPr>
            <a:xfrm>
              <a:off x="2165116" y="2332362"/>
              <a:ext cx="997707" cy="4770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36000" marR="0" indent="0" algn="ctr" defTabSz="685800" rtl="0" fontAlgn="auto" latinLnBrk="0" hangingPunct="0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nl-BE" sz="1200" dirty="0">
                  <a:solidFill>
                    <a:schemeClr val="bg1"/>
                  </a:solidFill>
                </a:rPr>
                <a:t>i</a:t>
              </a:r>
              <a:r>
                <a:rPr kumimoji="0" lang="nl-BE" sz="1200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+mj-lt"/>
                  <a:ea typeface="+mj-ea"/>
                  <a:cs typeface="+mj-cs"/>
                  <a:sym typeface="Calibri"/>
                </a:rPr>
                <a:t>ncubatoren</a:t>
              </a:r>
            </a:p>
            <a:p>
              <a:pPr marL="36000" marR="0" indent="0" algn="ctr" defTabSz="685800" rtl="0" fontAlgn="auto" latinLnBrk="0" hangingPunct="0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BE" sz="1200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+mj-lt"/>
                  <a:ea typeface="+mj-ea"/>
                  <a:cs typeface="+mj-cs"/>
                  <a:sym typeface="Calibri"/>
                </a:rPr>
                <a:t> &amp; </a:t>
              </a:r>
            </a:p>
            <a:p>
              <a:pPr marL="36000" marR="0" indent="0" algn="ctr" defTabSz="685800" rtl="0" fontAlgn="auto" latinLnBrk="0" hangingPunct="0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BE" sz="1200" i="0" u="none" strike="noStrike" cap="none" spc="0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+mj-lt"/>
                  <a:ea typeface="+mj-ea"/>
                  <a:cs typeface="+mj-cs"/>
                  <a:sym typeface="Calibri"/>
                </a:rPr>
                <a:t>acceloratoren</a:t>
              </a:r>
              <a:endParaRPr kumimoji="0" lang="nl-BE" sz="120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endParaRPr>
            </a:p>
          </p:txBody>
        </p:sp>
      </p:grpSp>
      <p:sp>
        <p:nvSpPr>
          <p:cNvPr id="9" name="Rechthoek 8">
            <a:extLst>
              <a:ext uri="{FF2B5EF4-FFF2-40B4-BE49-F238E27FC236}">
                <a16:creationId xmlns:a16="http://schemas.microsoft.com/office/drawing/2014/main" id="{27075EA8-CDC5-4140-B56A-DF3D842D2FEB}"/>
              </a:ext>
            </a:extLst>
          </p:cNvPr>
          <p:cNvSpPr>
            <a:spLocks noChangeAspect="1"/>
          </p:cNvSpPr>
          <p:nvPr/>
        </p:nvSpPr>
        <p:spPr>
          <a:xfrm rot="2700000">
            <a:off x="7445530" y="1481555"/>
            <a:ext cx="810000" cy="810000"/>
          </a:xfrm>
          <a:prstGeom prst="rect">
            <a:avLst/>
          </a:prstGeom>
          <a:solidFill>
            <a:schemeClr val="accent3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BE" sz="1300" b="0" i="0" u="none" strike="noStrike" cap="none" spc="0" normalizeH="0" baseline="0">
              <a:ln>
                <a:noFill/>
              </a:ln>
              <a:solidFill>
                <a:srgbClr val="009B48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D32453A6-04EC-499C-AF74-3CA49FFFBA50}"/>
              </a:ext>
            </a:extLst>
          </p:cNvPr>
          <p:cNvSpPr txBox="1"/>
          <p:nvPr/>
        </p:nvSpPr>
        <p:spPr>
          <a:xfrm>
            <a:off x="7351676" y="1721851"/>
            <a:ext cx="997707" cy="4770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36000" marR="0" indent="0" algn="ctr" defTabSz="685800" rtl="0" fontAlgn="auto" latinLnBrk="0" hangingPunct="0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nl-BE" sz="1100" dirty="0">
                <a:solidFill>
                  <a:schemeClr val="bg1"/>
                </a:solidFill>
              </a:rPr>
              <a:t>platformen</a:t>
            </a:r>
            <a:endParaRPr kumimoji="0" lang="nl-BE" sz="110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  <a:p>
            <a:pPr marL="36000" marR="0" indent="0" algn="ctr" defTabSz="685800" rtl="0" fontAlgn="auto" latinLnBrk="0" hangingPunct="0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BE" sz="110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 &amp; </a:t>
            </a:r>
          </a:p>
          <a:p>
            <a:pPr marL="36000" marR="0" indent="0" algn="ctr" defTabSz="685800" rtl="0" fontAlgn="auto" latinLnBrk="0" hangingPunct="0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BE" sz="110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netwerken</a:t>
            </a:r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5C48D9A7-4011-4AE7-A9EF-893708AD368A}"/>
              </a:ext>
            </a:extLst>
          </p:cNvPr>
          <p:cNvSpPr>
            <a:spLocks noChangeAspect="1"/>
          </p:cNvSpPr>
          <p:nvPr/>
        </p:nvSpPr>
        <p:spPr>
          <a:xfrm rot="2700000">
            <a:off x="6144899" y="167757"/>
            <a:ext cx="810000" cy="810000"/>
          </a:xfrm>
          <a:prstGeom prst="rect">
            <a:avLst/>
          </a:prstGeom>
          <a:solidFill>
            <a:schemeClr val="accent3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BE" sz="1300" b="0" i="0" u="none" strike="noStrike" cap="none" spc="0" normalizeH="0" baseline="0">
              <a:ln>
                <a:noFill/>
              </a:ln>
              <a:solidFill>
                <a:srgbClr val="009B48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040691EF-7C10-475A-B7E3-188896C867A1}"/>
              </a:ext>
            </a:extLst>
          </p:cNvPr>
          <p:cNvSpPr txBox="1"/>
          <p:nvPr/>
        </p:nvSpPr>
        <p:spPr>
          <a:xfrm>
            <a:off x="6075672" y="373736"/>
            <a:ext cx="997707" cy="4770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36000" marR="0" indent="0" algn="ctr" defTabSz="685800" rtl="0" fontAlgn="auto" latinLnBrk="0" hangingPunct="0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nl-BE" sz="1050">
                <a:solidFill>
                  <a:schemeClr val="bg1"/>
                </a:solidFill>
              </a:rPr>
              <a:t>federaties &amp;</a:t>
            </a:r>
            <a:endParaRPr kumimoji="0" lang="nl-BE" sz="1050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  <a:p>
            <a:pPr marL="36000" marR="0" indent="0" algn="ctr" defTabSz="685800" rtl="0" fontAlgn="auto" latinLnBrk="0" hangingPunct="0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BE" sz="105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Werkgevers-</a:t>
            </a:r>
            <a:br>
              <a:rPr kumimoji="0" lang="nl-BE" sz="105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</a:br>
            <a:r>
              <a:rPr kumimoji="0" lang="nl-BE" sz="105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organisaties</a:t>
            </a:r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B3C47CD0-D8AC-4FE6-9A41-9B383DBA507E}"/>
              </a:ext>
            </a:extLst>
          </p:cNvPr>
          <p:cNvSpPr>
            <a:spLocks noChangeAspect="1"/>
          </p:cNvSpPr>
          <p:nvPr/>
        </p:nvSpPr>
        <p:spPr>
          <a:xfrm rot="2700000">
            <a:off x="6793096" y="835198"/>
            <a:ext cx="810000" cy="810000"/>
          </a:xfrm>
          <a:prstGeom prst="rect">
            <a:avLst/>
          </a:prstGeom>
          <a:solidFill>
            <a:schemeClr val="accent3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BE" sz="1300" b="0" i="0" u="none" strike="noStrike" cap="none" spc="0" normalizeH="0" baseline="0">
              <a:ln>
                <a:noFill/>
              </a:ln>
              <a:solidFill>
                <a:srgbClr val="009B48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069310B0-29AA-45C6-8B4A-4782C22BCC79}"/>
              </a:ext>
            </a:extLst>
          </p:cNvPr>
          <p:cNvSpPr txBox="1"/>
          <p:nvPr/>
        </p:nvSpPr>
        <p:spPr>
          <a:xfrm>
            <a:off x="6699242" y="1102220"/>
            <a:ext cx="997707" cy="3488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36000" marR="0" indent="0" algn="ctr" defTabSz="685800" rtl="0" fontAlgn="auto" latinLnBrk="0" hangingPunct="0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nl-BE" sz="1100">
                <a:solidFill>
                  <a:schemeClr val="bg1"/>
                </a:solidFill>
              </a:rPr>
              <a:t>cluster-</a:t>
            </a:r>
            <a:br>
              <a:rPr lang="nl-BE" sz="1100">
                <a:solidFill>
                  <a:schemeClr val="bg1"/>
                </a:solidFill>
              </a:rPr>
            </a:br>
            <a:r>
              <a:rPr lang="nl-BE" sz="1100">
                <a:solidFill>
                  <a:schemeClr val="bg1"/>
                </a:solidFill>
              </a:rPr>
              <a:t>netwerken</a:t>
            </a:r>
            <a:endParaRPr kumimoji="0" lang="nl-BE" sz="1100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grpSp>
        <p:nvGrpSpPr>
          <p:cNvPr id="37" name="Groep 36">
            <a:extLst>
              <a:ext uri="{FF2B5EF4-FFF2-40B4-BE49-F238E27FC236}">
                <a16:creationId xmlns:a16="http://schemas.microsoft.com/office/drawing/2014/main" id="{0DB7B614-DF21-401C-B0D8-392C85BDD760}"/>
              </a:ext>
            </a:extLst>
          </p:cNvPr>
          <p:cNvGrpSpPr/>
          <p:nvPr/>
        </p:nvGrpSpPr>
        <p:grpSpPr>
          <a:xfrm>
            <a:off x="7986963" y="2125271"/>
            <a:ext cx="997707" cy="810000"/>
            <a:chOff x="5928274" y="2103107"/>
            <a:chExt cx="997707" cy="810000"/>
          </a:xfrm>
        </p:grpSpPr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FA274567-A1C5-4B4F-89F8-A7692116C850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6026725" y="2103107"/>
              <a:ext cx="810000" cy="810000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nl-BE" sz="1300" b="0" i="0" u="none" strike="noStrike" cap="none" spc="0" normalizeH="0" baseline="0">
                <a:ln>
                  <a:noFill/>
                </a:ln>
                <a:solidFill>
                  <a:srgbClr val="009B48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endParaRPr>
            </a:p>
          </p:txBody>
        </p:sp>
        <p:sp>
          <p:nvSpPr>
            <p:cNvPr id="22" name="Tekstvak 21">
              <a:extLst>
                <a:ext uri="{FF2B5EF4-FFF2-40B4-BE49-F238E27FC236}">
                  <a16:creationId xmlns:a16="http://schemas.microsoft.com/office/drawing/2014/main" id="{7B8E6E3F-05D8-4ACB-A986-5D473DD5EA91}"/>
                </a:ext>
              </a:extLst>
            </p:cNvPr>
            <p:cNvSpPr txBox="1"/>
            <p:nvPr/>
          </p:nvSpPr>
          <p:spPr>
            <a:xfrm>
              <a:off x="5928274" y="2236128"/>
              <a:ext cx="997707" cy="6052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36000" marR="0" indent="0" algn="ctr" defTabSz="685800" rtl="0" fontAlgn="auto" latinLnBrk="0" hangingPunct="0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nl-BE" sz="1050">
                  <a:solidFill>
                    <a:schemeClr val="bg1"/>
                  </a:solidFill>
                </a:rPr>
                <a:t>financiële</a:t>
              </a:r>
              <a:br>
                <a:rPr lang="nl-BE" sz="1050">
                  <a:solidFill>
                    <a:schemeClr val="bg1"/>
                  </a:solidFill>
                </a:rPr>
              </a:br>
              <a:r>
                <a:rPr lang="nl-BE" sz="1050">
                  <a:solidFill>
                    <a:schemeClr val="bg1"/>
                  </a:solidFill>
                </a:rPr>
                <a:t>instellingen &amp;</a:t>
              </a:r>
            </a:p>
            <a:p>
              <a:pPr marL="36000" marR="0" indent="0" algn="ctr" defTabSz="685800" rtl="0" fontAlgn="auto" latinLnBrk="0" hangingPunct="0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nl-BE" sz="1050" err="1">
                  <a:solidFill>
                    <a:schemeClr val="bg1"/>
                  </a:solidFill>
                </a:rPr>
                <a:t>k</a:t>
              </a:r>
              <a:r>
                <a:rPr kumimoji="0" lang="nl-BE" sz="1050" i="0" u="none" strike="noStrike" cap="none" spc="0" normalizeH="0" baseline="0" err="1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+mj-lt"/>
                  <a:ea typeface="+mj-ea"/>
                  <a:cs typeface="+mj-cs"/>
                  <a:sym typeface="Calibri"/>
                </a:rPr>
                <a:t>apitaal-verstrekkers</a:t>
              </a:r>
              <a:endParaRPr kumimoji="0" lang="nl-BE" sz="105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endParaRPr>
            </a:p>
          </p:txBody>
        </p:sp>
      </p:grpSp>
      <p:grpSp>
        <p:nvGrpSpPr>
          <p:cNvPr id="34" name="Groep 33">
            <a:extLst>
              <a:ext uri="{FF2B5EF4-FFF2-40B4-BE49-F238E27FC236}">
                <a16:creationId xmlns:a16="http://schemas.microsoft.com/office/drawing/2014/main" id="{DEF5ED12-8A01-46AA-90E3-2D7D2021C04A}"/>
              </a:ext>
            </a:extLst>
          </p:cNvPr>
          <p:cNvGrpSpPr/>
          <p:nvPr/>
        </p:nvGrpSpPr>
        <p:grpSpPr>
          <a:xfrm>
            <a:off x="6993144" y="3059132"/>
            <a:ext cx="997707" cy="900000"/>
            <a:chOff x="427664" y="3574878"/>
            <a:chExt cx="997707" cy="900000"/>
          </a:xfrm>
        </p:grpSpPr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AFDBB7BB-31C3-49A5-AF4E-060D4B46F8D7}"/>
                </a:ext>
              </a:extLst>
            </p:cNvPr>
            <p:cNvSpPr/>
            <p:nvPr/>
          </p:nvSpPr>
          <p:spPr>
            <a:xfrm rot="2700000">
              <a:off x="476518" y="3574878"/>
              <a:ext cx="900000" cy="900000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nl-BE" sz="1300" b="0" i="0" u="none" strike="noStrike" cap="none" spc="0" normalizeH="0" baseline="0">
                <a:ln>
                  <a:noFill/>
                </a:ln>
                <a:solidFill>
                  <a:srgbClr val="009B48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endParaRPr>
            </a:p>
          </p:txBody>
        </p:sp>
        <p:sp>
          <p:nvSpPr>
            <p:cNvPr id="24" name="Tekstvak 23">
              <a:extLst>
                <a:ext uri="{FF2B5EF4-FFF2-40B4-BE49-F238E27FC236}">
                  <a16:creationId xmlns:a16="http://schemas.microsoft.com/office/drawing/2014/main" id="{E39CA333-EC3B-483F-89B1-B23DE6440030}"/>
                </a:ext>
              </a:extLst>
            </p:cNvPr>
            <p:cNvSpPr txBox="1"/>
            <p:nvPr/>
          </p:nvSpPr>
          <p:spPr>
            <a:xfrm>
              <a:off x="427664" y="3796534"/>
              <a:ext cx="997707" cy="4770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36000" marR="0" indent="0" algn="ctr" defTabSz="685800" rtl="0" fontAlgn="auto" latinLnBrk="0" hangingPunct="0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nl-BE" sz="1050">
                  <a:solidFill>
                    <a:schemeClr val="bg1"/>
                  </a:solidFill>
                </a:rPr>
                <a:t>kennis- en</a:t>
              </a:r>
              <a:br>
                <a:rPr lang="nl-BE" sz="1050">
                  <a:solidFill>
                    <a:schemeClr val="bg1"/>
                  </a:solidFill>
                </a:rPr>
              </a:br>
              <a:r>
                <a:rPr lang="nl-BE" sz="1050">
                  <a:solidFill>
                    <a:schemeClr val="bg1"/>
                  </a:solidFill>
                </a:rPr>
                <a:t>onderzoeks-</a:t>
              </a:r>
              <a:br>
                <a:rPr lang="nl-BE" sz="1050">
                  <a:solidFill>
                    <a:schemeClr val="bg1"/>
                  </a:solidFill>
                </a:rPr>
              </a:br>
              <a:r>
                <a:rPr lang="nl-BE" sz="1050">
                  <a:solidFill>
                    <a:schemeClr val="bg1"/>
                  </a:solidFill>
                </a:rPr>
                <a:t>instellingen</a:t>
              </a:r>
              <a:endParaRPr kumimoji="0" lang="nl-BE" sz="105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endParaRPr>
            </a:p>
          </p:txBody>
        </p:sp>
      </p:grpSp>
      <p:grpSp>
        <p:nvGrpSpPr>
          <p:cNvPr id="38" name="Groep 37">
            <a:extLst>
              <a:ext uri="{FF2B5EF4-FFF2-40B4-BE49-F238E27FC236}">
                <a16:creationId xmlns:a16="http://schemas.microsoft.com/office/drawing/2014/main" id="{9A10AF28-0196-45CF-8ECF-23DE794EB208}"/>
              </a:ext>
            </a:extLst>
          </p:cNvPr>
          <p:cNvGrpSpPr/>
          <p:nvPr/>
        </p:nvGrpSpPr>
        <p:grpSpPr>
          <a:xfrm>
            <a:off x="5102190" y="2530271"/>
            <a:ext cx="2080202" cy="1385917"/>
            <a:chOff x="3086190" y="2563067"/>
            <a:chExt cx="2080202" cy="1385917"/>
          </a:xfrm>
        </p:grpSpPr>
        <p:sp>
          <p:nvSpPr>
            <p:cNvPr id="4" name="Tekstvak 3">
              <a:extLst>
                <a:ext uri="{FF2B5EF4-FFF2-40B4-BE49-F238E27FC236}">
                  <a16:creationId xmlns:a16="http://schemas.microsoft.com/office/drawing/2014/main" id="{7D633B54-2EE2-431E-96D6-32229C25AD5F}"/>
                </a:ext>
              </a:extLst>
            </p:cNvPr>
            <p:cNvSpPr txBox="1"/>
            <p:nvPr/>
          </p:nvSpPr>
          <p:spPr>
            <a:xfrm>
              <a:off x="3977607" y="2563067"/>
              <a:ext cx="1188785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BE" sz="1400" b="1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+mj-lt"/>
                  <a:ea typeface="+mj-ea"/>
                  <a:cs typeface="+mj-cs"/>
                  <a:sym typeface="Calibri"/>
                </a:rPr>
                <a:t>ONDERNEMER</a:t>
              </a:r>
            </a:p>
          </p:txBody>
        </p:sp>
        <p:sp>
          <p:nvSpPr>
            <p:cNvPr id="28" name="Rechthoek 27">
              <a:extLst>
                <a:ext uri="{FF2B5EF4-FFF2-40B4-BE49-F238E27FC236}">
                  <a16:creationId xmlns:a16="http://schemas.microsoft.com/office/drawing/2014/main" id="{C826441E-4BDE-4288-B19E-F78244BA9F5B}"/>
                </a:ext>
              </a:extLst>
            </p:cNvPr>
            <p:cNvSpPr/>
            <p:nvPr/>
          </p:nvSpPr>
          <p:spPr>
            <a:xfrm rot="2700000">
              <a:off x="3114029" y="3048984"/>
              <a:ext cx="900000" cy="900000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nl-BE" sz="1300" b="0" i="0" u="none" strike="noStrike" cap="none" spc="0" normalizeH="0" baseline="0">
                <a:ln>
                  <a:noFill/>
                </a:ln>
                <a:solidFill>
                  <a:srgbClr val="009B48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endParaRPr>
            </a:p>
          </p:txBody>
        </p:sp>
        <p:sp>
          <p:nvSpPr>
            <p:cNvPr id="29" name="Tekstvak 28">
              <a:extLst>
                <a:ext uri="{FF2B5EF4-FFF2-40B4-BE49-F238E27FC236}">
                  <a16:creationId xmlns:a16="http://schemas.microsoft.com/office/drawing/2014/main" id="{E0A095E2-AE2E-47BA-BB4D-C400B340497B}"/>
                </a:ext>
              </a:extLst>
            </p:cNvPr>
            <p:cNvSpPr txBox="1"/>
            <p:nvPr/>
          </p:nvSpPr>
          <p:spPr>
            <a:xfrm>
              <a:off x="3086190" y="3154488"/>
              <a:ext cx="997707" cy="6052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36000" marR="0" indent="0" algn="ctr" defTabSz="685800" rtl="0" fontAlgn="auto" latinLnBrk="0" hangingPunct="0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nl-BE" sz="1100">
                  <a:solidFill>
                    <a:schemeClr val="bg1"/>
                  </a:solidFill>
                </a:rPr>
                <a:t>overheden:</a:t>
              </a:r>
              <a:endParaRPr kumimoji="0" lang="nl-BE" sz="11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endParaRPr>
            </a:p>
            <a:p>
              <a:pPr marL="36000" marR="0" indent="0" algn="ctr" defTabSz="685800" rtl="0" fontAlgn="auto" latinLnBrk="0" hangingPunct="0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BE" sz="110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+mj-lt"/>
                  <a:ea typeface="+mj-ea"/>
                  <a:cs typeface="+mj-cs"/>
                  <a:sym typeface="Calibri"/>
                </a:rPr>
                <a:t> lokaal, regionaal,</a:t>
              </a:r>
            </a:p>
            <a:p>
              <a:pPr marL="36000" marR="0" indent="0" algn="ctr" defTabSz="685800" rtl="0" fontAlgn="auto" latinLnBrk="0" hangingPunct="0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BE" sz="110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+mj-lt"/>
                  <a:ea typeface="+mj-ea"/>
                  <a:cs typeface="+mj-cs"/>
                  <a:sym typeface="Calibri"/>
                </a:rPr>
                <a:t>netwerken</a:t>
              </a:r>
            </a:p>
          </p:txBody>
        </p:sp>
      </p:grpSp>
      <p:grpSp>
        <p:nvGrpSpPr>
          <p:cNvPr id="33" name="Groep 32">
            <a:extLst>
              <a:ext uri="{FF2B5EF4-FFF2-40B4-BE49-F238E27FC236}">
                <a16:creationId xmlns:a16="http://schemas.microsoft.com/office/drawing/2014/main" id="{354EB61E-2CF0-4AFE-A50D-99F15814FCA7}"/>
              </a:ext>
            </a:extLst>
          </p:cNvPr>
          <p:cNvGrpSpPr/>
          <p:nvPr/>
        </p:nvGrpSpPr>
        <p:grpSpPr>
          <a:xfrm>
            <a:off x="6051045" y="3979052"/>
            <a:ext cx="997707" cy="900000"/>
            <a:chOff x="580064" y="3727278"/>
            <a:chExt cx="997707" cy="900000"/>
          </a:xfrm>
        </p:grpSpPr>
        <p:sp>
          <p:nvSpPr>
            <p:cNvPr id="31" name="Rechthoek 30">
              <a:extLst>
                <a:ext uri="{FF2B5EF4-FFF2-40B4-BE49-F238E27FC236}">
                  <a16:creationId xmlns:a16="http://schemas.microsoft.com/office/drawing/2014/main" id="{4A73FB51-A2C3-478C-8141-E527B7B3A93B}"/>
                </a:ext>
              </a:extLst>
            </p:cNvPr>
            <p:cNvSpPr/>
            <p:nvPr/>
          </p:nvSpPr>
          <p:spPr>
            <a:xfrm rot="2700000">
              <a:off x="628918" y="3727278"/>
              <a:ext cx="900000" cy="900000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nl-BE" sz="1300" b="0" i="0" u="none" strike="noStrike" cap="none" spc="0" normalizeH="0" baseline="0">
                <a:ln>
                  <a:noFill/>
                </a:ln>
                <a:solidFill>
                  <a:srgbClr val="009B48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endParaRPr>
            </a:p>
          </p:txBody>
        </p:sp>
        <p:sp>
          <p:nvSpPr>
            <p:cNvPr id="32" name="Tekstvak 31">
              <a:extLst>
                <a:ext uri="{FF2B5EF4-FFF2-40B4-BE49-F238E27FC236}">
                  <a16:creationId xmlns:a16="http://schemas.microsoft.com/office/drawing/2014/main" id="{66554B65-DE36-463E-BFA8-04D3B18DCA5C}"/>
                </a:ext>
              </a:extLst>
            </p:cNvPr>
            <p:cNvSpPr txBox="1"/>
            <p:nvPr/>
          </p:nvSpPr>
          <p:spPr>
            <a:xfrm>
              <a:off x="580064" y="3948934"/>
              <a:ext cx="997707" cy="4770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36000" marR="0" indent="0" algn="ctr" defTabSz="685800" rtl="0" fontAlgn="auto" latinLnBrk="0" hangingPunct="0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nl-BE" sz="1050">
                  <a:solidFill>
                    <a:schemeClr val="bg1"/>
                  </a:solidFill>
                </a:rPr>
                <a:t>Commerciële</a:t>
              </a:r>
              <a:br>
                <a:rPr lang="nl-BE" sz="1050">
                  <a:solidFill>
                    <a:schemeClr val="bg1"/>
                  </a:solidFill>
                </a:rPr>
              </a:br>
              <a:r>
                <a:rPr lang="nl-BE" sz="1050">
                  <a:solidFill>
                    <a:schemeClr val="bg1"/>
                  </a:solidFill>
                </a:rPr>
                <a:t>dienstverleners en consultants</a:t>
              </a:r>
              <a:endParaRPr kumimoji="0" lang="nl-BE" sz="105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endParaRPr>
            </a:p>
          </p:txBody>
        </p:sp>
      </p:grpSp>
      <p:sp>
        <p:nvSpPr>
          <p:cNvPr id="2" name="Tekstvak 1">
            <a:extLst>
              <a:ext uri="{FF2B5EF4-FFF2-40B4-BE49-F238E27FC236}">
                <a16:creationId xmlns:a16="http://schemas.microsoft.com/office/drawing/2014/main" id="{F530EFB5-4964-4E3E-A507-706C4C80FF96}"/>
              </a:ext>
            </a:extLst>
          </p:cNvPr>
          <p:cNvSpPr txBox="1"/>
          <p:nvPr/>
        </p:nvSpPr>
        <p:spPr>
          <a:xfrm>
            <a:off x="490154" y="1068387"/>
            <a:ext cx="4256164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BE" sz="2400" b="1" i="0" u="none" strike="noStrike" cap="none" spc="0" normalizeH="0" baseline="0" dirty="0">
                <a:ln>
                  <a:noFill/>
                </a:ln>
                <a:solidFill>
                  <a:srgbClr val="009B48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VLAIO-netwerk: </a:t>
            </a:r>
            <a:br>
              <a:rPr kumimoji="0" lang="nl-BE" sz="2400" b="1" i="0" u="none" strike="noStrike" cap="none" spc="0" normalizeH="0" baseline="0" dirty="0">
                <a:ln>
                  <a:noFill/>
                </a:ln>
                <a:solidFill>
                  <a:srgbClr val="009B48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</a:br>
            <a:r>
              <a:rPr kumimoji="0" lang="nl-BE" sz="2400" b="1" i="0" u="none" strike="noStrike" cap="none" spc="0" normalizeH="0" baseline="0" dirty="0">
                <a:ln>
                  <a:noFill/>
                </a:ln>
                <a:solidFill>
                  <a:srgbClr val="009B48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“No wrong door, no single door”</a:t>
            </a:r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E454461E-D451-4681-8CAA-1634598CF23F}"/>
              </a:ext>
            </a:extLst>
          </p:cNvPr>
          <p:cNvSpPr txBox="1"/>
          <p:nvPr/>
        </p:nvSpPr>
        <p:spPr>
          <a:xfrm>
            <a:off x="431800" y="3477433"/>
            <a:ext cx="4167307" cy="13234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BE" sz="2000" b="1" i="0" u="none" strike="noStrike" cap="none" spc="0" normalizeH="0" baseline="0" dirty="0">
                <a:ln>
                  <a:noFill/>
                </a:ln>
                <a:solidFill>
                  <a:srgbClr val="009B48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Het programma en de partners beogen eveneens de link te maken van de vraagzijde naar de private CS-dienstverleners</a:t>
            </a:r>
          </a:p>
        </p:txBody>
      </p:sp>
    </p:spTree>
    <p:extLst>
      <p:ext uri="{BB962C8B-B14F-4D97-AF65-F5344CB8AC3E}">
        <p14:creationId xmlns:p14="http://schemas.microsoft.com/office/powerpoint/2010/main" val="2072351152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afbeelding 3">
            <a:extLst>
              <a:ext uri="{FF2B5EF4-FFF2-40B4-BE49-F238E27FC236}">
                <a16:creationId xmlns:a16="http://schemas.microsoft.com/office/drawing/2014/main" id="{93820180-CC79-4525-9F0E-C01BC0F2602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70440" y="-172654"/>
            <a:ext cx="7173560" cy="4949250"/>
          </a:xfrm>
        </p:spPr>
      </p:pic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309380" y="287594"/>
            <a:ext cx="8545861" cy="587617"/>
          </a:xfrm>
        </p:spPr>
        <p:txBody>
          <a:bodyPr/>
          <a:lstStyle/>
          <a:p>
            <a:r>
              <a:rPr lang="nl-BE" dirty="0">
                <a:solidFill>
                  <a:schemeClr val="bg1"/>
                </a:solidFill>
              </a:rPr>
              <a:t>Hoe contacteert u ons?   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431800" y="1058863"/>
            <a:ext cx="8063911" cy="36625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Niet Wachten!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BE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Indien uw bedrijf concrete en ambitieuze plannen of ideeën heeft rond CS, contacteer dan VLAIO voor gratis advies op maat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cs@vlaio.be</a:t>
            </a: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of </a:t>
            </a: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/>
              </a:rPr>
              <a:t>info@vlaio.be</a:t>
            </a: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0800 20 555</a:t>
            </a:r>
            <a:r>
              <a:rPr kumimoji="0" lang="nl-B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nl-BE" sz="2400" kern="1200" dirty="0">
                <a:solidFill>
                  <a:prstClr val="black"/>
                </a:solidFill>
                <a:latin typeface="Calibri" panose="020F0502020204030204"/>
                <a:hlinkClick r:id="rId6"/>
              </a:rPr>
              <a:t>Jo.bultreys@vlaio.be</a:t>
            </a:r>
            <a:r>
              <a:rPr lang="nl-BE" sz="2400" kern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endParaRPr kumimoji="0" lang="nl-BE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nl-BE" sz="2000" kern="1200" dirty="0">
              <a:solidFill>
                <a:prstClr val="black"/>
              </a:solidFill>
              <a:latin typeface="Calibri" panose="020F0502020204030204"/>
              <a:hlinkClick r:id="rId7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BE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Afbeelding 2" descr="Afbeelding met persoon, binnen, kleding, glimlachen&#10;&#10;Automatisch gegenereerde beschrijving">
            <a:extLst>
              <a:ext uri="{FF2B5EF4-FFF2-40B4-BE49-F238E27FC236}">
                <a16:creationId xmlns:a16="http://schemas.microsoft.com/office/drawing/2014/main" id="{F5CEFB35-8E98-49A0-8A5B-228663A8081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235" y="3549455"/>
            <a:ext cx="1463040" cy="146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656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Tijdelijke aanduiding voor afbeelding 40">
            <a:extLst>
              <a:ext uri="{FF2B5EF4-FFF2-40B4-BE49-F238E27FC236}">
                <a16:creationId xmlns:a16="http://schemas.microsoft.com/office/drawing/2014/main" id="{3FE58621-AE1F-4062-BAE9-0A58B376258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alphaModFix amt="2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9144611" cy="4949250"/>
          </a:xfrm>
        </p:spPr>
      </p:pic>
      <p:sp>
        <p:nvSpPr>
          <p:cNvPr id="31" name="Rechthoek 21">
            <a:extLst>
              <a:ext uri="{FF2B5EF4-FFF2-40B4-BE49-F238E27FC236}">
                <a16:creationId xmlns:a16="http://schemas.microsoft.com/office/drawing/2014/main" id="{47F53CC9-A11A-4C52-91C7-E62BA6060107}"/>
              </a:ext>
            </a:extLst>
          </p:cNvPr>
          <p:cNvSpPr/>
          <p:nvPr/>
        </p:nvSpPr>
        <p:spPr>
          <a:xfrm>
            <a:off x="4988698" y="1281766"/>
            <a:ext cx="1332000" cy="2366106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45719" tIns="45719" rIns="45719" bIns="45719" numCol="1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echthoek 21">
            <a:extLst>
              <a:ext uri="{FF2B5EF4-FFF2-40B4-BE49-F238E27FC236}">
                <a16:creationId xmlns:a16="http://schemas.microsoft.com/office/drawing/2014/main" id="{8607CEA1-459F-49EF-A362-E84392F63638}"/>
              </a:ext>
            </a:extLst>
          </p:cNvPr>
          <p:cNvSpPr/>
          <p:nvPr/>
        </p:nvSpPr>
        <p:spPr>
          <a:xfrm>
            <a:off x="6512862" y="1281766"/>
            <a:ext cx="1332000" cy="2366106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45719" tIns="45719" rIns="45719" bIns="45719" numCol="1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chthoek 21">
            <a:extLst>
              <a:ext uri="{FF2B5EF4-FFF2-40B4-BE49-F238E27FC236}">
                <a16:creationId xmlns:a16="http://schemas.microsoft.com/office/drawing/2014/main" id="{B381A618-131F-477A-AF01-4CDCB7F52A1A}"/>
              </a:ext>
            </a:extLst>
          </p:cNvPr>
          <p:cNvSpPr/>
          <p:nvPr/>
        </p:nvSpPr>
        <p:spPr>
          <a:xfrm>
            <a:off x="3436174" y="1281766"/>
            <a:ext cx="1332000" cy="2366106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45719" tIns="45719" rIns="45719" bIns="45719" numCol="1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Rechthoek 21">
            <a:extLst>
              <a:ext uri="{FF2B5EF4-FFF2-40B4-BE49-F238E27FC236}">
                <a16:creationId xmlns:a16="http://schemas.microsoft.com/office/drawing/2014/main" id="{9EAD9AC6-1111-476F-AD0C-79CFCAD4B4B1}"/>
              </a:ext>
            </a:extLst>
          </p:cNvPr>
          <p:cNvSpPr/>
          <p:nvPr/>
        </p:nvSpPr>
        <p:spPr>
          <a:xfrm>
            <a:off x="1907245" y="1281766"/>
            <a:ext cx="1332000" cy="2366106"/>
          </a:xfrm>
          <a:prstGeom prst="rect">
            <a:avLst/>
          </a:prstGeom>
          <a:solidFill>
            <a:schemeClr val="accent2"/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45719" tIns="45719" rIns="45719" bIns="45719" numCol="1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>
                <a:solidFill>
                  <a:schemeClr val="bg1"/>
                </a:solidFill>
              </a:rPr>
              <a:t>Context</a:t>
            </a:r>
          </a:p>
        </p:txBody>
      </p:sp>
      <p:sp>
        <p:nvSpPr>
          <p:cNvPr id="11" name="Rechthoek 21">
            <a:extLst>
              <a:ext uri="{FF2B5EF4-FFF2-40B4-BE49-F238E27FC236}">
                <a16:creationId xmlns:a16="http://schemas.microsoft.com/office/drawing/2014/main" id="{C8712701-B33A-447B-9A2D-52A4774C03ED}"/>
              </a:ext>
            </a:extLst>
          </p:cNvPr>
          <p:cNvSpPr/>
          <p:nvPr/>
        </p:nvSpPr>
        <p:spPr>
          <a:xfrm>
            <a:off x="384488" y="1272500"/>
            <a:ext cx="1332000" cy="2375372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45719" tIns="45719" rIns="45719" bIns="45719" numCol="1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BE" sz="2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kstvak 18">
            <a:extLst>
              <a:ext uri="{FF2B5EF4-FFF2-40B4-BE49-F238E27FC236}">
                <a16:creationId xmlns:a16="http://schemas.microsoft.com/office/drawing/2014/main" id="{F1F3CAA3-772B-4FAA-911B-8EF38EC653CD}"/>
              </a:ext>
            </a:extLst>
          </p:cNvPr>
          <p:cNvSpPr txBox="1"/>
          <p:nvPr/>
        </p:nvSpPr>
        <p:spPr>
          <a:xfrm>
            <a:off x="417926" y="1670435"/>
            <a:ext cx="1229144" cy="6251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 algn="ctr">
              <a:defRPr sz="1400">
                <a:solidFill>
                  <a:srgbClr val="646363"/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Artificiële Intelligentie</a:t>
            </a:r>
          </a:p>
          <a:p>
            <a:pPr marL="0" marR="0" lvl="0" indent="0" algn="ctr" defTabSz="4572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BE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kstvak 18">
            <a:extLst>
              <a:ext uri="{FF2B5EF4-FFF2-40B4-BE49-F238E27FC236}">
                <a16:creationId xmlns:a16="http://schemas.microsoft.com/office/drawing/2014/main" id="{8A2489C9-6972-4A5A-87AA-906142BD71DA}"/>
              </a:ext>
            </a:extLst>
          </p:cNvPr>
          <p:cNvSpPr txBox="1"/>
          <p:nvPr/>
        </p:nvSpPr>
        <p:spPr>
          <a:xfrm>
            <a:off x="2008059" y="1637054"/>
            <a:ext cx="1205231" cy="6251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 algn="ctr">
              <a:defRPr sz="1400">
                <a:solidFill>
                  <a:srgbClr val="646363"/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Cyber </a:t>
            </a:r>
          </a:p>
          <a:p>
            <a:pPr marL="0" marR="0" lvl="0" indent="0" algn="ctr" defTabSz="4572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Security</a:t>
            </a:r>
          </a:p>
          <a:p>
            <a:pPr marL="0" marR="0" lvl="0" indent="0" algn="ctr" defTabSz="4572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BE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F88BFC9D-6507-44BC-85B7-D6C120D37EA7}"/>
              </a:ext>
            </a:extLst>
          </p:cNvPr>
          <p:cNvSpPr txBox="1"/>
          <p:nvPr/>
        </p:nvSpPr>
        <p:spPr>
          <a:xfrm>
            <a:off x="4880865" y="1665626"/>
            <a:ext cx="1561547" cy="41998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 algn="ctr">
              <a:defRPr sz="1400">
                <a:solidFill>
                  <a:srgbClr val="646363"/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Industry</a:t>
            </a:r>
            <a:r>
              <a:rPr kumimoji="0" lang="nl-BE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4.0</a:t>
            </a:r>
          </a:p>
          <a:p>
            <a:pPr marL="0" marR="0" lvl="0" indent="0" algn="ctr" defTabSz="4572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BE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ekstvak 18">
            <a:extLst>
              <a:ext uri="{FF2B5EF4-FFF2-40B4-BE49-F238E27FC236}">
                <a16:creationId xmlns:a16="http://schemas.microsoft.com/office/drawing/2014/main" id="{6B923195-4215-4D95-AF28-8CFA554C926C}"/>
              </a:ext>
            </a:extLst>
          </p:cNvPr>
          <p:cNvSpPr txBox="1"/>
          <p:nvPr/>
        </p:nvSpPr>
        <p:spPr>
          <a:xfrm>
            <a:off x="3482557" y="1651974"/>
            <a:ext cx="1239233" cy="61837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 algn="ctr">
              <a:defRPr sz="1400">
                <a:solidFill>
                  <a:srgbClr val="646363"/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Extended</a:t>
            </a:r>
            <a:br>
              <a:rPr kumimoji="0" lang="nl-BE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nl-BE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Reality</a:t>
            </a:r>
            <a:endParaRPr kumimoji="0" lang="nl-BE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BE" sz="16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Tekstvak 18">
            <a:extLst>
              <a:ext uri="{FF2B5EF4-FFF2-40B4-BE49-F238E27FC236}">
                <a16:creationId xmlns:a16="http://schemas.microsoft.com/office/drawing/2014/main" id="{0A127F8A-5162-4BF9-ADA6-39C783125580}"/>
              </a:ext>
            </a:extLst>
          </p:cNvPr>
          <p:cNvSpPr txBox="1"/>
          <p:nvPr/>
        </p:nvSpPr>
        <p:spPr>
          <a:xfrm>
            <a:off x="6526654" y="2403007"/>
            <a:ext cx="1080000" cy="162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 algn="ctr">
              <a:defRPr sz="1400">
                <a:solidFill>
                  <a:srgbClr val="646363"/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</a:t>
            </a:r>
          </a:p>
        </p:txBody>
      </p:sp>
      <p:sp>
        <p:nvSpPr>
          <p:cNvPr id="27" name="Rechthoek 17">
            <a:extLst>
              <a:ext uri="{FF2B5EF4-FFF2-40B4-BE49-F238E27FC236}">
                <a16:creationId xmlns:a16="http://schemas.microsoft.com/office/drawing/2014/main" id="{1E24102C-E525-409A-A0B4-A2C3CD9FD07A}"/>
              </a:ext>
            </a:extLst>
          </p:cNvPr>
          <p:cNvSpPr/>
          <p:nvPr/>
        </p:nvSpPr>
        <p:spPr>
          <a:xfrm>
            <a:off x="368899" y="3823771"/>
            <a:ext cx="7466548" cy="54000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45719" tIns="45719" rIns="45719" bIns="45719" numCol="1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r>
              <a:rPr kumimoji="0" lang="nl-BE" sz="2800" b="1" i="0" u="none" strike="noStrike" kern="1200" cap="none" spc="0" normalizeH="0" baseline="0" noProof="0" dirty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Digitalisering van de Vlaamse economie 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rgbClr val="53535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F88BFC9D-6507-44BC-85B7-D6C120D37EA7}"/>
              </a:ext>
            </a:extLst>
          </p:cNvPr>
          <p:cNvSpPr txBox="1"/>
          <p:nvPr/>
        </p:nvSpPr>
        <p:spPr>
          <a:xfrm>
            <a:off x="6455981" y="1665626"/>
            <a:ext cx="1561547" cy="41998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 algn="ctr">
              <a:defRPr sz="1400">
                <a:solidFill>
                  <a:srgbClr val="646363"/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Smart </a:t>
            </a:r>
            <a:r>
              <a:rPr kumimoji="0" lang="nl-BE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cities</a:t>
            </a:r>
            <a:endParaRPr kumimoji="0" lang="nl-BE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BE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75A49736-1C6A-42A7-B6F3-4372100582BE}"/>
              </a:ext>
            </a:extLst>
          </p:cNvPr>
          <p:cNvSpPr txBox="1"/>
          <p:nvPr/>
        </p:nvSpPr>
        <p:spPr>
          <a:xfrm>
            <a:off x="492090" y="3349756"/>
            <a:ext cx="12047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1400" b="1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beleidsplan</a:t>
            </a: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A4FE7C96-E0C9-4C58-9115-B2B4927E71AB}"/>
              </a:ext>
            </a:extLst>
          </p:cNvPr>
          <p:cNvSpPr txBox="1"/>
          <p:nvPr/>
        </p:nvSpPr>
        <p:spPr>
          <a:xfrm>
            <a:off x="1939997" y="3340095"/>
            <a:ext cx="12047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1400" b="1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beleidsplan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B2D886AA-5B7A-48D1-83A0-56F0DC5791CB}"/>
              </a:ext>
            </a:extLst>
          </p:cNvPr>
          <p:cNvSpPr txBox="1"/>
          <p:nvPr/>
        </p:nvSpPr>
        <p:spPr>
          <a:xfrm>
            <a:off x="3458498" y="3124652"/>
            <a:ext cx="1291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1400" b="1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Ad-hoc oproep 2019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6AC814FE-D3F5-4CE2-B0EB-40A3A0B8F18A}"/>
              </a:ext>
            </a:extLst>
          </p:cNvPr>
          <p:cNvSpPr txBox="1"/>
          <p:nvPr/>
        </p:nvSpPr>
        <p:spPr>
          <a:xfrm>
            <a:off x="4969078" y="3134313"/>
            <a:ext cx="1291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1400" b="1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Lopende proeftuinen </a:t>
            </a: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9AFFEF3F-8532-4958-8CF2-CBB9D6C3CF03}"/>
              </a:ext>
            </a:extLst>
          </p:cNvPr>
          <p:cNvSpPr txBox="1"/>
          <p:nvPr/>
        </p:nvSpPr>
        <p:spPr>
          <a:xfrm>
            <a:off x="6470783" y="2693765"/>
            <a:ext cx="133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1400" b="1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Oproepen City of </a:t>
            </a:r>
            <a:r>
              <a:rPr kumimoji="0" lang="nl-BE" sz="1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Things</a:t>
            </a:r>
            <a:r>
              <a:rPr kumimoji="0" lang="nl-BE" sz="1400" b="1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en ad-hoc projecten IMEC</a:t>
            </a:r>
          </a:p>
        </p:txBody>
      </p:sp>
    </p:spTree>
    <p:extLst>
      <p:ext uri="{BB962C8B-B14F-4D97-AF65-F5344CB8AC3E}">
        <p14:creationId xmlns:p14="http://schemas.microsoft.com/office/powerpoint/2010/main" val="3475440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afbeelding 3">
            <a:extLst>
              <a:ext uri="{FF2B5EF4-FFF2-40B4-BE49-F238E27FC236}">
                <a16:creationId xmlns:a16="http://schemas.microsoft.com/office/drawing/2014/main" id="{93820180-CC79-4525-9F0E-C01BC0F2602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alphaModFix amt="5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010" y="0"/>
            <a:ext cx="9144611" cy="4949250"/>
          </a:xfrm>
        </p:spPr>
      </p:pic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>
                <a:solidFill>
                  <a:schemeClr val="bg1"/>
                </a:solidFill>
              </a:rPr>
              <a:t>Beleidsagenda CS: 3 pijlers</a:t>
            </a:r>
          </a:p>
        </p:txBody>
      </p:sp>
      <p:sp>
        <p:nvSpPr>
          <p:cNvPr id="2" name="Rechthoek 1"/>
          <p:cNvSpPr/>
          <p:nvPr/>
        </p:nvSpPr>
        <p:spPr>
          <a:xfrm>
            <a:off x="423838" y="1708565"/>
            <a:ext cx="4382588" cy="65314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sz="2400" b="1" dirty="0"/>
              <a:t>Strategisch basisonderzoek </a:t>
            </a:r>
          </a:p>
        </p:txBody>
      </p:sp>
      <p:sp>
        <p:nvSpPr>
          <p:cNvPr id="12" name="Rechthoek 11"/>
          <p:cNvSpPr/>
          <p:nvPr/>
        </p:nvSpPr>
        <p:spPr>
          <a:xfrm>
            <a:off x="423837" y="2608631"/>
            <a:ext cx="4382588" cy="65314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sz="2400" b="1" dirty="0"/>
              <a:t>Implementatie bij bedrijven </a:t>
            </a:r>
          </a:p>
        </p:txBody>
      </p:sp>
      <p:sp>
        <p:nvSpPr>
          <p:cNvPr id="13" name="Rechthoek 12"/>
          <p:cNvSpPr/>
          <p:nvPr/>
        </p:nvSpPr>
        <p:spPr>
          <a:xfrm>
            <a:off x="423838" y="3508697"/>
            <a:ext cx="4382589" cy="65314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sz="2400" b="1" dirty="0"/>
              <a:t>Flankerend beleid </a:t>
            </a:r>
          </a:p>
        </p:txBody>
      </p:sp>
      <p:grpSp>
        <p:nvGrpSpPr>
          <p:cNvPr id="6" name="Groep 5">
            <a:extLst>
              <a:ext uri="{FF2B5EF4-FFF2-40B4-BE49-F238E27FC236}">
                <a16:creationId xmlns:a16="http://schemas.microsoft.com/office/drawing/2014/main" id="{FCFFB58E-3573-4847-8BE6-33426317A04B}"/>
              </a:ext>
            </a:extLst>
          </p:cNvPr>
          <p:cNvGrpSpPr/>
          <p:nvPr/>
        </p:nvGrpSpPr>
        <p:grpSpPr>
          <a:xfrm>
            <a:off x="5319942" y="880493"/>
            <a:ext cx="1498122" cy="3281347"/>
            <a:chOff x="6480001" y="870257"/>
            <a:chExt cx="1498122" cy="3281347"/>
          </a:xfrm>
        </p:grpSpPr>
        <p:sp>
          <p:nvSpPr>
            <p:cNvPr id="17" name="Rechthoek 16"/>
            <p:cNvSpPr/>
            <p:nvPr/>
          </p:nvSpPr>
          <p:spPr>
            <a:xfrm>
              <a:off x="6480004" y="870257"/>
              <a:ext cx="852569" cy="653143"/>
            </a:xfrm>
            <a:prstGeom prst="rect">
              <a:avLst/>
            </a:prstGeom>
            <a:solidFill>
              <a:srgbClr val="009B48"/>
            </a:solidFill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BE" sz="2400" b="1" dirty="0"/>
                <a:t>CS</a:t>
              </a:r>
            </a:p>
          </p:txBody>
        </p:sp>
        <p:sp>
          <p:nvSpPr>
            <p:cNvPr id="18" name="Rechthoek 17"/>
            <p:cNvSpPr/>
            <p:nvPr/>
          </p:nvSpPr>
          <p:spPr>
            <a:xfrm>
              <a:off x="6480003" y="1708203"/>
              <a:ext cx="852569" cy="653143"/>
            </a:xfrm>
            <a:prstGeom prst="rect">
              <a:avLst/>
            </a:prstGeom>
            <a:solidFill>
              <a:srgbClr val="009B48"/>
            </a:solidFill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BE" b="1" dirty="0"/>
                <a:t>8 M EUR</a:t>
              </a:r>
            </a:p>
          </p:txBody>
        </p:sp>
        <p:sp>
          <p:nvSpPr>
            <p:cNvPr id="20" name="Rechthoek 19"/>
            <p:cNvSpPr/>
            <p:nvPr/>
          </p:nvSpPr>
          <p:spPr>
            <a:xfrm>
              <a:off x="6480002" y="2608631"/>
              <a:ext cx="852569" cy="653143"/>
            </a:xfrm>
            <a:prstGeom prst="rect">
              <a:avLst/>
            </a:prstGeom>
            <a:solidFill>
              <a:srgbClr val="009B48"/>
            </a:solidFill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BE" b="1" dirty="0"/>
                <a:t>9 M EUR</a:t>
              </a:r>
            </a:p>
          </p:txBody>
        </p:sp>
        <p:sp>
          <p:nvSpPr>
            <p:cNvPr id="22" name="Rechthoek 21"/>
            <p:cNvSpPr/>
            <p:nvPr/>
          </p:nvSpPr>
          <p:spPr>
            <a:xfrm>
              <a:off x="6480001" y="3498461"/>
              <a:ext cx="852569" cy="653143"/>
            </a:xfrm>
            <a:prstGeom prst="rect">
              <a:avLst/>
            </a:prstGeom>
            <a:solidFill>
              <a:srgbClr val="009B48"/>
            </a:solidFill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BE" b="1" dirty="0"/>
                <a:t>3 M EUR</a:t>
              </a:r>
            </a:p>
          </p:txBody>
        </p:sp>
        <p:sp>
          <p:nvSpPr>
            <p:cNvPr id="3" name="Pijl: rechts 2">
              <a:extLst>
                <a:ext uri="{FF2B5EF4-FFF2-40B4-BE49-F238E27FC236}">
                  <a16:creationId xmlns:a16="http://schemas.microsoft.com/office/drawing/2014/main" id="{BA5A0FD8-02EC-419D-AD09-B11CBBE0B4AA}"/>
                </a:ext>
              </a:extLst>
            </p:cNvPr>
            <p:cNvSpPr/>
            <p:nvPr/>
          </p:nvSpPr>
          <p:spPr>
            <a:xfrm rot="10800000">
              <a:off x="7470916" y="2795897"/>
              <a:ext cx="507207" cy="278606"/>
            </a:xfrm>
            <a:prstGeom prst="rightArrow">
              <a:avLst>
                <a:gd name="adj1" fmla="val 50000"/>
                <a:gd name="adj2" fmla="val 93590"/>
              </a:avLst>
            </a:prstGeom>
            <a:solidFill>
              <a:srgbClr val="009B48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nl-BE" sz="1300" b="0" i="0" u="none" strike="noStrike" cap="none" spc="0" normalizeH="0" baseline="0">
                <a:ln>
                  <a:noFill/>
                </a:ln>
                <a:solidFill>
                  <a:srgbClr val="009B48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endParaRPr>
            </a:p>
          </p:txBody>
        </p:sp>
        <p:sp>
          <p:nvSpPr>
            <p:cNvPr id="23" name="Pijl: rechts 22">
              <a:extLst>
                <a:ext uri="{FF2B5EF4-FFF2-40B4-BE49-F238E27FC236}">
                  <a16:creationId xmlns:a16="http://schemas.microsoft.com/office/drawing/2014/main" id="{67843166-FCCC-496D-8C14-E7E69650D91A}"/>
                </a:ext>
              </a:extLst>
            </p:cNvPr>
            <p:cNvSpPr/>
            <p:nvPr/>
          </p:nvSpPr>
          <p:spPr>
            <a:xfrm rot="10800000">
              <a:off x="7470916" y="3695965"/>
              <a:ext cx="507207" cy="278606"/>
            </a:xfrm>
            <a:prstGeom prst="rightArrow">
              <a:avLst>
                <a:gd name="adj1" fmla="val 50000"/>
                <a:gd name="adj2" fmla="val 93590"/>
              </a:avLst>
            </a:prstGeom>
            <a:solidFill>
              <a:srgbClr val="009B48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nl-BE" sz="1300" b="0" i="0" u="none" strike="noStrike" cap="none" spc="0" normalizeH="0" baseline="0">
                <a:ln>
                  <a:noFill/>
                </a:ln>
                <a:solidFill>
                  <a:srgbClr val="009B48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79777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F21ACAA1-DC46-4529-8DB6-868C45ACDF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518" y="1058863"/>
            <a:ext cx="3968682" cy="3217715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BCC20161-53A8-41AC-A2A7-47448AAFD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Waarom inzetten op Cybersecurity?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6EA4322F-DCB1-4DD3-8399-97C49EE848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9054" y="1042825"/>
            <a:ext cx="4559982" cy="321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737577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Tijdelijke aanduiding voor afbeelding 3">
            <a:extLst>
              <a:ext uri="{FF2B5EF4-FFF2-40B4-BE49-F238E27FC236}">
                <a16:creationId xmlns:a16="http://schemas.microsoft.com/office/drawing/2014/main" id="{658EBE99-2A0B-488C-A831-7D4ADBAD25F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66165" y="-2610"/>
            <a:ext cx="7173560" cy="4949250"/>
          </a:xfrm>
          <a:custGeom>
            <a:avLst/>
            <a:gdLst>
              <a:gd name="connsiteX0" fmla="*/ 0 w 9144000"/>
              <a:gd name="connsiteY0" fmla="*/ 0 h 4949250"/>
              <a:gd name="connsiteX1" fmla="*/ 9144000 w 9144000"/>
              <a:gd name="connsiteY1" fmla="*/ 0 h 4949250"/>
              <a:gd name="connsiteX2" fmla="*/ 9144000 w 9144000"/>
              <a:gd name="connsiteY2" fmla="*/ 4629934 h 4949250"/>
              <a:gd name="connsiteX3" fmla="*/ 0 w 9144000"/>
              <a:gd name="connsiteY3" fmla="*/ 4949250 h 4949250"/>
              <a:gd name="connsiteX0" fmla="*/ 0 w 9150350"/>
              <a:gd name="connsiteY0" fmla="*/ 0 h 4949250"/>
              <a:gd name="connsiteX1" fmla="*/ 9144000 w 9150350"/>
              <a:gd name="connsiteY1" fmla="*/ 0 h 4949250"/>
              <a:gd name="connsiteX2" fmla="*/ 9150350 w 9150350"/>
              <a:gd name="connsiteY2" fmla="*/ 4591834 h 4949250"/>
              <a:gd name="connsiteX3" fmla="*/ 0 w 9150350"/>
              <a:gd name="connsiteY3" fmla="*/ 4949250 h 4949250"/>
              <a:gd name="connsiteX4" fmla="*/ 0 w 9150350"/>
              <a:gd name="connsiteY4" fmla="*/ 0 h 4949250"/>
              <a:gd name="connsiteX0" fmla="*/ 0 w 9150567"/>
              <a:gd name="connsiteY0" fmla="*/ 0 h 4949250"/>
              <a:gd name="connsiteX1" fmla="*/ 9144000 w 9150567"/>
              <a:gd name="connsiteY1" fmla="*/ 0 h 4949250"/>
              <a:gd name="connsiteX2" fmla="*/ 9150350 w 9150567"/>
              <a:gd name="connsiteY2" fmla="*/ 4591834 h 4949250"/>
              <a:gd name="connsiteX3" fmla="*/ 0 w 9150567"/>
              <a:gd name="connsiteY3" fmla="*/ 4949250 h 4949250"/>
              <a:gd name="connsiteX4" fmla="*/ 0 w 9150567"/>
              <a:gd name="connsiteY4" fmla="*/ 0 h 4949250"/>
              <a:gd name="connsiteX0" fmla="*/ 0 w 9150350"/>
              <a:gd name="connsiteY0" fmla="*/ 0 h 4949250"/>
              <a:gd name="connsiteX1" fmla="*/ 9144000 w 9150350"/>
              <a:gd name="connsiteY1" fmla="*/ 0 h 4949250"/>
              <a:gd name="connsiteX2" fmla="*/ 9150350 w 9150350"/>
              <a:gd name="connsiteY2" fmla="*/ 4591834 h 4949250"/>
              <a:gd name="connsiteX3" fmla="*/ 0 w 9150350"/>
              <a:gd name="connsiteY3" fmla="*/ 4949250 h 4949250"/>
              <a:gd name="connsiteX4" fmla="*/ 0 w 9150350"/>
              <a:gd name="connsiteY4" fmla="*/ 0 h 4949250"/>
              <a:gd name="connsiteX0" fmla="*/ 0 w 9150350"/>
              <a:gd name="connsiteY0" fmla="*/ 0 h 4949250"/>
              <a:gd name="connsiteX1" fmla="*/ 9144000 w 9150350"/>
              <a:gd name="connsiteY1" fmla="*/ 0 h 4949250"/>
              <a:gd name="connsiteX2" fmla="*/ 9150350 w 9150350"/>
              <a:gd name="connsiteY2" fmla="*/ 4591834 h 4949250"/>
              <a:gd name="connsiteX3" fmla="*/ 0 w 9150350"/>
              <a:gd name="connsiteY3" fmla="*/ 4949250 h 4949250"/>
              <a:gd name="connsiteX4" fmla="*/ 0 w 9150350"/>
              <a:gd name="connsiteY4" fmla="*/ 0 h 4949250"/>
              <a:gd name="connsiteX0" fmla="*/ 0 w 9150350"/>
              <a:gd name="connsiteY0" fmla="*/ 0 h 4949250"/>
              <a:gd name="connsiteX1" fmla="*/ 9144000 w 9150350"/>
              <a:gd name="connsiteY1" fmla="*/ 0 h 4949250"/>
              <a:gd name="connsiteX2" fmla="*/ 9150350 w 9150350"/>
              <a:gd name="connsiteY2" fmla="*/ 4712484 h 4949250"/>
              <a:gd name="connsiteX3" fmla="*/ 0 w 9150350"/>
              <a:gd name="connsiteY3" fmla="*/ 4949250 h 4949250"/>
              <a:gd name="connsiteX4" fmla="*/ 0 w 9150350"/>
              <a:gd name="connsiteY4" fmla="*/ 0 h 4949250"/>
              <a:gd name="connsiteX0" fmla="*/ 0 w 9144611"/>
              <a:gd name="connsiteY0" fmla="*/ 0 h 4949250"/>
              <a:gd name="connsiteX1" fmla="*/ 9144000 w 9144611"/>
              <a:gd name="connsiteY1" fmla="*/ 0 h 4949250"/>
              <a:gd name="connsiteX2" fmla="*/ 9144000 w 9144611"/>
              <a:gd name="connsiteY2" fmla="*/ 4579134 h 4949250"/>
              <a:gd name="connsiteX3" fmla="*/ 0 w 9144611"/>
              <a:gd name="connsiteY3" fmla="*/ 4949250 h 4949250"/>
              <a:gd name="connsiteX4" fmla="*/ 0 w 9144611"/>
              <a:gd name="connsiteY4" fmla="*/ 0 h 494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611" h="4949250">
                <a:moveTo>
                  <a:pt x="0" y="0"/>
                </a:moveTo>
                <a:lnTo>
                  <a:pt x="9144000" y="0"/>
                </a:lnTo>
                <a:cubicBezTo>
                  <a:pt x="9146117" y="1530611"/>
                  <a:pt x="9141883" y="3048523"/>
                  <a:pt x="9144000" y="4579134"/>
                </a:cubicBezTo>
                <a:lnTo>
                  <a:pt x="0" y="494925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314495" y="196860"/>
            <a:ext cx="8545861" cy="994172"/>
          </a:xfrm>
        </p:spPr>
        <p:txBody>
          <a:bodyPr/>
          <a:lstStyle/>
          <a:p>
            <a:r>
              <a:rPr lang="nl-BE" dirty="0">
                <a:solidFill>
                  <a:schemeClr val="bg1"/>
                </a:solidFill>
              </a:rPr>
              <a:t>Implementatie bij bedrijven – </a:t>
            </a:r>
            <a:r>
              <a:rPr lang="nl-BE" sz="2400" dirty="0">
                <a:solidFill>
                  <a:schemeClr val="bg1"/>
                </a:solidFill>
              </a:rPr>
              <a:t>basisprincipes</a:t>
            </a:r>
            <a:endParaRPr lang="nl-BE" dirty="0">
              <a:solidFill>
                <a:schemeClr val="bg1"/>
              </a:solidFill>
            </a:endParaRPr>
          </a:p>
        </p:txBody>
      </p:sp>
      <p:sp>
        <p:nvSpPr>
          <p:cNvPr id="11" name="Vrije vorm: vorm 10">
            <a:extLst>
              <a:ext uri="{FF2B5EF4-FFF2-40B4-BE49-F238E27FC236}">
                <a16:creationId xmlns:a16="http://schemas.microsoft.com/office/drawing/2014/main" id="{DC3B912A-08D9-4F13-BE6A-881DB817DA49}"/>
              </a:ext>
            </a:extLst>
          </p:cNvPr>
          <p:cNvSpPr/>
          <p:nvPr/>
        </p:nvSpPr>
        <p:spPr>
          <a:xfrm>
            <a:off x="431800" y="1058862"/>
            <a:ext cx="7982410" cy="3625679"/>
          </a:xfrm>
          <a:custGeom>
            <a:avLst/>
            <a:gdLst>
              <a:gd name="connsiteX0" fmla="*/ 0 w 2848570"/>
              <a:gd name="connsiteY0" fmla="*/ 0 h 790560"/>
              <a:gd name="connsiteX1" fmla="*/ 2848570 w 2848570"/>
              <a:gd name="connsiteY1" fmla="*/ 0 h 790560"/>
              <a:gd name="connsiteX2" fmla="*/ 2848570 w 2848570"/>
              <a:gd name="connsiteY2" fmla="*/ 790560 h 790560"/>
              <a:gd name="connsiteX3" fmla="*/ 0 w 2848570"/>
              <a:gd name="connsiteY3" fmla="*/ 790560 h 790560"/>
              <a:gd name="connsiteX4" fmla="*/ 0 w 2848570"/>
              <a:gd name="connsiteY4" fmla="*/ 0 h 790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48570" h="790560">
                <a:moveTo>
                  <a:pt x="0" y="0"/>
                </a:moveTo>
                <a:lnTo>
                  <a:pt x="2848570" y="0"/>
                </a:lnTo>
                <a:lnTo>
                  <a:pt x="2848570" y="790560"/>
                </a:lnTo>
                <a:lnTo>
                  <a:pt x="0" y="790560"/>
                </a:lnTo>
                <a:lnTo>
                  <a:pt x="0" y="0"/>
                </a:lnTo>
                <a:close/>
              </a:path>
            </a:pathLst>
          </a:cu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144000" tIns="360000" rIns="142240" bIns="81280" numCol="1" spcCol="1270" anchor="ctr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BASISPRINCIPES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nl-BE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VLAIO coördineert </a:t>
            </a:r>
          </a:p>
          <a:p>
            <a:pPr marL="342900" lvl="1" indent="-342900" defTabSz="457200" hangingPunct="1">
              <a:buFont typeface="Wingdings" panose="05000000000000000000" pitchFamily="2" charset="2"/>
              <a:buChar char="q"/>
              <a:defRPr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Vertrekken vanuit de noden van de bedrijven: </a:t>
            </a:r>
          </a:p>
          <a:p>
            <a:pPr lvl="1" indent="0" defTabSz="457200" hangingPunct="1">
              <a:defRPr/>
            </a:pPr>
            <a:r>
              <a:rPr lang="nl-BE" sz="2400" b="1" kern="1200" dirty="0">
                <a:solidFill>
                  <a:prstClr val="black"/>
                </a:solidFill>
                <a:latin typeface="Calibri" panose="020F0502020204030204"/>
              </a:rPr>
              <a:t>     &gt;</a:t>
            </a:r>
            <a:r>
              <a:rPr kumimoji="0" lang="nl-BE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Early</a:t>
            </a: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adopters EN potentiële </a:t>
            </a:r>
            <a:r>
              <a:rPr kumimoji="0" lang="nl-BE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innovatoren</a:t>
            </a: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342900" lvl="1" indent="-342900" defTabSz="457200" hangingPunct="1">
              <a:buFont typeface="Wingdings" panose="05000000000000000000" pitchFamily="2" charset="2"/>
              <a:buChar char="q"/>
              <a:defRPr/>
            </a:pPr>
            <a:r>
              <a:rPr lang="nl-BE" sz="2400" b="1" kern="1200" dirty="0">
                <a:solidFill>
                  <a:prstClr val="black"/>
                </a:solidFill>
                <a:latin typeface="Calibri" panose="020F0502020204030204"/>
              </a:rPr>
              <a:t>Vraag- én aanbodzijde</a:t>
            </a:r>
            <a:endParaRPr kumimoji="0" lang="nl-BE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lvl="1" indent="0" defTabSz="457200" hangingPunct="1">
              <a:defRPr/>
            </a:pPr>
            <a:endParaRPr kumimoji="0" lang="nl-BE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Basis: inzet van het (bestaande) VLAIO-instrumentarium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Met extra thematische oproepen, indien er nood aan is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43461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afbeelding 3">
            <a:extLst>
              <a:ext uri="{FF2B5EF4-FFF2-40B4-BE49-F238E27FC236}">
                <a16:creationId xmlns:a16="http://schemas.microsoft.com/office/drawing/2014/main" id="{93820180-CC79-4525-9F0E-C01BC0F2602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6460" y="8196"/>
            <a:ext cx="9144611" cy="4949250"/>
          </a:xfrm>
        </p:spPr>
      </p:pic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309380" y="287594"/>
            <a:ext cx="8708160" cy="994172"/>
          </a:xfrm>
        </p:spPr>
        <p:txBody>
          <a:bodyPr/>
          <a:lstStyle/>
          <a:p>
            <a:r>
              <a:rPr lang="nl-BE" dirty="0">
                <a:solidFill>
                  <a:schemeClr val="bg1"/>
                </a:solidFill>
              </a:rPr>
              <a:t>Implementatie bij bedrijven - </a:t>
            </a:r>
            <a:r>
              <a:rPr lang="nl-BE" sz="2400" dirty="0">
                <a:solidFill>
                  <a:schemeClr val="bg1"/>
                </a:solidFill>
              </a:rPr>
              <a:t>doelstellingen</a:t>
            </a:r>
            <a:r>
              <a:rPr lang="nl-BE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2" name="Vrije vorm: vorm 10">
            <a:extLst>
              <a:ext uri="{FF2B5EF4-FFF2-40B4-BE49-F238E27FC236}">
                <a16:creationId xmlns:a16="http://schemas.microsoft.com/office/drawing/2014/main" id="{DC3B912A-08D9-4F13-BE6A-881DB817DA49}"/>
              </a:ext>
            </a:extLst>
          </p:cNvPr>
          <p:cNvSpPr/>
          <p:nvPr/>
        </p:nvSpPr>
        <p:spPr>
          <a:xfrm>
            <a:off x="431800" y="1707977"/>
            <a:ext cx="631146" cy="1296000"/>
          </a:xfrm>
          <a:custGeom>
            <a:avLst/>
            <a:gdLst>
              <a:gd name="connsiteX0" fmla="*/ 0 w 2848570"/>
              <a:gd name="connsiteY0" fmla="*/ 0 h 790560"/>
              <a:gd name="connsiteX1" fmla="*/ 2848570 w 2848570"/>
              <a:gd name="connsiteY1" fmla="*/ 0 h 790560"/>
              <a:gd name="connsiteX2" fmla="*/ 2848570 w 2848570"/>
              <a:gd name="connsiteY2" fmla="*/ 790560 h 790560"/>
              <a:gd name="connsiteX3" fmla="*/ 0 w 2848570"/>
              <a:gd name="connsiteY3" fmla="*/ 790560 h 790560"/>
              <a:gd name="connsiteX4" fmla="*/ 0 w 2848570"/>
              <a:gd name="connsiteY4" fmla="*/ 0 h 790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48570" h="790560">
                <a:moveTo>
                  <a:pt x="0" y="0"/>
                </a:moveTo>
                <a:lnTo>
                  <a:pt x="2848570" y="0"/>
                </a:lnTo>
                <a:lnTo>
                  <a:pt x="2848570" y="790560"/>
                </a:lnTo>
                <a:lnTo>
                  <a:pt x="0" y="79056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144000" tIns="360000" rIns="142240" bIns="81280" numCol="1" spcCol="1270" anchor="ctr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CS 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Vrije vorm: vorm 10">
            <a:extLst>
              <a:ext uri="{FF2B5EF4-FFF2-40B4-BE49-F238E27FC236}">
                <a16:creationId xmlns:a16="http://schemas.microsoft.com/office/drawing/2014/main" id="{DC3B912A-08D9-4F13-BE6A-881DB817DA49}"/>
              </a:ext>
            </a:extLst>
          </p:cNvPr>
          <p:cNvSpPr/>
          <p:nvPr/>
        </p:nvSpPr>
        <p:spPr>
          <a:xfrm>
            <a:off x="1292870" y="1708124"/>
            <a:ext cx="2146664" cy="1296000"/>
          </a:xfrm>
          <a:custGeom>
            <a:avLst/>
            <a:gdLst>
              <a:gd name="connsiteX0" fmla="*/ 0 w 2848570"/>
              <a:gd name="connsiteY0" fmla="*/ 0 h 790560"/>
              <a:gd name="connsiteX1" fmla="*/ 2848570 w 2848570"/>
              <a:gd name="connsiteY1" fmla="*/ 0 h 790560"/>
              <a:gd name="connsiteX2" fmla="*/ 2848570 w 2848570"/>
              <a:gd name="connsiteY2" fmla="*/ 790560 h 790560"/>
              <a:gd name="connsiteX3" fmla="*/ 0 w 2848570"/>
              <a:gd name="connsiteY3" fmla="*/ 790560 h 790560"/>
              <a:gd name="connsiteX4" fmla="*/ 0 w 2848570"/>
              <a:gd name="connsiteY4" fmla="*/ 0 h 790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48570" h="790560">
                <a:moveTo>
                  <a:pt x="0" y="0"/>
                </a:moveTo>
                <a:lnTo>
                  <a:pt x="2848570" y="0"/>
                </a:lnTo>
                <a:lnTo>
                  <a:pt x="2848570" y="790560"/>
                </a:lnTo>
                <a:lnTo>
                  <a:pt x="0" y="790560"/>
                </a:lnTo>
                <a:lnTo>
                  <a:pt x="0" y="0"/>
                </a:lnTo>
                <a:close/>
              </a:path>
            </a:pathLst>
          </a:cu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144000" tIns="360000" rIns="142240" bIns="81280" numCol="1" spcCol="1270" anchor="ctr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Verhoogde CS-maturiteit bij bedrijven  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Vrije vorm: vorm 10">
            <a:extLst>
              <a:ext uri="{FF2B5EF4-FFF2-40B4-BE49-F238E27FC236}">
                <a16:creationId xmlns:a16="http://schemas.microsoft.com/office/drawing/2014/main" id="{DC3B912A-08D9-4F13-BE6A-881DB817DA49}"/>
              </a:ext>
            </a:extLst>
          </p:cNvPr>
          <p:cNvSpPr/>
          <p:nvPr/>
        </p:nvSpPr>
        <p:spPr>
          <a:xfrm>
            <a:off x="3669458" y="1707977"/>
            <a:ext cx="5222447" cy="1751914"/>
          </a:xfrm>
          <a:custGeom>
            <a:avLst/>
            <a:gdLst>
              <a:gd name="connsiteX0" fmla="*/ 0 w 2848570"/>
              <a:gd name="connsiteY0" fmla="*/ 0 h 790560"/>
              <a:gd name="connsiteX1" fmla="*/ 2848570 w 2848570"/>
              <a:gd name="connsiteY1" fmla="*/ 0 h 790560"/>
              <a:gd name="connsiteX2" fmla="*/ 2848570 w 2848570"/>
              <a:gd name="connsiteY2" fmla="*/ 790560 h 790560"/>
              <a:gd name="connsiteX3" fmla="*/ 0 w 2848570"/>
              <a:gd name="connsiteY3" fmla="*/ 790560 h 790560"/>
              <a:gd name="connsiteX4" fmla="*/ 0 w 2848570"/>
              <a:gd name="connsiteY4" fmla="*/ 0 h 790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48570" h="790560">
                <a:moveTo>
                  <a:pt x="0" y="0"/>
                </a:moveTo>
                <a:lnTo>
                  <a:pt x="2848570" y="0"/>
                </a:lnTo>
                <a:lnTo>
                  <a:pt x="2848570" y="790560"/>
                </a:lnTo>
                <a:lnTo>
                  <a:pt x="0" y="790560"/>
                </a:lnTo>
                <a:lnTo>
                  <a:pt x="0" y="0"/>
                </a:lnTo>
                <a:close/>
              </a:path>
            </a:pathLst>
          </a:cu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144000" tIns="360000" rIns="142240" bIns="81280" numCol="1" spcCol="1270" anchor="ctr" anchorCtr="0">
            <a:no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CS-Maturiteit verbeteren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BE" sz="2400" b="1" kern="1200" dirty="0">
                <a:solidFill>
                  <a:prstClr val="black"/>
                </a:solidFill>
                <a:latin typeface="Calibri" panose="020F0502020204030204"/>
              </a:rPr>
              <a:t>&gt; adoptie</a:t>
            </a:r>
            <a:endParaRPr kumimoji="0" lang="nl-BE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Onderzoek en ontwikkeling rond CS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BE" sz="2400" b="1" kern="1200" dirty="0">
                <a:solidFill>
                  <a:prstClr val="black"/>
                </a:solidFill>
                <a:latin typeface="Calibri" panose="020F0502020204030204"/>
              </a:rPr>
              <a:t>&gt; aan de vraag-en de aanbodzijde</a:t>
            </a:r>
            <a:endParaRPr kumimoji="0" lang="nl-BE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02642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3F36DB-05C7-4F87-939A-6BEEB145F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" y="851820"/>
            <a:ext cx="7241994" cy="1790701"/>
          </a:xfrm>
        </p:spPr>
        <p:txBody>
          <a:bodyPr>
            <a:normAutofit/>
          </a:bodyPr>
          <a:lstStyle/>
          <a:p>
            <a:r>
              <a:rPr lang="nl-NL" sz="4000" dirty="0"/>
              <a:t>Beleidsplan Cybersecurity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3245B4-0E2D-477E-AFE7-4D930AF7FF4A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431800" y="2830422"/>
            <a:ext cx="5945630" cy="720000"/>
          </a:xfrm>
        </p:spPr>
        <p:txBody>
          <a:bodyPr/>
          <a:lstStyle/>
          <a:p>
            <a:r>
              <a:rPr lang="nl-NL" sz="3200" dirty="0"/>
              <a:t>Instrumenten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1050008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Met patroon">
  <a:themeElements>
    <a:clrScheme name="Met patroon">
      <a:dk1>
        <a:srgbClr val="FFFFFF"/>
      </a:dk1>
      <a:lt1>
        <a:srgbClr val="009B48"/>
      </a:lt1>
      <a:dk2>
        <a:srgbClr val="A7A7A7"/>
      </a:dk2>
      <a:lt2>
        <a:srgbClr val="535353"/>
      </a:lt2>
      <a:accent1>
        <a:srgbClr val="E3712B"/>
      </a:accent1>
      <a:accent2>
        <a:srgbClr val="D10086"/>
      </a:accent2>
      <a:accent3>
        <a:srgbClr val="3FCFDD"/>
      </a:accent3>
      <a:accent4>
        <a:srgbClr val="9CDCD9"/>
      </a:accent4>
      <a:accent5>
        <a:srgbClr val="002789"/>
      </a:accent5>
      <a:accent6>
        <a:srgbClr val="0079D3"/>
      </a:accent6>
      <a:hlink>
        <a:srgbClr val="0000FF"/>
      </a:hlink>
      <a:folHlink>
        <a:srgbClr val="FF00FF"/>
      </a:folHlink>
    </a:clrScheme>
    <a:fontScheme name="Met patroon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Met patroo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300" b="0" i="0" u="none" strike="noStrike" cap="none" spc="0" normalizeH="0" baseline="0">
            <a:ln>
              <a:noFill/>
            </a:ln>
            <a:solidFill>
              <a:srgbClr val="009B48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300" b="0" i="0" u="none" strike="noStrike" cap="none" spc="0" normalizeH="0" baseline="0">
            <a:ln>
              <a:noFill/>
            </a:ln>
            <a:solidFill>
              <a:srgbClr val="009B48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01_TITELSLIDES_BASIS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TEKSTSLIDES_BASI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Met patroon">
  <a:themeElements>
    <a:clrScheme name="Met patroo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3712B"/>
      </a:accent1>
      <a:accent2>
        <a:srgbClr val="D10086"/>
      </a:accent2>
      <a:accent3>
        <a:srgbClr val="3FCFDD"/>
      </a:accent3>
      <a:accent4>
        <a:srgbClr val="9CDCD9"/>
      </a:accent4>
      <a:accent5>
        <a:srgbClr val="002789"/>
      </a:accent5>
      <a:accent6>
        <a:srgbClr val="0079D3"/>
      </a:accent6>
      <a:hlink>
        <a:srgbClr val="0000FF"/>
      </a:hlink>
      <a:folHlink>
        <a:srgbClr val="FF00FF"/>
      </a:folHlink>
    </a:clrScheme>
    <a:fontScheme name="Met patroon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Met patroo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300" b="0" i="0" u="none" strike="noStrike" cap="none" spc="0" normalizeH="0" baseline="0">
            <a:ln>
              <a:noFill/>
            </a:ln>
            <a:solidFill>
              <a:srgbClr val="009B48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300" b="0" i="0" u="none" strike="noStrike" cap="none" spc="0" normalizeH="0" baseline="0">
            <a:ln>
              <a:noFill/>
            </a:ln>
            <a:solidFill>
              <a:srgbClr val="009B48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eheerder xmlns="de2ec260-3f47-4264-96ee-1c629ef7a48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1AE87F764C414EB71B98F9016D90AD" ma:contentTypeVersion="11" ma:contentTypeDescription="Create a new document." ma:contentTypeScope="" ma:versionID="ac4ee673808fa957c1a024d863b49c50">
  <xsd:schema xmlns:xsd="http://www.w3.org/2001/XMLSchema" xmlns:xs="http://www.w3.org/2001/XMLSchema" xmlns:p="http://schemas.microsoft.com/office/2006/metadata/properties" xmlns:ns2="de2ec260-3f47-4264-96ee-1c629ef7a487" xmlns:ns3="85fbaa03-b7ea-4b68-ae9f-04ab1be68dba" targetNamespace="http://schemas.microsoft.com/office/2006/metadata/properties" ma:root="true" ma:fieldsID="9bbcfa0c7bdf52136a9662ba875e1bca" ns2:_="" ns3:_="">
    <xsd:import namespace="de2ec260-3f47-4264-96ee-1c629ef7a487"/>
    <xsd:import namespace="85fbaa03-b7ea-4b68-ae9f-04ab1be68d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Beheerder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EventHashCode" minOccurs="0"/>
                <xsd:element ref="ns2:MediaServiceGenerationTime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2ec260-3f47-4264-96ee-1c629ef7a48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Beheerder" ma:index="10" nillable="true" ma:displayName="Beheerder" ma:description="Persoon die het originele document beheert" ma:internalName="Beheerder">
      <xsd:simpleType>
        <xsd:restriction base="dms:Text">
          <xsd:maxLength value="255"/>
        </xsd:restriction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internalName="MediaServiceAutoTags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fbaa03-b7ea-4b68-ae9f-04ab1be68dba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CF4B55-75C4-4E0A-BFFA-93778C7D18E4}">
  <ds:schemaRefs>
    <ds:schemaRef ds:uri="http://purl.org/dc/terms/"/>
    <ds:schemaRef ds:uri="http://purl.org/dc/dcmitype/"/>
    <ds:schemaRef ds:uri="http://purl.org/dc/elements/1.1/"/>
    <ds:schemaRef ds:uri="http://www.w3.org/XML/1998/namespace"/>
    <ds:schemaRef ds:uri="http://schemas.openxmlformats.org/package/2006/metadata/core-properties"/>
    <ds:schemaRef ds:uri="de2ec260-3f47-4264-96ee-1c629ef7a487"/>
    <ds:schemaRef ds:uri="http://schemas.microsoft.com/office/2006/documentManagement/types"/>
    <ds:schemaRef ds:uri="http://schemas.microsoft.com/office/infopath/2007/PartnerControls"/>
    <ds:schemaRef ds:uri="85fbaa03-b7ea-4b68-ae9f-04ab1be68dba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94520A3D-82B1-4CB0-AB94-ADF29D39C12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630FE9F-C919-4E97-991C-789E52F47C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e2ec260-3f47-4264-96ee-1c629ef7a487"/>
    <ds:schemaRef ds:uri="85fbaa03-b7ea-4b68-ae9f-04ab1be68db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1315</TotalTime>
  <Words>1439</Words>
  <Application>Microsoft Office PowerPoint</Application>
  <PresentationFormat>Diavoorstelling (16:9)</PresentationFormat>
  <Paragraphs>319</Paragraphs>
  <Slides>33</Slides>
  <Notes>32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3</vt:i4>
      </vt:variant>
      <vt:variant>
        <vt:lpstr>Diatitels</vt:lpstr>
      </vt:variant>
      <vt:variant>
        <vt:i4>33</vt:i4>
      </vt:variant>
    </vt:vector>
  </HeadingPairs>
  <TitlesOfParts>
    <vt:vector size="43" baseType="lpstr">
      <vt:lpstr>Arial</vt:lpstr>
      <vt:lpstr>Calibri</vt:lpstr>
      <vt:lpstr>Calibri Light</vt:lpstr>
      <vt:lpstr>Flanders Art Sans</vt:lpstr>
      <vt:lpstr>Helvetica</vt:lpstr>
      <vt:lpstr>Lucida Grande</vt:lpstr>
      <vt:lpstr>Wingdings</vt:lpstr>
      <vt:lpstr>Met patroon</vt:lpstr>
      <vt:lpstr>01_TITELSLIDES_BASIS</vt:lpstr>
      <vt:lpstr>3_TEKSTSLIDES_BASIS</vt:lpstr>
      <vt:lpstr>Impulsprogramma Cybersecurity: </vt:lpstr>
      <vt:lpstr> FLASH: VLAIO Team Bedrijfstrajecten werft een inspirerende programma-adviseur artificiële intelligentie &amp; cybersecurity aan: vacature sinds 26/11/19 online</vt:lpstr>
      <vt:lpstr>Beleidsplan Cybersecurity</vt:lpstr>
      <vt:lpstr>Context</vt:lpstr>
      <vt:lpstr>Beleidsagenda CS: 3 pijlers</vt:lpstr>
      <vt:lpstr>Waarom inzetten op Cybersecurity?</vt:lpstr>
      <vt:lpstr>Implementatie bij bedrijven – basisprincipes</vt:lpstr>
      <vt:lpstr>Implementatie bij bedrijven - doelstellingen </vt:lpstr>
      <vt:lpstr>Beleidsplan Cybersecurity</vt:lpstr>
      <vt:lpstr>Inzet van het regulier instrumentarium voor CS</vt:lpstr>
      <vt:lpstr>Inzet van het regulier instrumentarium voor CS</vt:lpstr>
      <vt:lpstr>Inzet van het regulier instrumentarium voor CS</vt:lpstr>
      <vt:lpstr>Inzet van het regulier instrumentarium voor CS</vt:lpstr>
      <vt:lpstr>Inzet van het regulier instrumentarium voor CS</vt:lpstr>
      <vt:lpstr>Inzet van het regulier instrumentarium voor CS</vt:lpstr>
      <vt:lpstr>Inzet van het regulier instrumentarium voor CS</vt:lpstr>
      <vt:lpstr>Ter illustratie: case Secure Code Warrior</vt:lpstr>
      <vt:lpstr>Opgestarte initiatieven</vt:lpstr>
      <vt:lpstr>FOCUS: COOCK</vt:lpstr>
      <vt:lpstr>PowerPoint-presentatie</vt:lpstr>
      <vt:lpstr>Opgestarte initiatieven</vt:lpstr>
      <vt:lpstr>FOCUS: ICON</vt:lpstr>
      <vt:lpstr>Een “Onderzoeksdeel” en een “bedrijfsdeel”</vt:lpstr>
      <vt:lpstr>Blikopener</vt:lpstr>
      <vt:lpstr>PowerPoint-presentatie</vt:lpstr>
      <vt:lpstr>Beleidsagenda CS: 3e pijler</vt:lpstr>
      <vt:lpstr>ESF-call Cybersecurity</vt:lpstr>
      <vt:lpstr>Nieuwe portal voor het programma</vt:lpstr>
      <vt:lpstr>Recap: instrumentarium</vt:lpstr>
      <vt:lpstr>Beleidsplan Cybersecurity</vt:lpstr>
      <vt:lpstr>VLAIO-bedrijfsadviseurs (front office) &gt; ondersteuning &amp; advies op maat</vt:lpstr>
      <vt:lpstr>PowerPoint-presentatie</vt:lpstr>
      <vt:lpstr>Hoe contacteert u ons?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Werner</dc:creator>
  <cp:lastModifiedBy>Jo Bultreys</cp:lastModifiedBy>
  <cp:revision>94</cp:revision>
  <dcterms:modified xsi:type="dcterms:W3CDTF">2019-11-27T19:58:57Z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0x0101004D1AE87F764C414EB71B98F9016D90AD</vt:lpwstr>
  </property>
  <property fmtid="{D5CDD505-2E9C-101B-9397-08002B2CF9AE}" pid="3" name="AuthorIds_UIVersion_2048">
    <vt:lpwstr>52</vt:lpwstr>
  </property>
</Properties>
</file>